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B9D634-EF76-8F4C-91A7-44B00FB2FD43}" v="1" dt="2022-06-23T09:57:58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5"/>
    <p:restoredTop sz="96197"/>
  </p:normalViewPr>
  <p:slideViewPr>
    <p:cSldViewPr snapToGrid="0" snapToObjects="1">
      <p:cViewPr varScale="1">
        <p:scale>
          <a:sx n="72" d="100"/>
          <a:sy n="72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f5bb7de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f5bb7de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f5bb7dea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f5bb7dea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f5bb7dea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f5bb7dea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10551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fi" sz="4000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3.9 Luovuus on kykyä keksiä uusia ideoita ja vaihtoehtoja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-FI" sz="2800" b="1" dirty="0"/>
              <a:t>Ydinsisältö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75092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Luovuus:</a:t>
            </a: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kyky keksiä ideoita ja vaihtoehtoja, jotka auttavat ongelmanratkaisussa tai tuottavat maailmaan jotain uutta ja omaperäistä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00000"/>
              </a:lnSpc>
              <a:spcBef>
                <a:spcPts val="1333"/>
              </a:spcBef>
              <a:buClr>
                <a:schemeClr val="dk1"/>
              </a:buClr>
              <a:buFont typeface="Calibri"/>
              <a:buChar char="-"/>
            </a:pP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Luovaa: yksilön oivallus, jonka monet ovat saaneet jo ennen häntä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Font typeface="Calibri"/>
              <a:buChar char="-"/>
            </a:pP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Luovaa: koko ihmiskunnan kannalta mullistava uusi keksintö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00000"/>
              </a:lnSpc>
              <a:spcBef>
                <a:spcPts val="1333"/>
              </a:spcBef>
              <a:buClr>
                <a:schemeClr val="dk1"/>
              </a:buClr>
              <a:buFont typeface="Calibri"/>
              <a:buChar char="-"/>
            </a:pPr>
            <a:r>
              <a:rPr lang="fi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 lukittautumista aiempiin toimintatapoihin vaan uusien näkökulmien luomista asioihin ja niiden tarkastelemista kriittisesti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75;p17">
            <a:extLst>
              <a:ext uri="{FF2B5EF4-FFF2-40B4-BE49-F238E27FC236}">
                <a16:creationId xmlns:a16="http://schemas.microsoft.com/office/drawing/2014/main" id="{F2233136-F530-6D40-1540-4BED71678E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61111"/>
            </a:pPr>
            <a:r>
              <a:rPr lang="fi" sz="2500" dirty="0">
                <a:latin typeface="+mn-lt"/>
              </a:rPr>
              <a:t>Mitä luovuus on?</a:t>
            </a:r>
            <a:endParaRPr sz="2500" dirty="0">
              <a:latin typeface="+mn-lt"/>
            </a:endParaRPr>
          </a:p>
          <a:p>
            <a:pPr>
              <a:spcBef>
                <a:spcPts val="1600"/>
              </a:spcBef>
            </a:pPr>
            <a:endParaRPr sz="2400" dirty="0">
              <a:solidFill>
                <a:schemeClr val="dk2"/>
              </a:solidFill>
            </a:endParaRPr>
          </a:p>
        </p:txBody>
      </p:sp>
      <p:pic>
        <p:nvPicPr>
          <p:cNvPr id="4" name="Kuva 3" descr="Kuva, joka sisältää kohteen teksti, henkilö&#10;&#10;Kuvaus luotu automaattisesti">
            <a:extLst>
              <a:ext uri="{FF2B5EF4-FFF2-40B4-BE49-F238E27FC236}">
                <a16:creationId xmlns:a16="http://schemas.microsoft.com/office/drawing/2014/main" id="{E6FD1EF8-B521-AB9A-8128-CE5A2435B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9177" y="3940747"/>
            <a:ext cx="5713645" cy="2331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666044" y="1478843"/>
            <a:ext cx="10216445" cy="49219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har char="-"/>
            </a:pPr>
            <a:r>
              <a:rPr lang="fi" sz="1800" dirty="0"/>
              <a:t>Luovuus koostuu useista tekijöistä, kuten erilaisista kognitiivisista kyvyistä, sekä </a:t>
            </a:r>
            <a:r>
              <a:rPr lang="fi" sz="1800" dirty="0">
                <a:solidFill>
                  <a:schemeClr val="dk1"/>
                </a:solidFill>
              </a:rPr>
              <a:t>ihmisen omasta sisäisestä motivaatiosta.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Todella merkittävät luovat saavutukset edellyttävät pitkäaikaista perehtymistä johonkin erikoisalaan eli </a:t>
            </a:r>
            <a:r>
              <a:rPr lang="fi" sz="1800" b="1" dirty="0"/>
              <a:t>ekspertin</a:t>
            </a:r>
            <a:r>
              <a:rPr lang="fi" sz="1800" dirty="0"/>
              <a:t> asiantuntemusta.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Asiantuntijuus voi toisaalta joskus olla myös luovuuden este, jos asiantuntija on liian tiukasti juuttunut hallitsemiinsa ajattelu- ja toimintatapoihin eikä kykene murtamaan rutiinejaan.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Luovuuden on esitetty syntyvän </a:t>
            </a:r>
            <a:r>
              <a:rPr lang="fi" sz="1800" b="1" dirty="0"/>
              <a:t>analyyttisen</a:t>
            </a:r>
            <a:r>
              <a:rPr lang="fi" sz="1800" dirty="0"/>
              <a:t> ja </a:t>
            </a:r>
            <a:r>
              <a:rPr lang="fi" sz="1800" b="1" dirty="0"/>
              <a:t>intuitiivisen ajattelun </a:t>
            </a:r>
            <a:r>
              <a:rPr lang="fi" sz="1800" dirty="0"/>
              <a:t>yhteistyönä: ratkaisun keksiminen voi vaatia yhtäältä tietoista ja kriittistä pohdintaa ja toisaalta asioiden intuitiivista yhdistämistä uudella tavalla.</a:t>
            </a:r>
          </a:p>
          <a:p>
            <a:pPr marL="152396" indent="0">
              <a:buNone/>
            </a:pPr>
            <a:endParaRPr sz="1800" dirty="0"/>
          </a:p>
          <a:p>
            <a:pPr>
              <a:buFont typeface="Arial" panose="020B0604020202020204" pitchFamily="34" charset="0"/>
              <a:buChar char="-"/>
            </a:pPr>
            <a:r>
              <a:rPr lang="fi-FI" sz="1800" dirty="0"/>
              <a:t>Luovuustestit mittaavat divergenttiä ajattelua, joka on </a:t>
            </a:r>
            <a:r>
              <a:rPr lang="fi-FI" sz="1800" dirty="0">
                <a:sym typeface="Calibri"/>
              </a:rPr>
              <a:t>moniin oikeisiin vastauksiin hajautuva luovan ajattelun muoto, jossa tuotetaan monia oikeita vastauksia samaan tehtävään.</a:t>
            </a:r>
          </a:p>
          <a:p>
            <a:pPr>
              <a:buFont typeface="Arial" panose="020B0604020202020204" pitchFamily="34" charset="0"/>
              <a:buChar char="-"/>
            </a:pPr>
            <a:endParaRPr lang="fi-FI" sz="1800" dirty="0">
              <a:sym typeface="Calibri"/>
            </a:endParaRPr>
          </a:p>
          <a:p>
            <a:pPr>
              <a:buClr>
                <a:schemeClr val="dk1"/>
              </a:buClr>
              <a:buFont typeface="Arial" panose="020B0604020202020204" pitchFamily="34" charset="0"/>
              <a:buChar char="-"/>
            </a:pPr>
            <a:r>
              <a:rPr lang="fi-FI" sz="1800" dirty="0">
                <a:sym typeface="Calibri"/>
              </a:rPr>
              <a:t>Testissä keksitään mahdollisimman monta uutta käyttötarkoitusta esimerkiksi arkipäivän käyttöesineille.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75;p17">
            <a:extLst>
              <a:ext uri="{FF2B5EF4-FFF2-40B4-BE49-F238E27FC236}">
                <a16:creationId xmlns:a16="http://schemas.microsoft.com/office/drawing/2014/main" id="{A2FF00BC-5092-6184-6844-EC9D0E3570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61111"/>
            </a:pPr>
            <a:r>
              <a:rPr lang="fi" sz="2500" dirty="0">
                <a:latin typeface="+mn-lt"/>
              </a:rPr>
              <a:t>Luovuus vaatii kognitiivisia kykyjä</a:t>
            </a:r>
            <a:endParaRPr sz="2500" dirty="0">
              <a:latin typeface="+mn-lt"/>
            </a:endParaRPr>
          </a:p>
          <a:p>
            <a:pPr>
              <a:spcBef>
                <a:spcPts val="1600"/>
              </a:spcBef>
            </a:pPr>
            <a:endParaRPr sz="24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61111"/>
            </a:pPr>
            <a:r>
              <a:rPr lang="fi" sz="2500" dirty="0">
                <a:latin typeface="+mn-lt"/>
              </a:rPr>
              <a:t>Luovuuden esteitä</a:t>
            </a:r>
            <a:endParaRPr sz="2500" dirty="0">
              <a:latin typeface="+mn-lt"/>
            </a:endParaRPr>
          </a:p>
          <a:p>
            <a:pPr>
              <a:spcBef>
                <a:spcPts val="1600"/>
              </a:spcBef>
            </a:pPr>
            <a:endParaRPr sz="2400" dirty="0">
              <a:solidFill>
                <a:schemeClr val="dk2"/>
              </a:solidFill>
            </a:endParaRPr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15600" y="1253605"/>
            <a:ext cx="6210978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dirty="0"/>
              <a:t>sopivan koulutuksen puute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ympäristö, jossa väheksytään sisäisen motivaation ja ihmisen oman persoonallisuuden merkitystä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erilaisten näkemysten paheksunta tai hyljeksintä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kiinnittyminen vanhoihin urautuneisiin toimintatapoihin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leikkimielisyyden ja huumorin puuttuminen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menestymispaineet ja niistä seuraava epäonnistumisen pelko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riittämätön kannustus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jatkuva kiire ja valtava tietotulva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227</Words>
  <Application>Microsoft Office PowerPoint</Application>
  <PresentationFormat>Laajakuva</PresentationFormat>
  <Paragraphs>36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 3.9 Luovuus on kykyä keksiä uusia ideoita ja vaihtoehtoja</vt:lpstr>
      <vt:lpstr>Mitä luovuus on? </vt:lpstr>
      <vt:lpstr>Luovuus vaatii kognitiivisia kykyjä </vt:lpstr>
      <vt:lpstr>Luovuuden esteitä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Syrjäläinen Jarno Antero</cp:lastModifiedBy>
  <cp:revision>19</cp:revision>
  <dcterms:created xsi:type="dcterms:W3CDTF">2022-06-02T11:03:51Z</dcterms:created>
  <dcterms:modified xsi:type="dcterms:W3CDTF">2022-10-19T12:42:53Z</dcterms:modified>
</cp:coreProperties>
</file>