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72" r:id="rId3"/>
    <p:sldId id="273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86A401-7ED7-D84C-A386-CC2FCDFFFB4A}" v="1" dt="2022-06-26T12:29:20.7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eef6aa49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eef6aa49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2eef6aa494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2eef6aa494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2eef6aa494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2eef6aa494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eef6aa494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eef6aa494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67509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2.7 Identiteetti kokoaa persoonallisuuden yhtenäiseksi tarinaksi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fi" sz="2500" dirty="0">
                <a:latin typeface="+mn-lt"/>
              </a:rPr>
              <a:t>Identiteetti </a:t>
            </a:r>
            <a:endParaRPr sz="2500" dirty="0">
              <a:latin typeface="+mn-lt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174386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yhtenäinen käsitys itsestä, joka pitää sisällään fyysiset, psyykkiset ja sosiaaliset ominaisuudet sekä oman aseman ja tavoitteet yhteiskunnassa.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persoonallisuuden uloin, kokoava ja ihmisen yhteisöönsä liittävä persoonallisuuden taso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kokoaa ihmisen eri puolet yhteen kokonaisuudeksi ja tekee hänestä ainutlaatuisen itsensä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rakentuu temperamentin, piirteiden, yksilöllisten tavoitteiden sekä toiminta- ja tulkintatyylien pohjalle dynaamisessa vuorovaikutuksessa muiden ihmisten kanssa.</a:t>
            </a:r>
            <a:endParaRPr sz="18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pic>
        <p:nvPicPr>
          <p:cNvPr id="3" name="Kuva 2" descr="Kuva, joka sisältää kohteen henkilö, mies, sisä&#10;&#10;Kuvaus luotu automaattisesti">
            <a:extLst>
              <a:ext uri="{FF2B5EF4-FFF2-40B4-BE49-F238E27FC236}">
                <a16:creationId xmlns:a16="http://schemas.microsoft.com/office/drawing/2014/main" id="{D2C54A61-1D5B-729A-2B50-01FEB85E7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655" y="2050472"/>
            <a:ext cx="4599745" cy="2995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15600" y="1151400"/>
            <a:ext cx="6854444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Sosiaalinen ja kulttuurinen yhteisö yksilön ympärillä asettaa raamit identiteetille eli sille, millainen voi olla ja mitä voi tavoitella.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Identiteettiä jaotellaan mm. </a:t>
            </a:r>
            <a:r>
              <a:rPr lang="fi" sz="1800" b="1" dirty="0"/>
              <a:t>henkilökohtaiseen, sosiaaliseen, kansalliseen, etniseen, kielelliseen, uskonnolliseen, ideologiseen, ammatti-, seksuaali- ja sukupuoli-identiteettiin.</a:t>
            </a:r>
          </a:p>
          <a:p>
            <a:pPr marL="152396" indent="0">
              <a:buNone/>
            </a:pPr>
            <a:endParaRPr sz="1800" b="1" dirty="0"/>
          </a:p>
          <a:p>
            <a:pPr>
              <a:buChar char="-"/>
            </a:pPr>
            <a:r>
              <a:rPr lang="fi" sz="1800" dirty="0"/>
              <a:t>Ehyen identiteetin muodostaminen on erityisesti nuoruudessa läpikäytävä tehtävä.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Identiteetin muodostaminen jatkuu useimmilla pitkälle aikuisuuteen asti.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Saavutettu identiteetti on tutkimusten mukaan yhteydessä hyvinvointiin.</a:t>
            </a:r>
            <a:endParaRPr sz="18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3EF69810-B126-2D15-5964-3FC8153371B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fi" sz="2500" dirty="0">
                <a:latin typeface="+mn-lt"/>
              </a:rPr>
              <a:t>Identiteetti </a:t>
            </a:r>
            <a:endParaRPr sz="25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94579" y="1356966"/>
            <a:ext cx="7719407" cy="457277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indent="-451262">
              <a:lnSpc>
                <a:spcPct val="105000"/>
              </a:lnSpc>
              <a:buSzPts val="1730"/>
              <a:buChar char="-"/>
            </a:pPr>
            <a:r>
              <a:rPr lang="fi" sz="1800" b="1" dirty="0"/>
              <a:t>Narratiivisen psykologian</a:t>
            </a:r>
            <a:r>
              <a:rPr lang="fi" sz="1800" dirty="0"/>
              <a:t> edustaja Dan McAdams esittää, että jokainen muodostaa mielessään tarinan omasta elämästään. </a:t>
            </a:r>
          </a:p>
          <a:p>
            <a:pPr marL="158323" indent="0">
              <a:lnSpc>
                <a:spcPct val="105000"/>
              </a:lnSpc>
              <a:buSzPts val="1730"/>
              <a:buNone/>
            </a:pPr>
            <a:endParaRPr sz="1800" dirty="0"/>
          </a:p>
          <a:p>
            <a:pPr indent="-451262">
              <a:lnSpc>
                <a:spcPct val="105000"/>
              </a:lnSpc>
              <a:buSzPts val="1730"/>
              <a:buChar char="-"/>
            </a:pPr>
            <a:r>
              <a:rPr lang="fi" sz="1800" dirty="0"/>
              <a:t>Elämäntarina sitoo itselle tapahtuneet asiat, tämänhetkisen tilanteen ja tulevaisuuden kuvitelmat jatkumoksi, jossa on usein tietyntyylinen kerronnallinen ote.</a:t>
            </a:r>
          </a:p>
          <a:p>
            <a:pPr marL="158323" indent="0">
              <a:lnSpc>
                <a:spcPct val="105000"/>
              </a:lnSpc>
              <a:buSzPts val="1730"/>
              <a:buNone/>
            </a:pPr>
            <a:endParaRPr sz="1800" dirty="0"/>
          </a:p>
          <a:p>
            <a:pPr indent="-451262">
              <a:lnSpc>
                <a:spcPct val="105000"/>
              </a:lnSpc>
              <a:buSzPts val="1730"/>
              <a:buChar char="-"/>
            </a:pPr>
            <a:r>
              <a:rPr lang="fi" sz="1800" dirty="0"/>
              <a:t>Identiteetti ohjaa sitä, miten yksilö käsittelee kokemuksiaan ja mitkä kokemukset painottuvat hänen elämäntarinassaan.</a:t>
            </a:r>
          </a:p>
          <a:p>
            <a:pPr marL="158323" indent="0">
              <a:lnSpc>
                <a:spcPct val="105000"/>
              </a:lnSpc>
              <a:buSzPts val="1730"/>
              <a:buNone/>
            </a:pPr>
            <a:endParaRPr sz="1800" dirty="0"/>
          </a:p>
          <a:p>
            <a:pPr indent="-451262">
              <a:lnSpc>
                <a:spcPct val="105000"/>
              </a:lnSpc>
              <a:buSzPts val="1730"/>
              <a:buChar char="-"/>
            </a:pPr>
            <a:r>
              <a:rPr lang="fi" sz="1800" dirty="0"/>
              <a:t>Elämä ja siitä kertova tarina kehittyvät vuorovaikutuksessa toistensa kanssa.</a:t>
            </a:r>
          </a:p>
          <a:p>
            <a:pPr marL="158323" indent="0">
              <a:lnSpc>
                <a:spcPct val="105000"/>
              </a:lnSpc>
              <a:buSzPts val="1730"/>
              <a:buNone/>
            </a:pPr>
            <a:endParaRPr sz="1800" dirty="0"/>
          </a:p>
          <a:p>
            <a:pPr indent="-451262">
              <a:lnSpc>
                <a:spcPct val="105000"/>
              </a:lnSpc>
              <a:buSzPts val="1730"/>
              <a:buChar char="-"/>
            </a:pPr>
            <a:r>
              <a:rPr lang="fi" sz="1800" dirty="0"/>
              <a:t>Yhtenäisen elämäntarinan on osoitettu tutkimuksissa olevan yhteydessä mielenterveyteen.</a:t>
            </a:r>
            <a:endParaRPr sz="1800" dirty="0"/>
          </a:p>
          <a:p>
            <a:pPr indent="0">
              <a:lnSpc>
                <a:spcPct val="105000"/>
              </a:lnSpc>
              <a:spcBef>
                <a:spcPts val="1600"/>
              </a:spcBef>
              <a:buNone/>
            </a:pPr>
            <a:endParaRPr sz="2305" dirty="0"/>
          </a:p>
          <a:p>
            <a:pPr indent="0">
              <a:lnSpc>
                <a:spcPct val="105000"/>
              </a:lnSpc>
              <a:spcBef>
                <a:spcPts val="1600"/>
              </a:spcBef>
              <a:buSzPts val="935"/>
              <a:buNone/>
            </a:pPr>
            <a:endParaRPr sz="2305" dirty="0"/>
          </a:p>
          <a:p>
            <a:pPr indent="0">
              <a:lnSpc>
                <a:spcPct val="105000"/>
              </a:lnSpc>
              <a:spcBef>
                <a:spcPts val="1600"/>
              </a:spcBef>
              <a:buSzPts val="935"/>
              <a:buNone/>
            </a:pPr>
            <a:endParaRPr sz="2305" dirty="0"/>
          </a:p>
          <a:p>
            <a:pPr marL="0" indent="0">
              <a:lnSpc>
                <a:spcPct val="105000"/>
              </a:lnSpc>
              <a:spcBef>
                <a:spcPts val="1600"/>
              </a:spcBef>
              <a:spcAft>
                <a:spcPts val="1600"/>
              </a:spcAft>
              <a:buSzPts val="935"/>
              <a:buNone/>
            </a:pPr>
            <a:endParaRPr sz="2305" dirty="0"/>
          </a:p>
        </p:txBody>
      </p:sp>
      <p:sp>
        <p:nvSpPr>
          <p:cNvPr id="3" name="Google Shape;60;p14">
            <a:extLst>
              <a:ext uri="{FF2B5EF4-FFF2-40B4-BE49-F238E27FC236}">
                <a16:creationId xmlns:a16="http://schemas.microsoft.com/office/drawing/2014/main" id="{3105B39D-7DB8-7AF3-AFF5-08870F42EEF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600"/>
              </a:spcAft>
            </a:pPr>
            <a:r>
              <a:rPr lang="fi" sz="2500" dirty="0">
                <a:latin typeface="+mn-lt"/>
              </a:rPr>
              <a:t>Elämäntarina</a:t>
            </a:r>
            <a:endParaRPr sz="2500" dirty="0">
              <a:latin typeface="+mn-lt"/>
            </a:endParaRPr>
          </a:p>
        </p:txBody>
      </p:sp>
      <p:pic>
        <p:nvPicPr>
          <p:cNvPr id="4" name="Kuva 3" descr="Kuva, joka sisältää kohteen teksti, henkilö, kirja, merkki&#10;&#10;Kuvaus luotu automaattisesti">
            <a:extLst>
              <a:ext uri="{FF2B5EF4-FFF2-40B4-BE49-F238E27FC236}">
                <a16:creationId xmlns:a16="http://schemas.microsoft.com/office/drawing/2014/main" id="{6F0CC232-2FD2-E5D0-12C9-763FFF0753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86800" y="1726871"/>
            <a:ext cx="2983831" cy="4049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632D53F1-56FB-DDBD-8E23-05C0DCB2DA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0441" y="938491"/>
            <a:ext cx="7951118" cy="55337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2721</TotalTime>
  <Words>210</Words>
  <Application>Microsoft Office PowerPoint</Application>
  <PresentationFormat>Laajakuva</PresentationFormat>
  <Paragraphs>33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 2.7 Identiteetti kokoaa persoonallisuuden yhtenäiseksi tarinaksi</vt:lpstr>
      <vt:lpstr>Identiteetti </vt:lpstr>
      <vt:lpstr>Identiteetti </vt:lpstr>
      <vt:lpstr>Elämäntarina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Syrjäläinen Jarno Antero</cp:lastModifiedBy>
  <cp:revision>15</cp:revision>
  <dcterms:created xsi:type="dcterms:W3CDTF">2022-06-02T11:03:51Z</dcterms:created>
  <dcterms:modified xsi:type="dcterms:W3CDTF">2022-10-19T12:39:52Z</dcterms:modified>
</cp:coreProperties>
</file>