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72" r:id="rId3"/>
    <p:sldId id="273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74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5E1B6-347B-C441-B2B3-88B002999DA7}" v="3" dt="2022-06-16T09:42:01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 snapToObjects="1">
      <p:cViewPr varScale="1">
        <p:scale>
          <a:sx n="72" d="100"/>
          <a:sy n="72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ef60b093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ef60b0939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ef60b093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ef60b093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406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ef60b093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ef60b093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ef60b093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ef60b093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ef60b093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ef60b093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ef60b093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ef60b093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ef60b093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ef60b093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ef60b093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ef60b093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ef60b0939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2ef60b0939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ef60b0939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ef60b0939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67509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2.6 Motivaatio ja toiminta- ja tulkintatyylit ovat osa persoonallisuutta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415600" y="9751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Tavoitteet</a:t>
            </a:r>
            <a:endParaRPr sz="2800" dirty="0">
              <a:latin typeface="+mn-lt"/>
            </a:endParaRPr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i" dirty="0"/>
              <a:t>muodostuvat, kun yksilö kohtaa ongelmatilanteita, miettii niihin ratkaisuvaihtoehtoja ja arvioi ratkaisujen toteutumisen todennäköisyyksiä.</a:t>
            </a:r>
            <a:endParaRPr dirty="0"/>
          </a:p>
          <a:p>
            <a:pPr>
              <a:spcAft>
                <a:spcPts val="600"/>
              </a:spcAft>
            </a:pPr>
            <a:r>
              <a:rPr lang="fi" dirty="0"/>
              <a:t>useimmiten tietoisia</a:t>
            </a:r>
            <a:endParaRPr dirty="0"/>
          </a:p>
          <a:p>
            <a:pPr>
              <a:spcAft>
                <a:spcPts val="600"/>
              </a:spcAft>
            </a:pPr>
            <a:r>
              <a:rPr lang="fi" dirty="0"/>
              <a:t>osa lyhytkestoisia ja osa pitkäkestoisia</a:t>
            </a:r>
            <a:endParaRPr dirty="0"/>
          </a:p>
          <a:p>
            <a:pPr indent="0">
              <a:spcBef>
                <a:spcPts val="1600"/>
              </a:spcBef>
              <a:buNone/>
            </a:pPr>
            <a:endParaRPr dirty="0"/>
          </a:p>
          <a:p>
            <a:pPr indent="0">
              <a:spcBef>
                <a:spcPts val="1600"/>
              </a:spcBef>
              <a:buNone/>
            </a:pPr>
            <a:endParaRPr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body" idx="1"/>
          </p:nvPr>
        </p:nvSpPr>
        <p:spPr>
          <a:xfrm>
            <a:off x="320066" y="977075"/>
            <a:ext cx="4032478" cy="1206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fi" dirty="0"/>
              <a:t>Jos yksilö uskoo, että hän onnistuu tavoitteessaan ja että ympäristö tukee sen tavoittelussa, yksilöllä on hyvä </a:t>
            </a:r>
            <a:r>
              <a:rPr lang="fi" b="1" dirty="0"/>
              <a:t>minäpystyvyyden tunne.</a:t>
            </a:r>
            <a:endParaRPr b="1" dirty="0"/>
          </a:p>
          <a:p>
            <a:pPr marL="0" indent="0">
              <a:spcBef>
                <a:spcPts val="1600"/>
              </a:spcBef>
              <a:buNone/>
            </a:pPr>
            <a:endParaRPr b="1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1CB7394-08CF-3C72-4507-D4812730C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316" y="1152144"/>
            <a:ext cx="6587406" cy="546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4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965424"/>
            <a:ext cx="11360800" cy="74411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Motivaatio on osa persoonallisuutta</a:t>
            </a:r>
            <a:endParaRPr sz="2800" dirty="0">
              <a:latin typeface="+mn-lt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842567"/>
            <a:ext cx="8373558" cy="424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sz="2000" dirty="0"/>
              <a:t>Temperamentti ja piirteet muodostavat yhden osan persoonallisuudesta, ja lisäksi ihmisen persoonallisuuteen kuuluvat myös hänen kiinnostuksenkohteensa, tavoitteensa, toiveensa, mielihalunsa ja intohimonsa eli hänen </a:t>
            </a:r>
            <a:r>
              <a:rPr lang="fi" sz="2000" b="1" dirty="0"/>
              <a:t>motivaationsa.</a:t>
            </a:r>
            <a:endParaRPr sz="2000" b="1" dirty="0"/>
          </a:p>
          <a:p>
            <a:pPr>
              <a:spcAft>
                <a:spcPts val="600"/>
              </a:spcAft>
              <a:buChar char="-"/>
            </a:pPr>
            <a:r>
              <a:rPr lang="fi" sz="2000" dirty="0"/>
              <a:t>Yksilön persoonallisuuden piirteet ovat yhteydessä hänen motivaatioonsa.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dirty="0"/>
              <a:t>Motivaatio on myös sidoksissa aikaan, paikkaan ja sosiaalisiin rooleihin.</a:t>
            </a:r>
            <a:endParaRPr sz="2000" dirty="0"/>
          </a:p>
          <a:p>
            <a:pPr indent="0">
              <a:spcBef>
                <a:spcPts val="1600"/>
              </a:spcBef>
              <a:spcAft>
                <a:spcPts val="600"/>
              </a:spcAft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15599" y="1536633"/>
            <a:ext cx="7541046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sz="2000" dirty="0"/>
              <a:t>Temperamentin, piirteiden ja motivaation lisäksi tarvitaan tietoa siitä, miten ihminen toimii vuorovaikutuksessa fyysisen, sosiaalisen ja kulttuurisen ympäristön kanssa.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dirty="0"/>
              <a:t>Ihmiset tulkitsevat tilanteita yksilöllisesti persoonallisuutensa mukaisesti ja toimivat yksilöllisin tavoin. 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b="1" dirty="0"/>
              <a:t>Toiminta- ja tulkintatyylit: </a:t>
            </a:r>
            <a:r>
              <a:rPr lang="fi" sz="2000" dirty="0"/>
              <a:t>psykologiset keinot, joita yksilö käyttää erilaisten tilanteiden käsittelyssä.</a:t>
            </a:r>
            <a:endParaRPr sz="20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65627D3F-76FB-47B5-3193-A84AE2BB60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767731"/>
            <a:ext cx="11360800" cy="76890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Toiminta- ja tulkintatyylit ovat osa persoonallisuutta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689B7CE6-514E-12BD-8156-238A5F373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481" y="1083915"/>
            <a:ext cx="9450994" cy="5444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0065881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dirty="0"/>
              <a:t>Tulkinnat toiminnan syistä eli </a:t>
            </a:r>
            <a:r>
              <a:rPr lang="fi" b="1" dirty="0"/>
              <a:t>attribuutiot</a:t>
            </a:r>
            <a:r>
              <a:rPr lang="fi" dirty="0"/>
              <a:t> voivat olla ulkoisia tai sisäisiä.</a:t>
            </a:r>
            <a:endParaRPr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Ulkoinen tulkinta liittää käyttäytymisen syyt ulkoiseen tilanteeseen, johon yksilö ei juuri voi itse vaikuttaa.</a:t>
            </a:r>
            <a:endParaRPr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Sisäinen tulkinta liittää käyttäytymisen syyt henkilön sisäisiin ominaisuuksiin, kykyihin ja tunteisiin.</a:t>
            </a:r>
            <a:endParaRPr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Aiemmat tiedot ja uskomukset ohjaavat tulkintoja.</a:t>
            </a:r>
            <a:endParaRPr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Yksilöiden välillä on eroja siinä, pitävätkö he sisäiseksi tulkittua kielteistä asiaa muutettavissa olevana vai pysyvänä piirteenä.</a:t>
            </a:r>
            <a:endParaRPr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B4C47E46-800C-8078-6C26-1DAD8649A4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815188"/>
            <a:ext cx="11360800" cy="76890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Attribuutiot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4E29674E-51A2-9EAD-B532-E738A8B17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903" y="1032324"/>
            <a:ext cx="4862194" cy="5441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310469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dirty="0"/>
              <a:t>Yleinen virhe ihmisten tekemissä tulkinnoissa on se, että toisten tekemiset nähdään liiaksi sisäisistä syistä johtuviksi </a:t>
            </a:r>
            <a:r>
              <a:rPr lang="fi" b="1" dirty="0"/>
              <a:t>(attribuutiovirhe).</a:t>
            </a:r>
            <a:endParaRPr b="1"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Tulkintatapoja on mahdollista muuttaa tietoisesti.</a:t>
            </a:r>
            <a:endParaRPr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F3C06E2E-98FA-75CD-A9DB-75D2ABC1DB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815188"/>
            <a:ext cx="11360800" cy="76890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Attribuutiovirhe</a:t>
            </a:r>
            <a:endParaRPr sz="2800" dirty="0">
              <a:latin typeface="+mn-lt"/>
            </a:endParaRPr>
          </a:p>
        </p:txBody>
      </p:sp>
      <p:pic>
        <p:nvPicPr>
          <p:cNvPr id="4" name="Kuva 3" descr="Kuva, joka sisältää kohteen teksti, ulko, sohva, istuin&#10;&#10;Kuvaus luotu automaattisesti">
            <a:extLst>
              <a:ext uri="{FF2B5EF4-FFF2-40B4-BE49-F238E27FC236}">
                <a16:creationId xmlns:a16="http://schemas.microsoft.com/office/drawing/2014/main" id="{0B598944-FCF7-DF63-5189-DD20BBDB6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354" y="1536633"/>
            <a:ext cx="5050331" cy="455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8168842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42202">
              <a:spcAft>
                <a:spcPts val="600"/>
              </a:spcAft>
              <a:buSzPct val="100000"/>
              <a:buChar char="-"/>
            </a:pPr>
            <a:r>
              <a:rPr lang="fi" sz="2000" dirty="0"/>
              <a:t>Tutkija Albert Bandura kehitti </a:t>
            </a:r>
            <a:r>
              <a:rPr lang="fi" sz="2000" b="1" dirty="0"/>
              <a:t>sosiokognitiivisen teorian,</a:t>
            </a:r>
            <a:r>
              <a:rPr lang="fi" sz="2000" dirty="0"/>
              <a:t> jossa keskitytään siihen, millaisia ajatuksia, tulkintoja ja tunteita yksilöllä on tilanteen ja käyttäytymisen välissä.</a:t>
            </a:r>
            <a:endParaRPr sz="2000" dirty="0"/>
          </a:p>
          <a:p>
            <a:pPr indent="-442202">
              <a:spcAft>
                <a:spcPts val="600"/>
              </a:spcAft>
              <a:buSzPct val="100000"/>
              <a:buChar char="-"/>
            </a:pPr>
            <a:r>
              <a:rPr lang="fi" sz="2000" i="1" dirty="0"/>
              <a:t>Sosio </a:t>
            </a:r>
            <a:r>
              <a:rPr lang="fi" sz="2000" dirty="0"/>
              <a:t>= sosiaalinen ympäristö + </a:t>
            </a:r>
            <a:r>
              <a:rPr lang="fi" sz="2000" i="1" dirty="0"/>
              <a:t>Kognitio</a:t>
            </a:r>
            <a:r>
              <a:rPr lang="fi" sz="2000" dirty="0"/>
              <a:t> = sosiaalisesta ympäristöstä tehdyt kognitiiviset tulkinnat</a:t>
            </a:r>
            <a:endParaRPr sz="2000" dirty="0"/>
          </a:p>
          <a:p>
            <a:pPr indent="-442202">
              <a:spcAft>
                <a:spcPts val="600"/>
              </a:spcAft>
              <a:buSzPct val="100000"/>
              <a:buChar char="-"/>
            </a:pPr>
            <a:r>
              <a:rPr lang="fi" sz="2000" dirty="0"/>
              <a:t>Yksilölliset tiedonkäsittelytavat ovat osa yksilön persoonallisuutta.</a:t>
            </a:r>
            <a:endParaRPr sz="2000" dirty="0"/>
          </a:p>
          <a:p>
            <a:pPr marL="0" indent="0">
              <a:spcBef>
                <a:spcPts val="1600"/>
              </a:spcBef>
              <a:spcAft>
                <a:spcPts val="600"/>
              </a:spcAft>
              <a:buNone/>
            </a:pPr>
            <a:endParaRPr sz="2000" dirty="0"/>
          </a:p>
          <a:p>
            <a:pPr indent="-442202">
              <a:spcBef>
                <a:spcPts val="1600"/>
              </a:spcBef>
              <a:spcAft>
                <a:spcPts val="600"/>
              </a:spcAft>
              <a:buSzPct val="100000"/>
              <a:buChar char="-"/>
            </a:pPr>
            <a:r>
              <a:rPr lang="fi" sz="2000" dirty="0"/>
              <a:t>Kritiikki teorialle: useimmat asiat eivät johdu pelkästään yksilön omista ajatuksista tai yrittämisen määrästä.</a:t>
            </a:r>
            <a:endParaRPr sz="2000"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  <a:p>
            <a:pPr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941C4E0C-1C9E-9C83-BEA5-4F0EF1A2B9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815188"/>
            <a:ext cx="11360800" cy="76890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Sosiokognitiivinen teoria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F07A043E-B753-AB1B-A53B-A129FE9DC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645" y="1176335"/>
            <a:ext cx="4775200" cy="515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314</Words>
  <Application>Microsoft Office PowerPoint</Application>
  <PresentationFormat>Laajakuva</PresentationFormat>
  <Paragraphs>33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 2.6 Motivaatio ja toiminta- ja tulkintatyylit ovat osa persoonallisuutta</vt:lpstr>
      <vt:lpstr>Motivaatio on osa persoonallisuutta</vt:lpstr>
      <vt:lpstr>Toiminta- ja tulkintatyylit ovat osa persoonallisuutta</vt:lpstr>
      <vt:lpstr>PowerPoint-esitys</vt:lpstr>
      <vt:lpstr>Attribuutiot</vt:lpstr>
      <vt:lpstr>PowerPoint-esitys</vt:lpstr>
      <vt:lpstr>Attribuutiovirhe</vt:lpstr>
      <vt:lpstr>Sosiokognitiivinen teoria</vt:lpstr>
      <vt:lpstr>PowerPoint-esitys</vt:lpstr>
      <vt:lpstr>Tavoitteet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Syrjäläinen Jarno Antero</cp:lastModifiedBy>
  <cp:revision>17</cp:revision>
  <dcterms:created xsi:type="dcterms:W3CDTF">2022-06-02T11:03:51Z</dcterms:created>
  <dcterms:modified xsi:type="dcterms:W3CDTF">2022-10-19T12:38:33Z</dcterms:modified>
</cp:coreProperties>
</file>