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5"/>
    <p:restoredTop sz="94721"/>
  </p:normalViewPr>
  <p:slideViewPr>
    <p:cSldViewPr snapToGrid="0" snapToObjects="1">
      <p:cViewPr varScale="1">
        <p:scale>
          <a:sx n="65" d="100"/>
          <a:sy n="65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1E51-39CA-8C48-B74E-4079EC0D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E5626-A66B-614D-B29C-633EF8F6E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529DA-F88C-5949-941B-BE228BE0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FAB5-38BC-5C46-A4DF-3052D41E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F8F7-8783-754D-8835-93CABAF3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7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F7EA-251C-FB4A-A2B5-2CD61062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AB49A-2F23-1A4E-92F7-DA254B773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1976-AD41-9545-AF28-67ECC9E9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BFBAF-5F7A-C148-B4B6-78468AD8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8E29-6231-094D-BAB9-8AFFF2D8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29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EE50A-F32A-0B47-A3DB-517B1A3B2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E7B8C-BC4C-114E-A3EC-A194DE60D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C988-1E9B-0E48-852A-784C2F27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274B-E11A-6247-AC27-08EECA80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3987-B445-1D49-8236-A4DD992D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5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9BF5-FF9F-A348-8094-24AFFBE4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54CA-FE5D-CC41-9963-A1D0E0A82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3EEB-B96C-7249-80D3-CDFB4D32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9D5B8-8F5F-F143-B947-F9FE5DE7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98935-5E44-A341-A1F4-B3ED8F26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1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CAA5-912B-B447-8064-17411C9A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88F9-F61C-5A43-A854-612BBAFC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5D1C9-8555-1043-AF51-ACADD086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E96F-E129-154E-B48F-0FB2E58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EA317-71F0-9545-ABF3-CE2F36D8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9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FB2A-849C-6C4F-98E4-60653834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B1779-EA6A-F944-91DE-62684A9D7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90D22-A770-9042-A226-4E0687DE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CA998-5A63-FF4F-8D20-DC9C2D07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F59A2-E37E-A247-88EB-69684A4E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24E4-7072-5346-BD0F-666C5C90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08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59F2-E287-7741-8DC1-C984D0C2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8A674-9322-AE49-8A01-5FFC9793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6FC9E-472C-464E-9140-EA5060B4D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05E26-DDB5-C147-AE49-26717B836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0A2F2-D4AC-764C-A6B8-C9BDA79A7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5BB36-5202-984A-92EE-B0CE35C6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4C261-C1F4-6E43-982A-FB612BD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D7D50-9472-AF4C-BBA0-8F9414AE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9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1B32-9188-0642-AAC6-2635F83B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12329-97AE-4642-A88F-693438B0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35758-ACE7-DE4E-9393-4C75FD5D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EC7CF-715C-6247-924D-72A5C2D7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4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86AC4-EDA5-554F-844E-23429FE0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12ADE-6CE2-D240-9986-04E3D665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CF8BC-E9D8-1E4B-8790-DA99CF35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1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69D9-A131-5149-901E-1E26680A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1EF46-8D78-8843-B580-FAA9D1079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EB8F7-579B-CB45-AF33-D5B4F7214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253B9-1842-0845-8AC3-2D569558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D87DF-3A68-4E4C-8600-E2D6DA27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2E687-F5E5-154B-8510-387C8CE7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4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131E-D5DA-5B4F-99C5-6CC76CBF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5F1B8-23AB-084F-9376-DC26417EA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9CF2A-339E-E54B-908C-3C3DE53A4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C025E-DA27-9F4B-81E8-1470A648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3BCEA-1D95-964E-A108-0B3ACD53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FDE3B-AAB3-414C-BB46-DF4EF609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4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8BF50-5436-1D43-B3D5-E6873553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F276-C899-2649-9624-E30BD89D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BDD99-261E-A548-89F7-FF3F6915C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0E55-99F9-B44D-9D9D-A540C8CBEE62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0DC2-67C6-5249-80BE-50115F9E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F74E-92DA-9C4E-80C3-F29430694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8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en-US" b="1" dirty="0" err="1"/>
              <a:t>Temperamentti</a:t>
            </a:r>
            <a:r>
              <a:rPr lang="en-US" b="1" dirty="0"/>
              <a:t> ja </a:t>
            </a:r>
            <a:r>
              <a:rPr lang="en-US" b="1" dirty="0" err="1"/>
              <a:t>persoonallisuuden</a:t>
            </a:r>
            <a:r>
              <a:rPr lang="en-US" b="1" dirty="0"/>
              <a:t> </a:t>
            </a:r>
            <a:r>
              <a:rPr lang="en-US" b="1" dirty="0" err="1"/>
              <a:t>piirteet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s. 48-63</a:t>
            </a:r>
          </a:p>
        </p:txBody>
      </p:sp>
    </p:spTree>
    <p:extLst>
      <p:ext uri="{BB962C8B-B14F-4D97-AF65-F5344CB8AC3E}">
        <p14:creationId xmlns:p14="http://schemas.microsoft.com/office/powerpoint/2010/main" val="35135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2836" y="365130"/>
            <a:ext cx="5356514" cy="866771"/>
          </a:xfrm>
        </p:spPr>
        <p:txBody>
          <a:bodyPr>
            <a:normAutofit/>
          </a:bodyPr>
          <a:lstStyle/>
          <a:p>
            <a:pPr algn="ctr"/>
            <a:r>
              <a:rPr lang="fi-FI" sz="4800" dirty="0">
                <a:solidFill>
                  <a:srgbClr val="474091"/>
                </a:solidFill>
                <a:latin typeface="+mn-lt"/>
              </a:rPr>
              <a:t>Big </a:t>
            </a:r>
            <a:r>
              <a:rPr lang="fi-FI" sz="4800" dirty="0" err="1">
                <a:solidFill>
                  <a:srgbClr val="474091"/>
                </a:solidFill>
                <a:latin typeface="+mn-lt"/>
              </a:rPr>
              <a:t>Five</a:t>
            </a:r>
            <a:r>
              <a:rPr lang="fi-FI" sz="4800" dirty="0">
                <a:solidFill>
                  <a:srgbClr val="474091"/>
                </a:solidFill>
                <a:latin typeface="+mn-lt"/>
              </a:rPr>
              <a:t> -teoria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2650" y="1524289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i-FI" sz="2400" dirty="0"/>
              <a:t>Paul Costan ja Robert </a:t>
            </a:r>
            <a:r>
              <a:rPr lang="fi-FI" sz="2400" dirty="0" err="1"/>
              <a:t>McCraen</a:t>
            </a:r>
            <a:r>
              <a:rPr lang="fi-FI" sz="2400" dirty="0"/>
              <a:t> mukaan persoonallisuus voidaan jakaa viiteen piirteeseen, jotka ilmenevät jatkumoilla.</a:t>
            </a:r>
          </a:p>
          <a:p>
            <a:pPr marL="342900" indent="-342900">
              <a:spcBef>
                <a:spcPct val="20000"/>
              </a:spcBef>
            </a:pPr>
            <a:r>
              <a:rPr lang="fi-FI" sz="2400" dirty="0"/>
              <a:t>Teorian mukaan piirteet ovat varsin pysyviä läpi elämän.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3138489"/>
            <a:ext cx="7072312" cy="314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88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827D-355D-5D4A-809D-F1666DC1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Piirteiden mittaaminen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53B1-8AB3-0848-9B0E-39F3058C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persoonallisuuden piirteiden arviointimenetelmät usein itsearviointikyselyitä</a:t>
            </a:r>
          </a:p>
          <a:p>
            <a:r>
              <a:rPr lang="fi-FI" dirty="0"/>
              <a:t>NEO-PI-R </a:t>
            </a:r>
            <a:r>
              <a:rPr lang="fi-FI" dirty="0" err="1"/>
              <a:t>itsearviontimenetelmä</a:t>
            </a:r>
            <a:r>
              <a:rPr lang="fi-FI" dirty="0"/>
              <a:t> eräs tunnetuimmista viiden piirteen arviointimenetelmistä</a:t>
            </a:r>
          </a:p>
          <a:p>
            <a:pPr lvl="1"/>
            <a:r>
              <a:rPr lang="fi-FI" dirty="0"/>
              <a:t>sisältää 240 kysymystä </a:t>
            </a:r>
          </a:p>
          <a:p>
            <a:r>
              <a:rPr lang="fi-FI" dirty="0"/>
              <a:t>itsearvointien lisäksi käytetään esim. vertaisarviointeja ja ei-sanallisia arviointimenetelmiä, kuten kuvien tulkintaa</a:t>
            </a:r>
          </a:p>
          <a:p>
            <a:r>
              <a:rPr lang="fi-FI" dirty="0"/>
              <a:t>psykologi hyödyntää piirteiden arviointia yksilötyössä osana esim. soveltuvuuden tai mielenterveyden arviointia</a:t>
            </a:r>
          </a:p>
          <a:p>
            <a:r>
              <a:rPr lang="fi-FI" dirty="0"/>
              <a:t>persoonallisuutta arvioitaessa tärkeää huomioida tiedonkeruu monipuolisesti</a:t>
            </a:r>
          </a:p>
        </p:txBody>
      </p:sp>
    </p:spTree>
    <p:extLst>
      <p:ext uri="{BB962C8B-B14F-4D97-AF65-F5344CB8AC3E}">
        <p14:creationId xmlns:p14="http://schemas.microsoft.com/office/powerpoint/2010/main" val="1981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D9CB-1C1B-A743-9414-FB9CD4C6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Piirteiden yhteydet temperamenttiin ja toimintaan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D271F-0F8A-4740-960C-CDD6C967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persoonallisuuden piirteet ovat yhteydessä temperamenttiin</a:t>
            </a:r>
          </a:p>
          <a:p>
            <a:r>
              <a:rPr lang="fi-FI" dirty="0"/>
              <a:t>temperamentin piirteet usein vahvistuvat ympäristön kautta ja näkyvät myös samankaltaisina persoonallisuuden piirteissä</a:t>
            </a:r>
          </a:p>
          <a:p>
            <a:r>
              <a:rPr lang="fi-FI" dirty="0"/>
              <a:t>sovinnollisuus, ekstraversio ja erityisesti tunnollisuus yhteydessä hyvään terveydentilaan </a:t>
            </a:r>
          </a:p>
          <a:p>
            <a:r>
              <a:rPr lang="fi-FI" dirty="0"/>
              <a:t>tunnollisuus myös yhteydessä alhaisempaan kuolleisuuteen</a:t>
            </a:r>
          </a:p>
          <a:p>
            <a:r>
              <a:rPr lang="fi-FI" dirty="0"/>
              <a:t>korkea neuroottisuus yhteydessä vähäisempään onnellisuuden kokemukseen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4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AABC-79C1-FB42-B7AE-8C297CC8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Piirteiden pysyvyys ja muuttuvuus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2813-442B-3741-B2C0-C0C60D94C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absoluuttinen pysyvyys </a:t>
            </a:r>
            <a:r>
              <a:rPr lang="fi-FI" dirty="0"/>
              <a:t>=</a:t>
            </a:r>
            <a:r>
              <a:rPr lang="fi-FI" b="1" dirty="0"/>
              <a:t> </a:t>
            </a:r>
            <a:r>
              <a:rPr lang="fi-FI" dirty="0"/>
              <a:t>piirteen esiintyvyyden keskiarvo pysyy samankaltaisena väestössä eri mittauskerroilla</a:t>
            </a:r>
          </a:p>
          <a:p>
            <a:r>
              <a:rPr lang="fi-FI" b="1" dirty="0"/>
              <a:t>suhteellinen pysyvyys </a:t>
            </a:r>
            <a:r>
              <a:rPr lang="fi-FI" dirty="0"/>
              <a:t>= ihmiset pysyvät piirteen esiintyvyydessä samassa järjestyksessä, vaikka piirteen esiintyvyyden keskiarvo muuttuu</a:t>
            </a:r>
          </a:p>
          <a:p>
            <a:r>
              <a:rPr lang="fi-FI" dirty="0"/>
              <a:t>piirteissä melko paljon suhteellista pysyvyyttä </a:t>
            </a:r>
          </a:p>
          <a:p>
            <a:pPr lvl="1"/>
            <a:r>
              <a:rPr lang="fi-FI" dirty="0"/>
              <a:t>tätä voi selittää esim. perimän muuttumattomuus ja ympäristön pysyminen melko samanlaisena yksilön elämän aikana</a:t>
            </a:r>
          </a:p>
          <a:p>
            <a:r>
              <a:rPr lang="fi-FI" dirty="0"/>
              <a:t>piirteet myös muuttuvat ihmisen elämän aikana erityisesti suurten elämänmuutosten yhteydessä</a:t>
            </a:r>
          </a:p>
          <a:p>
            <a:r>
              <a:rPr lang="fi-FI" dirty="0"/>
              <a:t>piirteiden muutos suurinta nuoruudessa ja vähenee kohti vanhuutta</a:t>
            </a:r>
          </a:p>
        </p:txBody>
      </p:sp>
    </p:spTree>
    <p:extLst>
      <p:ext uri="{BB962C8B-B14F-4D97-AF65-F5344CB8AC3E}">
        <p14:creationId xmlns:p14="http://schemas.microsoft.com/office/powerpoint/2010/main" val="38855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DA15-6658-BD4D-BDCC-7AB301CD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Piirteiden biologinen perusta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B7A5-5855-D84E-84CD-8FE661DF2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piirteet säilyneet evoluutiossa, joten niillä oletetaan olevan adaptiivista merkitystä</a:t>
            </a:r>
          </a:p>
          <a:p>
            <a:r>
              <a:rPr lang="fi-FI" dirty="0"/>
              <a:t>puolet ihmisten välisistä eroista piirteissä näyttää johtuvan geneettisistä eroista</a:t>
            </a:r>
          </a:p>
          <a:p>
            <a:r>
              <a:rPr lang="fi-FI" dirty="0"/>
              <a:t>toisaalta ympäristö muovaa piirteiden ilmenemismuotoa ja </a:t>
            </a:r>
            <a:r>
              <a:rPr lang="fi-FI" dirty="0" err="1"/>
              <a:t>vuorovaikuttaa</a:t>
            </a:r>
            <a:r>
              <a:rPr lang="fi-FI" dirty="0"/>
              <a:t> geenien kanssa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5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3CC0-C524-2849-830F-3EBE9EF8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Taipumukselliset piirteet ja hermosto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06D2A-8878-4A4F-81D6-BAF19481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ihmisten taipumuksellisten piirteiden erot näkyvät hermoston tasolla</a:t>
            </a:r>
          </a:p>
          <a:p>
            <a:r>
              <a:rPr lang="fi-FI" b="1" dirty="0"/>
              <a:t>BAS</a:t>
            </a:r>
            <a:r>
              <a:rPr lang="fi-FI" dirty="0"/>
              <a:t> eli </a:t>
            </a:r>
            <a:r>
              <a:rPr lang="fi-FI" b="1" dirty="0"/>
              <a:t>lähestymiskäyttäytymisjärjestelmä: </a:t>
            </a:r>
            <a:r>
              <a:rPr lang="fi-FI" dirty="0"/>
              <a:t>hermoverkot, jotka ovat keskeisiä lähestymiskäyttäytymisessä </a:t>
            </a:r>
          </a:p>
          <a:p>
            <a:pPr lvl="1"/>
            <a:r>
              <a:rPr lang="fi-FI" dirty="0"/>
              <a:t>tärkeä välittäjäaine dopamiini</a:t>
            </a:r>
          </a:p>
          <a:p>
            <a:r>
              <a:rPr lang="fi-FI" b="1" dirty="0"/>
              <a:t>BIS</a:t>
            </a:r>
            <a:r>
              <a:rPr lang="fi-FI" dirty="0"/>
              <a:t> eli </a:t>
            </a:r>
            <a:r>
              <a:rPr lang="fi-FI" b="1" dirty="0"/>
              <a:t>välttämiskäyttäytymisjärjestelmä: </a:t>
            </a:r>
            <a:r>
              <a:rPr lang="fi-FI" dirty="0"/>
              <a:t>hermoverkot, jotka ovat keskeisiä välttämiskäyttäytymisessä</a:t>
            </a:r>
          </a:p>
          <a:p>
            <a:pPr lvl="1"/>
            <a:r>
              <a:rPr lang="fi-FI" dirty="0"/>
              <a:t>keskeinen aivoalue </a:t>
            </a:r>
            <a:r>
              <a:rPr lang="fi-FI" dirty="0" err="1"/>
              <a:t>limbinen</a:t>
            </a:r>
            <a:r>
              <a:rPr lang="fi-FI" dirty="0"/>
              <a:t> järjestelmä ja erityisesti mantelitumake</a:t>
            </a:r>
          </a:p>
          <a:p>
            <a:r>
              <a:rPr lang="fi-FI" dirty="0"/>
              <a:t>plastisuuden vuoksi BAS ja BIS järjestelmän reaktiot muovautuvat ympäristön ärsykkeiden mukaan </a:t>
            </a:r>
          </a:p>
          <a:p>
            <a:r>
              <a:rPr lang="fi-FI" dirty="0"/>
              <a:t>esimerkiksi stressaava ja uhkaava ympäristö tekee BIS- järjestelmän toiminnasta herkempää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0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3"/>
            <a:ext cx="10515600" cy="1325563"/>
          </a:xfrm>
        </p:spPr>
        <p:txBody>
          <a:bodyPr/>
          <a:lstStyle/>
          <a:p>
            <a:r>
              <a:rPr lang="fi-FI" b="1" dirty="0"/>
              <a:t>Taipumukselliset piirteet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413"/>
            <a:ext cx="10515600" cy="4351338"/>
          </a:xfrm>
        </p:spPr>
        <p:txBody>
          <a:bodyPr>
            <a:noAutofit/>
          </a:bodyPr>
          <a:lstStyle/>
          <a:p>
            <a:r>
              <a:rPr lang="fi-FI" dirty="0" err="1"/>
              <a:t>McAdamsin</a:t>
            </a:r>
            <a:r>
              <a:rPr lang="fi-FI" dirty="0"/>
              <a:t> persoonallisuusteorian ensimmäinen taso</a:t>
            </a:r>
          </a:p>
          <a:p>
            <a:r>
              <a:rPr lang="fi-FI" dirty="0"/>
              <a:t>perustavanlaatuisia ja suhteellisen pysyviä ominaisuuksia, jotka kuvaavat esim. sitä, </a:t>
            </a:r>
          </a:p>
          <a:p>
            <a:pPr lvl="1"/>
            <a:r>
              <a:rPr lang="fi-FI" dirty="0"/>
              <a:t>miten yksilö tyypillisesti reagoi</a:t>
            </a:r>
          </a:p>
          <a:p>
            <a:pPr lvl="1"/>
            <a:r>
              <a:rPr lang="fi-FI" dirty="0"/>
              <a:t>millä voimakkuudella kokee tunteita</a:t>
            </a:r>
          </a:p>
          <a:p>
            <a:pPr lvl="1"/>
            <a:r>
              <a:rPr lang="fi-FI" dirty="0"/>
              <a:t>millaisia asioita on taipuvainen havaitsemaan ympäristössään</a:t>
            </a:r>
          </a:p>
          <a:p>
            <a:r>
              <a:rPr lang="fi-FI" dirty="0"/>
              <a:t>sisältävät temperamentin ja persoonallisuuden piirteet</a:t>
            </a:r>
          </a:p>
          <a:p>
            <a:r>
              <a:rPr lang="fi-FI" dirty="0"/>
              <a:t>taustalla vaikuttavat perimä sekä erityisesti perimän ja ympäristön vuorovaikutus</a:t>
            </a:r>
          </a:p>
        </p:txBody>
      </p:sp>
    </p:spTree>
    <p:extLst>
      <p:ext uri="{BB962C8B-B14F-4D97-AF65-F5344CB8AC3E}">
        <p14:creationId xmlns:p14="http://schemas.microsoft.com/office/powerpoint/2010/main" val="8453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6F4C-007E-7D45-816C-104D08F8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Temperamentti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459C-4D3A-B34C-8128-79EAC604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yksilöllinen ja synnynnäinen toiminta- ja reagointitapa</a:t>
            </a:r>
          </a:p>
          <a:p>
            <a:r>
              <a:rPr lang="fi-FI" dirty="0"/>
              <a:t>vahva geneettinen perusta</a:t>
            </a:r>
          </a:p>
          <a:p>
            <a:r>
              <a:rPr lang="fi-FI" dirty="0"/>
              <a:t>myös ympäristö ja erityisesti sikiöaikainen ympäristö vaikuttaa temperamenttiin</a:t>
            </a:r>
          </a:p>
          <a:p>
            <a:r>
              <a:rPr lang="fi-FI" dirty="0"/>
              <a:t>temperamentin ja ympäristön yhteensopivuus: millä tavoin yksilön elinympäristö ja hänen temperamenttinsa sopivat yhteen</a:t>
            </a:r>
          </a:p>
        </p:txBody>
      </p:sp>
    </p:spTree>
    <p:extLst>
      <p:ext uri="{BB962C8B-B14F-4D97-AF65-F5344CB8AC3E}">
        <p14:creationId xmlns:p14="http://schemas.microsoft.com/office/powerpoint/2010/main" val="36295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A915-AA80-F745-8635-F53CAE67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Rothbartin</a:t>
            </a:r>
            <a:r>
              <a:rPr lang="fi-FI" b="1" dirty="0"/>
              <a:t> temperamenttimalli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903A-C8C0-EE48-B475-49AF1347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Mary </a:t>
            </a:r>
            <a:r>
              <a:rPr lang="fi-FI" dirty="0" err="1"/>
              <a:t>Rothbartin</a:t>
            </a:r>
            <a:r>
              <a:rPr lang="fi-FI" dirty="0"/>
              <a:t> mallissa temperamentti jaetaan kolmeen suureen taipumukseen ja niiden alapiirteisiin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b="1" dirty="0"/>
              <a:t>itsesäätely:</a:t>
            </a:r>
            <a:r>
              <a:rPr lang="fi-FI" sz="2800" dirty="0"/>
              <a:t> yksilön kyky ja taipumus käyttäytymisensä, tunteidensa ja tarkkaavaisuutensa säätelyyn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b="1" dirty="0"/>
              <a:t>taipumus kokea kielteisiä tunteita: </a:t>
            </a:r>
            <a:r>
              <a:rPr lang="fi-FI" sz="2800" dirty="0"/>
              <a:t>yksilön taipumus kielteisiin tunteisiin, niiden kokemiseen ja niiden voimakkuuteen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b="1" dirty="0"/>
              <a:t>ulospäinsuuntautuneisuus:</a:t>
            </a:r>
            <a:r>
              <a:rPr lang="fi-FI" sz="2800" dirty="0"/>
              <a:t> </a:t>
            </a:r>
            <a:r>
              <a:rPr lang="fi-FI" sz="2800" dirty="0" err="1"/>
              <a:t>yksilön</a:t>
            </a:r>
            <a:r>
              <a:rPr lang="fi-FI" sz="2800" dirty="0"/>
              <a:t> taipumus nauttia sosiaalisista tilanteista ja </a:t>
            </a:r>
            <a:r>
              <a:rPr lang="fi-FI" sz="2800" dirty="0" err="1"/>
              <a:t>myönteisista</a:t>
            </a:r>
            <a:r>
              <a:rPr lang="fi-FI" sz="2800" dirty="0"/>
              <a:t>̈ </a:t>
            </a:r>
            <a:r>
              <a:rPr lang="fi-FI" sz="2800" dirty="0" err="1"/>
              <a:t>tunnetioista</a:t>
            </a:r>
            <a:r>
              <a:rPr lang="fi-FI" sz="2800" dirty="0"/>
              <a:t> </a:t>
            </a:r>
            <a:r>
              <a:rPr lang="fi-FI" sz="2800" dirty="0" err="1"/>
              <a:t>seka</a:t>
            </a:r>
            <a:r>
              <a:rPr lang="fi-FI" sz="2800" dirty="0"/>
              <a:t>̈ toimia aktiivisesti sosiaalisissa tilanteissa ja vuorovaikutuksessa muihin ihmisiin</a:t>
            </a:r>
          </a:p>
          <a:p>
            <a:r>
              <a:rPr lang="fi-FI" dirty="0"/>
              <a:t>temperamentti selittää yksilöiden eroja reagointitavoissa ja esim. stressin kokemisen voimakkuudessa</a:t>
            </a:r>
          </a:p>
        </p:txBody>
      </p:sp>
    </p:spTree>
    <p:extLst>
      <p:ext uri="{BB962C8B-B14F-4D97-AF65-F5344CB8AC3E}">
        <p14:creationId xmlns:p14="http://schemas.microsoft.com/office/powerpoint/2010/main" val="38592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E854-926D-0F42-B7E2-0C887880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6" y="398577"/>
            <a:ext cx="4748561" cy="5556173"/>
          </a:xfrm>
        </p:spPr>
        <p:txBody>
          <a:bodyPr/>
          <a:lstStyle/>
          <a:p>
            <a:r>
              <a:rPr lang="fi-FI" b="1" dirty="0" err="1"/>
              <a:t>Rothbartin</a:t>
            </a:r>
            <a:r>
              <a:rPr lang="fi-FI" b="1" dirty="0"/>
              <a:t> temperamenttimalli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D7FAAB-F093-D346-AA47-E921E2C3B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0" t="7805" r="2201" b="2033"/>
          <a:stretch/>
        </p:blipFill>
        <p:spPr>
          <a:xfrm>
            <a:off x="5579873" y="0"/>
            <a:ext cx="5597913" cy="6755689"/>
          </a:xfrm>
        </p:spPr>
      </p:pic>
    </p:spTree>
    <p:extLst>
      <p:ext uri="{BB962C8B-B14F-4D97-AF65-F5344CB8AC3E}">
        <p14:creationId xmlns:p14="http://schemas.microsoft.com/office/powerpoint/2010/main" val="11021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13A6-768D-1645-B97B-B220E607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Persoonallisuuden piirteet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398E1-ED5C-484C-B231-B2B4E7055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persoonallisuuden piirre (persoonallisuuspiirre)</a:t>
            </a:r>
            <a:r>
              <a:rPr lang="fi-FI" dirty="0"/>
              <a:t> = ihmisen suhteellisen pysyvä taipumus käyttäytyä, tuntea ja ajatella</a:t>
            </a:r>
          </a:p>
          <a:p>
            <a:pPr lvl="1"/>
            <a:r>
              <a:rPr lang="fi-FI" dirty="0"/>
              <a:t>eivät kuitenkaan määrää käyttäytymistä</a:t>
            </a:r>
          </a:p>
          <a:p>
            <a:r>
              <a:rPr lang="fi-FI" dirty="0"/>
              <a:t>piirteet kuvataan usein janoina, joiden päissä on korkea ja matala esiintyvyys</a:t>
            </a:r>
          </a:p>
          <a:p>
            <a:r>
              <a:rPr lang="fi-FI" dirty="0"/>
              <a:t>useimmat ihmiset eivät sijoitu piirteissä ääripäihin vaan lähemmäs keskikohtaa</a:t>
            </a:r>
          </a:p>
          <a:p>
            <a:r>
              <a:rPr lang="fi-FI" dirty="0"/>
              <a:t>piirteitä aletaan usein mitata kouluiästä eteenpäin</a:t>
            </a:r>
          </a:p>
        </p:txBody>
      </p:sp>
    </p:spTree>
    <p:extLst>
      <p:ext uri="{BB962C8B-B14F-4D97-AF65-F5344CB8AC3E}">
        <p14:creationId xmlns:p14="http://schemas.microsoft.com/office/powerpoint/2010/main" val="3186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FC66-B9F7-AC49-9877-2BE6E3D4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Teorioita persoonallisuuden piirteistä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8B69-ABCF-CF40-AC4A-A856A29B0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Gordon </a:t>
            </a:r>
            <a:r>
              <a:rPr lang="fi-FI" dirty="0" err="1"/>
              <a:t>Allportin</a:t>
            </a:r>
            <a:r>
              <a:rPr lang="fi-FI" dirty="0"/>
              <a:t> leksikaalinen hypoteesi: persoonallisuuden piirteet havaittavissa ihmisten käyttämässä kielessä</a:t>
            </a:r>
          </a:p>
          <a:p>
            <a:r>
              <a:rPr lang="fi-FI" dirty="0"/>
              <a:t>Raymond </a:t>
            </a:r>
            <a:r>
              <a:rPr lang="fi-FI" dirty="0" err="1"/>
              <a:t>Cattellin</a:t>
            </a:r>
            <a:r>
              <a:rPr lang="fi-FI" dirty="0"/>
              <a:t> luokittelu: 12 persoonallisuuden piirrettä</a:t>
            </a:r>
          </a:p>
          <a:p>
            <a:r>
              <a:rPr lang="fi-FI" dirty="0"/>
              <a:t>1990-luvulla erityisesti Paul Costan ja Robert </a:t>
            </a:r>
            <a:r>
              <a:rPr lang="fi-FI" dirty="0" err="1"/>
              <a:t>McCraen</a:t>
            </a:r>
            <a:r>
              <a:rPr lang="fi-FI" dirty="0"/>
              <a:t> työ: viiden piirteen malli alkaa vakiintua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81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2928-9427-3147-9979-2873CBAC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Viisi suurta persoonallisuuden piirrettä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8C91-EF3C-7C42-8780-F5FBAD753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b="1" dirty="0"/>
              <a:t>neuroottisuus (tunne-elämän epätasapainoisuus)</a:t>
            </a:r>
            <a:r>
              <a:rPr lang="fi-FI" dirty="0"/>
              <a:t>: kuvaa kuinka herkästi ja usein henkilö kokee kielteisiä tunteita ja kuinka impulsiivisesti hän toimii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ekstraversio</a:t>
            </a:r>
            <a:r>
              <a:rPr lang="fi-FI" dirty="0"/>
              <a:t> </a:t>
            </a:r>
            <a:r>
              <a:rPr lang="fi-FI" b="1" dirty="0"/>
              <a:t>(ulospäin suuntautuneisuus)</a:t>
            </a:r>
            <a:r>
              <a:rPr lang="fi-FI" dirty="0"/>
              <a:t>: kuvaa kuinka voimakkaasti ihminen suuntautuu kohti muita ihmisiä ja sosiaalisia tilanteita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sovinnollisuus:</a:t>
            </a:r>
            <a:r>
              <a:rPr lang="fi-FI" dirty="0"/>
              <a:t> kuvaa sitä, kuinka herkästi ihminen sopeutuu muiden tunnetiloihin eli on esim. sovitteleva ja huomaavainen 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tunnollisuus:</a:t>
            </a:r>
            <a:r>
              <a:rPr lang="fi-FI" dirty="0"/>
              <a:t> kuvaa ihmisen taipumusta järjestelmällisyyteen, päättäväisyyteen ja vastuullisuuteen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avoimuus</a:t>
            </a:r>
            <a:r>
              <a:rPr lang="fi-FI" dirty="0"/>
              <a:t> </a:t>
            </a:r>
            <a:r>
              <a:rPr lang="fi-FI" b="1" dirty="0"/>
              <a:t>(avoimuus uusille kokemuksille)</a:t>
            </a:r>
            <a:r>
              <a:rPr lang="fi-FI" dirty="0"/>
              <a:t>: kuvaa ihmisen taipumusta innostua uusista ideoista, asioista tai tapahtumista ja taipumusta mielikuvituksellisuuteen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F54693-E78D-9845-9904-5D08EE0C12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961"/>
          <a:stretch/>
        </p:blipFill>
        <p:spPr>
          <a:xfrm>
            <a:off x="1936377" y="0"/>
            <a:ext cx="8263242" cy="6723530"/>
          </a:xfrm>
        </p:spPr>
      </p:pic>
    </p:spTree>
    <p:extLst>
      <p:ext uri="{BB962C8B-B14F-4D97-AF65-F5344CB8AC3E}">
        <p14:creationId xmlns:p14="http://schemas.microsoft.com/office/powerpoint/2010/main" val="2206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614</Words>
  <Application>Microsoft Office PowerPoint</Application>
  <PresentationFormat>Laajakuva</PresentationFormat>
  <Paragraphs>73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4. Temperamentti ja persoonallisuuden piirteet</vt:lpstr>
      <vt:lpstr>Taipumukselliset piirteet</vt:lpstr>
      <vt:lpstr>Temperamentti</vt:lpstr>
      <vt:lpstr>Rothbartin temperamenttimalli</vt:lpstr>
      <vt:lpstr>Rothbartin temperamenttimalli</vt:lpstr>
      <vt:lpstr>Persoonallisuuden piirteet</vt:lpstr>
      <vt:lpstr>Teorioita persoonallisuuden piirteistä</vt:lpstr>
      <vt:lpstr>Viisi suurta persoonallisuuden piirrettä</vt:lpstr>
      <vt:lpstr>PowerPoint-esitys</vt:lpstr>
      <vt:lpstr>Big Five -teoria</vt:lpstr>
      <vt:lpstr>Piirteiden mittaaminen</vt:lpstr>
      <vt:lpstr>Piirteiden yhteydet temperamenttiin ja toimintaan</vt:lpstr>
      <vt:lpstr>Piirteiden pysyvyys ja muuttuvuus</vt:lpstr>
      <vt:lpstr>Piirteiden biologinen perusta</vt:lpstr>
      <vt:lpstr>Taipumukselliset piirteet ja hermosto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Temperamentti ja persoonallisuuden piirteet</dc:title>
  <dc:creator>Åhs, Vesa A A</dc:creator>
  <cp:lastModifiedBy>Syrjäläinen Jarno Antero</cp:lastModifiedBy>
  <cp:revision>19</cp:revision>
  <dcterms:created xsi:type="dcterms:W3CDTF">2018-06-13T08:29:15Z</dcterms:created>
  <dcterms:modified xsi:type="dcterms:W3CDTF">2023-12-12T10:23:43Z</dcterms:modified>
</cp:coreProperties>
</file>