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7" r:id="rId2"/>
    <p:sldId id="268" r:id="rId3"/>
    <p:sldId id="269" r:id="rId4"/>
    <p:sldId id="261" r:id="rId5"/>
    <p:sldId id="270" r:id="rId6"/>
    <p:sldId id="271" r:id="rId7"/>
    <p:sldId id="260" r:id="rId8"/>
    <p:sldId id="262" r:id="rId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C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53"/>
    <p:restoredTop sz="96197"/>
  </p:normalViewPr>
  <p:slideViewPr>
    <p:cSldViewPr snapToGrid="0" snapToObjects="1">
      <p:cViewPr varScale="1">
        <p:scale>
          <a:sx n="72" d="100"/>
          <a:sy n="72" d="100"/>
        </p:scale>
        <p:origin x="4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BA545-FF1B-5E41-96B1-CB5E8CDCEF10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5F291-AFF3-CB45-8CEA-179A8D4CF5F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57223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2ef5d60dc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2ef5d60dc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2ef5d60dc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2ef5d60dc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ef5d60dc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ef5d60dc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ef5d60dc1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ef5d60dc1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2ef5d60dc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2ef5d60dc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360112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2ef5d60dc1_1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2ef5d60dc1_1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2ef5d60dc1_1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2ef5d60dc1_1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2712F17-467A-BBAD-454A-AFA0758DEC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528F797-7B0B-BBA5-3D5E-71E40309C6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ECE895E-F339-684F-1DB9-00661E0D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73C1E9A-6D26-7CA2-21F8-CF605A654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761A4EA-5958-3DB7-72A0-B7A5B5274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6624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9E942A-DC95-49EA-895C-D4B74CFAC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3B00AD3-0CCC-D870-B341-6704B9426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8BA8ED6-FB82-5304-2E87-617FE9100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03785D-32C2-BC8E-D384-93C6186DC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1DC344-0D67-A2B7-C92E-E55DE5A1A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58131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043B6FF5-5480-91CB-5A8B-2080EA77BA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A8F1D750-7A5D-D8DE-8122-0E99D5CF2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670C60C-390E-779B-1919-293062DA8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2FBE02B-0A02-B367-82AD-919AC2EA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CE0C868-DCF1-AE54-CE7B-458633E9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74851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fi" smtClean="0"/>
              <a:pPr/>
              <a:t>‹#›</a:t>
            </a:fld>
            <a:endParaRPr lang="fi"/>
          </a:p>
        </p:txBody>
      </p:sp>
    </p:spTree>
    <p:extLst>
      <p:ext uri="{BB962C8B-B14F-4D97-AF65-F5344CB8AC3E}">
        <p14:creationId xmlns:p14="http://schemas.microsoft.com/office/powerpoint/2010/main" val="167509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CC75FE8-08C4-2966-AB20-16263B6E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767BA1-428E-5277-943D-089B6CFAB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3BA9689-3D3B-7FCB-C179-9E35387C3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82DF7C-74A0-F0D4-59CC-DAF0AD1C2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97C3F-2CE0-304D-2711-9FC0F75D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025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C699EB9-D1D1-2ABE-C26F-BF6013995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D92F852-9EE1-1994-7A6F-7F30EC6AE8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78A1724-8242-CD3F-FC80-AE3C1A760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64454E1-E024-019B-7419-4E4B990A9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C342D4C-E276-B7BE-1D75-A986399B4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A2317F-F371-80BD-263B-0399E4ECB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F0A113-C3FA-2AB2-3FA5-A667A1687F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F897403-E34A-67C6-E9DF-C2BC0823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684BFD9-C3EC-FA47-7C44-ED544C5FC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9D08694-E3CB-BB15-D8DA-2052B0BD3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71E4627-EC5D-A461-0939-67ED54A1A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367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F79ADC-2BA4-BC15-DD9A-43FE6BDBD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51B5C8F-A2FD-6C9A-3724-488DD05A53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AF181271-BDDA-0EC7-B196-EBEDACB6A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0AB86565-A7C1-8A52-5044-82BA27CE01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8C5E82BE-DCD3-8588-8535-08E1A056A3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D574BC75-78F3-9E28-63A5-04E8C9311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16A1C8EB-80B5-F8CA-E30E-35C8DB98C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77C90016-58E2-186E-2BC1-76AB5867D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97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7FBFF-439D-05E4-DEE6-E8BF3E6ED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7FE09E3-5803-541B-82BF-3C1B93548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6E2DF8-BA27-2007-EBCC-8E3B083C6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1CEC9DBA-EBEF-73F7-47C3-B2347E9A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3507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AD2F3FF8-499A-8227-1304-3F0D66EB1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2642BA7-5E55-0BC2-7555-5B758245B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729B633-385C-615B-F44B-56673B0DC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009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8AB18D-C755-E5D9-2E24-626D46454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CA55C8B-8490-6FC2-AE7E-B11B4941A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2B0EB965-A252-50B6-3C01-6860C1D903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CB2E2A1-55BD-F62D-3694-C496F8631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3E5986-C7D6-54B1-CBB6-35C6D39F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7C7587EA-F33C-6666-9614-1005DAA5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180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7C9901D-0600-CD85-16D5-77AD32914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82FF7F41-AB25-A5E1-81B8-4BE8A39DEB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3931CA-82BB-1002-A764-06B2E8B6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82AD95C-02E6-4022-0745-E1CC6FFB3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A5CD0802-38F2-6963-F947-1042C7116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45DD6B-581E-BF1A-8321-B42D14037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4863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24BEBE0-FB3D-B444-7934-51942A595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00FF8D2-6932-2744-C9E7-1DFF31EA3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161C44E-7A82-0681-DF09-76AA629E0C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09EB0-3FA5-804D-BFFE-44F0496AB928}" type="datetimeFigureOut">
              <a:rPr lang="fi-FI" smtClean="0"/>
              <a:t>19.10.2022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741FB5-7C44-6DE6-C2B1-9066EAA1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B2D32FD-73F3-05B0-E171-635C350A4E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F40D7-3CE2-7F4D-941F-58120FEBB73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32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15611" y="2354317"/>
            <a:ext cx="11360800" cy="1375249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b" anchorCtr="0">
            <a:normAutofit fontScale="90000"/>
          </a:bodyPr>
          <a:lstStyle/>
          <a:p>
            <a:pPr>
              <a:spcBef>
                <a:spcPts val="0"/>
              </a:spcBef>
            </a:pP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br>
              <a:rPr lang="fi" sz="4000" b="1" dirty="0">
                <a:solidFill>
                  <a:srgbClr val="9DCEC1"/>
                </a:solidFill>
                <a:latin typeface="+mn-lt"/>
              </a:rPr>
            </a:br>
            <a:r>
              <a:rPr lang="fi" sz="4000" b="1" dirty="0">
                <a:solidFill>
                  <a:srgbClr val="9DCEC1"/>
                </a:solidFill>
                <a:latin typeface="+mn-lt"/>
              </a:rPr>
              <a:t>2.5 </a:t>
            </a:r>
            <a:r>
              <a:rPr lang="fi-FI" sz="4000" b="1" dirty="0">
                <a:solidFill>
                  <a:srgbClr val="9DCFC1"/>
                </a:solidFill>
                <a:latin typeface="+mn-lt"/>
              </a:rPr>
              <a:t>Piirreteoriat kuvailevat yksilöiden välisiä eroja</a:t>
            </a:r>
            <a:endParaRPr sz="4000" b="1" dirty="0">
              <a:solidFill>
                <a:srgbClr val="9DCEC1"/>
              </a:solidFill>
              <a:latin typeface="+mn-lt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15600" y="3778833"/>
            <a:ext cx="11360800" cy="10568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spcBef>
                <a:spcPts val="0"/>
              </a:spcBef>
            </a:pPr>
            <a:r>
              <a:rPr lang="fi-FI" sz="2800" b="1" dirty="0"/>
              <a:t>Ydinsisältö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020CF6C-874A-5810-BD33-75D32587B2B3}"/>
              </a:ext>
            </a:extLst>
          </p:cNvPr>
          <p:cNvSpPr txBox="1"/>
          <p:nvPr/>
        </p:nvSpPr>
        <p:spPr>
          <a:xfrm>
            <a:off x="4985568" y="1646431"/>
            <a:ext cx="22208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" sz="4000" b="1" dirty="0">
                <a:solidFill>
                  <a:srgbClr val="9DCEC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5</a:t>
            </a:r>
            <a:endParaRPr lang="fi-FI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774700" y="1330076"/>
            <a:ext cx="5930900" cy="4197848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b="1" dirty="0"/>
              <a:t>Piirreteoriat</a:t>
            </a:r>
            <a:r>
              <a:rPr lang="fi" sz="1800" dirty="0"/>
              <a:t> tarkastelevat yksilöiden ominaisuuksia laajemmin kuin vain temperamentin perusteella.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Esimerkkejä piirteistä ovat esimerkiksi ulospäin suuntautuneisuus, tunnollisuus ja uteliaisuus.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Persoonallisuuspsykologit ovat pyrkineet täsmentämään persoonallisuuden kuvailuja tiivistämällä kaikki mahdolliset piirresanat niin vähiin piirteisiin kuin mahdollista ilman, että menetetään olennaisia erotteluja.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Piirteet eivät riitä yksinään selittämään persoonallisuuden toimintaa eli sitä, miten yksilö kulloisessakin tilanteessa toimii.</a:t>
            </a:r>
            <a:endParaRPr sz="1800"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F1471A92-3F12-2DC5-AE77-54EB03ECD4D5}"/>
              </a:ext>
            </a:extLst>
          </p:cNvPr>
          <p:cNvSpPr txBox="1"/>
          <p:nvPr/>
        </p:nvSpPr>
        <p:spPr>
          <a:xfrm>
            <a:off x="927100" y="800100"/>
            <a:ext cx="4584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Piirreteoriat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body" idx="1"/>
          </p:nvPr>
        </p:nvSpPr>
        <p:spPr>
          <a:xfrm>
            <a:off x="838199" y="1422399"/>
            <a:ext cx="4984531" cy="3996771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dirty="0"/>
              <a:t>Piirteet ovat hierarkkisesti järjestäytyneitä eli tietyt käyttäytymistaipumukset yhdistyvät tiettyihin korkeamman tasoisiin piirteisiin. 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Piirteiden hierarkiaa tutkitaan</a:t>
            </a:r>
            <a:r>
              <a:rPr lang="fi" sz="1800" b="1" dirty="0"/>
              <a:t> faktorianalyysilla.</a:t>
            </a:r>
          </a:p>
          <a:p>
            <a:pPr marL="152396" indent="0">
              <a:buNone/>
            </a:pPr>
            <a:endParaRPr sz="1800" b="1" dirty="0"/>
          </a:p>
          <a:p>
            <a:pPr>
              <a:buChar char="-"/>
            </a:pPr>
            <a:r>
              <a:rPr lang="fi" sz="1800" dirty="0"/>
              <a:t>Faktorianalyysin avulla löydetään persoonallisuutta kuvailevat adjektiivit, jotka yleisimmin korreloivat keskenään.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Faktorianalyysi myös osoittaa, mitkä piirteet eivät ole yhteydessä toisiinsa.</a:t>
            </a:r>
            <a:endParaRPr sz="1800" dirty="0"/>
          </a:p>
          <a:p>
            <a:pPr indent="0">
              <a:spcBef>
                <a:spcPts val="1600"/>
              </a:spcBef>
              <a:buNone/>
            </a:pPr>
            <a:endParaRPr dirty="0"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1EED5D69-70A9-D5E9-907D-CD06B5AB629D}"/>
              </a:ext>
            </a:extLst>
          </p:cNvPr>
          <p:cNvSpPr txBox="1"/>
          <p:nvPr/>
        </p:nvSpPr>
        <p:spPr>
          <a:xfrm>
            <a:off x="927100" y="800100"/>
            <a:ext cx="4584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Faktorianalyysi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build="p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 descr="Kuva, joka sisältää kohteen pöytä&#10;&#10;Kuvaus luotu automaattisesti">
            <a:extLst>
              <a:ext uri="{FF2B5EF4-FFF2-40B4-BE49-F238E27FC236}">
                <a16:creationId xmlns:a16="http://schemas.microsoft.com/office/drawing/2014/main" id="{55201011-B14F-956A-6DE6-BC6705BDBA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3968" y="783490"/>
            <a:ext cx="6064063" cy="58583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6153366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dirty="0"/>
              <a:t>Yleisin piirreteoria on nykyisin </a:t>
            </a:r>
            <a:r>
              <a:rPr lang="fi" sz="1800" b="1" dirty="0"/>
              <a:t>viiden piirteen teoria</a:t>
            </a:r>
            <a:r>
              <a:rPr lang="fi" sz="1800" dirty="0"/>
              <a:t> eli </a:t>
            </a:r>
            <a:r>
              <a:rPr lang="fi" sz="1800" b="1" dirty="0"/>
              <a:t>Big Five.</a:t>
            </a:r>
          </a:p>
          <a:p>
            <a:pPr marL="152396" indent="0">
              <a:buNone/>
            </a:pPr>
            <a:endParaRPr sz="1800" b="1" dirty="0"/>
          </a:p>
          <a:p>
            <a:pPr>
              <a:buChar char="-"/>
            </a:pPr>
            <a:r>
              <a:rPr lang="fi" sz="1800" dirty="0"/>
              <a:t>Big Five:a ovat kehittäneet erityisesti tutkijat Paul Costa ja Robert McCrae.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Viisi piirrettä, joiden suhteen ihmiset eroavat toisistaan, ovat: </a:t>
            </a:r>
            <a:r>
              <a:rPr lang="fi" sz="1800" b="1" dirty="0"/>
              <a:t>ulospäin suuntautuneisuus, neuroottisuus, tunnollisuus, sovinnollisuus</a:t>
            </a:r>
            <a:r>
              <a:rPr lang="fi" sz="1800" dirty="0"/>
              <a:t> ja </a:t>
            </a:r>
            <a:r>
              <a:rPr lang="fi" sz="1800" b="1" dirty="0"/>
              <a:t>avoimuus kokemuksille.</a:t>
            </a:r>
          </a:p>
          <a:p>
            <a:pPr marL="152396" indent="0">
              <a:buNone/>
            </a:pPr>
            <a:endParaRPr sz="1800" b="1" dirty="0"/>
          </a:p>
          <a:p>
            <a:pPr>
              <a:buChar char="-"/>
            </a:pPr>
            <a:r>
              <a:rPr lang="fi" sz="1800" dirty="0"/>
              <a:t>Viisi piirrettä esiintyy eri-ikäisillä ja eri maissa samantapaisesti, joten vaikuttaa todennäköiseltä, että ne ovat </a:t>
            </a:r>
            <a:r>
              <a:rPr lang="fi" sz="1800" b="1" dirty="0"/>
              <a:t>universaaleja</a:t>
            </a:r>
            <a:r>
              <a:rPr lang="fi" sz="1800" dirty="0"/>
              <a:t> eli yleismaailmallisia.</a:t>
            </a:r>
          </a:p>
          <a:p>
            <a:pPr marL="152396" indent="0">
              <a:buNone/>
            </a:pPr>
            <a:endParaRPr sz="1800" b="1" dirty="0"/>
          </a:p>
          <a:p>
            <a:pPr>
              <a:buChar char="-"/>
            </a:pPr>
            <a:r>
              <a:rPr lang="fi" sz="1800" dirty="0"/>
              <a:t>Piirteet ovat jatkumoita eli niillä on vastakkaiset ääripäät.</a:t>
            </a:r>
            <a:endParaRPr sz="1800"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43CA7FC7-6FB2-1E6D-2185-57FDB52E0587}"/>
              </a:ext>
            </a:extLst>
          </p:cNvPr>
          <p:cNvSpPr txBox="1"/>
          <p:nvPr/>
        </p:nvSpPr>
        <p:spPr>
          <a:xfrm>
            <a:off x="927100" y="800100"/>
            <a:ext cx="45847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Viiden piirteen teoria eli </a:t>
            </a:r>
            <a:r>
              <a:rPr lang="fi-FI" sz="2400" dirty="0" err="1"/>
              <a:t>Big</a:t>
            </a:r>
            <a:r>
              <a:rPr lang="fi-FI" sz="2400" dirty="0"/>
              <a:t> </a:t>
            </a:r>
            <a:r>
              <a:rPr lang="fi-FI" sz="2400" dirty="0" err="1"/>
              <a:t>Five</a:t>
            </a:r>
            <a:endParaRPr lang="fi-FI" sz="2400" dirty="0"/>
          </a:p>
          <a:p>
            <a:endParaRPr lang="fi-FI" dirty="0"/>
          </a:p>
        </p:txBody>
      </p:sp>
      <p:pic>
        <p:nvPicPr>
          <p:cNvPr id="4" name="Kuva 3" descr="Kuva, joka sisältää kohteen teksti, clipart-kuva&#10;&#10;Kuvaus luotu automaattisesti">
            <a:extLst>
              <a:ext uri="{FF2B5EF4-FFF2-40B4-BE49-F238E27FC236}">
                <a16:creationId xmlns:a16="http://schemas.microsoft.com/office/drawing/2014/main" id="{0AC38006-E8E9-9C45-9C2F-E07EC243E0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9782" y="2245519"/>
            <a:ext cx="4162424" cy="23669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build="p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B190EB54-35FA-2077-C75F-7CBB91DA5B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319" y="942906"/>
            <a:ext cx="10139362" cy="4972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988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7CA3E95A-DAAD-C3C4-9775-897FCAFBCE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47194" y="862274"/>
            <a:ext cx="6297612" cy="5468676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9"/>
          <p:cNvSpPr txBox="1">
            <a:spLocks noGrp="1"/>
          </p:cNvSpPr>
          <p:nvPr>
            <p:ph type="body" idx="1"/>
          </p:nvPr>
        </p:nvSpPr>
        <p:spPr>
          <a:xfrm>
            <a:off x="415601" y="1536633"/>
            <a:ext cx="7624814" cy="45552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pPr>
              <a:buChar char="-"/>
            </a:pPr>
            <a:r>
              <a:rPr lang="fi" sz="1800" dirty="0"/>
              <a:t>Viidellä persoonallisuuden piirteellä on tutkimuksissa havaittu olevan yhteyksiä yksilön hyvinvointiin, terveyteen, eliniänodotteeseen, rikollisuuteen, ihmissuhteisiin sekä työuraan.</a:t>
            </a:r>
          </a:p>
          <a:p>
            <a:pPr>
              <a:buChar char="-"/>
            </a:pPr>
            <a:endParaRPr sz="1800" dirty="0"/>
          </a:p>
          <a:p>
            <a:pPr>
              <a:buChar char="-"/>
            </a:pPr>
            <a:r>
              <a:rPr lang="fi" sz="1800" dirty="0"/>
              <a:t>Persoonallisuuden piirteet muuttuvat jonkin verran läpi elämän ja ihmiset voivat myös osittain vaikuttaa muutokseen itse.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Tilanne vaikuttaa käyttäytymiseen jopa enemmän kuin persoonallisuuden piirteet.</a:t>
            </a:r>
          </a:p>
          <a:p>
            <a:pPr marL="152396" indent="0">
              <a:buNone/>
            </a:pPr>
            <a:endParaRPr sz="1800" dirty="0"/>
          </a:p>
          <a:p>
            <a:pPr>
              <a:buChar char="-"/>
            </a:pPr>
            <a:r>
              <a:rPr lang="fi" sz="1800" dirty="0"/>
              <a:t>Persoonallisuus näyttää tutkimusten mukaan olevan kuitenkin jatkuvaluonteista samankaltaisten tilanteiden sisällä.</a:t>
            </a:r>
            <a:endParaRPr sz="1800" dirty="0"/>
          </a:p>
          <a:p>
            <a:pPr indent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D579B86F-CAA2-922B-FE48-ED85111A5D95}"/>
              </a:ext>
            </a:extLst>
          </p:cNvPr>
          <p:cNvSpPr txBox="1"/>
          <p:nvPr/>
        </p:nvSpPr>
        <p:spPr>
          <a:xfrm>
            <a:off x="927100" y="800100"/>
            <a:ext cx="81153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Persoonallisuuden piirteillä on yhteyksiä elämäntapoihin</a:t>
            </a:r>
          </a:p>
          <a:p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build="p"/>
      <p:bldP spid="3" grpId="0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2708</TotalTime>
  <Words>258</Words>
  <Application>Microsoft Office PowerPoint</Application>
  <PresentationFormat>Laajakuva</PresentationFormat>
  <Paragraphs>37</Paragraphs>
  <Slides>8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Office-teema</vt:lpstr>
      <vt:lpstr>  2.5 Piirreteoriat kuvailevat yksilöiden välisiä eroja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Persoonallisuus on psyykkisten ominaisuuksien kokonaisuus</dc:title>
  <dc:creator>Timo Heinonen</dc:creator>
  <cp:lastModifiedBy>Syrjäläinen Jarno Antero</cp:lastModifiedBy>
  <cp:revision>13</cp:revision>
  <dcterms:created xsi:type="dcterms:W3CDTF">2022-06-02T11:03:51Z</dcterms:created>
  <dcterms:modified xsi:type="dcterms:W3CDTF">2022-10-19T12:37:13Z</dcterms:modified>
</cp:coreProperties>
</file>