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CE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576421-87C1-9541-A84A-05E40860F551}" v="1" dt="2022-06-26T10:59:06.0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53"/>
    <p:restoredTop sz="96197"/>
  </p:normalViewPr>
  <p:slideViewPr>
    <p:cSldViewPr snapToGrid="0" snapToObjects="1">
      <p:cViewPr varScale="1">
        <p:scale>
          <a:sx n="72" d="100"/>
          <a:sy n="72" d="100"/>
        </p:scale>
        <p:origin x="46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BA545-FF1B-5E41-96B1-CB5E8CDCEF10}" type="datetimeFigureOut">
              <a:rPr lang="fi-FI" smtClean="0"/>
              <a:t>19.10.2022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5F291-AFF3-CB45-8CEA-179A8D4CF5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5722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2da8f12b2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2da8f12b2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2da8f12b2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2da8f12b2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2da8f12b2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2da8f12b2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2da8f12b2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2da8f12b24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2da8f12b24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2da8f12b24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2da8f12b24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2da8f12b24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2da8f12b24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2da8f12b24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712F17-467A-BBAD-454A-AFA0758DEC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528F797-7B0B-BBA5-3D5E-71E40309C6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ECE895E-F339-684F-1DB9-00661E0D8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9EB0-3FA5-804D-BFFE-44F0496AB928}" type="datetimeFigureOut">
              <a:rPr lang="fi-FI" smtClean="0"/>
              <a:t>19.10.2022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73C1E9A-6D26-7CA2-21F8-CF605A654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761A4EA-5958-3DB7-72A0-B7A5B5274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40D7-3CE2-7F4D-941F-58120FEBB7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6624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9E942A-DC95-49EA-895C-D4B74CFAC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3B00AD3-0CCC-D870-B341-6704B94269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8BA8ED6-FB82-5304-2E87-617FE9100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9EB0-3FA5-804D-BFFE-44F0496AB928}" type="datetimeFigureOut">
              <a:rPr lang="fi-FI" smtClean="0"/>
              <a:t>19.10.2022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503785D-32C2-BC8E-D384-93C6186DC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A1DC344-0D67-A2B7-C92E-E55DE5A1A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40D7-3CE2-7F4D-941F-58120FEBB7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8131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043B6FF5-5480-91CB-5A8B-2080EA77BA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8F1D750-7A5D-D8DE-8122-0E99D5CF2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70C60C-390E-779B-1919-293062DA8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9EB0-3FA5-804D-BFFE-44F0496AB928}" type="datetimeFigureOut">
              <a:rPr lang="fi-FI" smtClean="0"/>
              <a:t>19.10.2022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2FBE02B-0A02-B367-82AD-919AC2EA9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CE0C868-DCF1-AE54-CE7B-458633E97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40D7-3CE2-7F4D-941F-58120FEBB7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4851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i" smtClean="0"/>
              <a:pPr/>
              <a:t>‹#›</a:t>
            </a:fld>
            <a:endParaRPr lang="fi"/>
          </a:p>
        </p:txBody>
      </p:sp>
    </p:spTree>
    <p:extLst>
      <p:ext uri="{BB962C8B-B14F-4D97-AF65-F5344CB8AC3E}">
        <p14:creationId xmlns:p14="http://schemas.microsoft.com/office/powerpoint/2010/main" val="1251140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C75FE8-08C4-2966-AB20-16263B6E6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5767BA1-428E-5277-943D-089B6CFAB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3BA9689-3D3B-7FCB-C179-9E35387C3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9EB0-3FA5-804D-BFFE-44F0496AB928}" type="datetimeFigureOut">
              <a:rPr lang="fi-FI" smtClean="0"/>
              <a:t>19.10.2022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682DF7C-74A0-F0D4-59CC-DAF0AD1C2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6D97C3F-2CE0-304D-2711-9FC0F75DD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40D7-3CE2-7F4D-941F-58120FEBB7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0257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699EB9-D1D1-2ABE-C26F-BF6013995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D92F852-9EE1-1994-7A6F-7F30EC6AE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78A1724-8242-CD3F-FC80-AE3C1A760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9EB0-3FA5-804D-BFFE-44F0496AB928}" type="datetimeFigureOut">
              <a:rPr lang="fi-FI" smtClean="0"/>
              <a:t>19.10.2022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64454E1-E024-019B-7419-4E4B990A9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C342D4C-E276-B7BE-1D75-A986399B4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40D7-3CE2-7F4D-941F-58120FEBB7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805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A2317F-F371-80BD-263B-0399E4ECB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CF0A113-C3FA-2AB2-3FA5-A667A1687F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F897403-E34A-67C6-E9DF-C2BC0823DE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684BFD9-C3EC-FA47-7C44-ED544C5FC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9EB0-3FA5-804D-BFFE-44F0496AB928}" type="datetimeFigureOut">
              <a:rPr lang="fi-FI" smtClean="0"/>
              <a:t>19.10.2022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9D08694-E3CB-BB15-D8DA-2052B0BD3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71E4627-EC5D-A461-0939-67ED54A1A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40D7-3CE2-7F4D-941F-58120FEBB7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3674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F79ADC-2BA4-BC15-DD9A-43FE6BDBD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51B5C8F-A2FD-6C9A-3724-488DD05A5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F181271-BDDA-0EC7-B196-EBEDACB6A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0AB86565-A7C1-8A52-5044-82BA27CE01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8C5E82BE-DCD3-8588-8535-08E1A056A3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574BC75-78F3-9E28-63A5-04E8C9311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9EB0-3FA5-804D-BFFE-44F0496AB928}" type="datetimeFigureOut">
              <a:rPr lang="fi-FI" smtClean="0"/>
              <a:t>19.10.2022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6A1C8EB-80B5-F8CA-E30E-35C8DB98C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77C90016-58E2-186E-2BC1-76AB5867D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40D7-3CE2-7F4D-941F-58120FEBB7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9702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67FBFF-439D-05E4-DEE6-E8BF3E6ED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7FE09E3-5803-541B-82BF-3C1B93548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9EB0-3FA5-804D-BFFE-44F0496AB928}" type="datetimeFigureOut">
              <a:rPr lang="fi-FI" smtClean="0"/>
              <a:t>19.10.2022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D6E2DF8-BA27-2007-EBCC-8E3B083C6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CEC9DBA-EBEF-73F7-47C3-B2347E9A8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40D7-3CE2-7F4D-941F-58120FEBB7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5074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D2F3FF8-499A-8227-1304-3F0D66EB1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9EB0-3FA5-804D-BFFE-44F0496AB928}" type="datetimeFigureOut">
              <a:rPr lang="fi-FI" smtClean="0"/>
              <a:t>19.10.2022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32642BA7-5E55-0BC2-7555-5B758245B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729B633-385C-615B-F44B-56673B0DC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40D7-3CE2-7F4D-941F-58120FEBB7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0099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F8AB18D-C755-E5D9-2E24-626D46454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CA55C8B-8490-6FC2-AE7E-B11B4941A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B0EB965-A252-50B6-3C01-6860C1D903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CB2E2A1-55BD-F62D-3694-C496F8631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9EB0-3FA5-804D-BFFE-44F0496AB928}" type="datetimeFigureOut">
              <a:rPr lang="fi-FI" smtClean="0"/>
              <a:t>19.10.2022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03E5986-C7D6-54B1-CBB6-35C6D39FE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C7587EA-F33C-6666-9614-1005DAA5F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40D7-3CE2-7F4D-941F-58120FEBB7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1804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C9901D-0600-CD85-16D5-77AD32914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2FF7F41-AB25-A5E1-81B8-4BE8A39DEB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A3931CA-82BB-1002-A764-06B2E8B6AE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82AD95C-02E6-4022-0745-E1CC6FFB3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9EB0-3FA5-804D-BFFE-44F0496AB928}" type="datetimeFigureOut">
              <a:rPr lang="fi-FI" smtClean="0"/>
              <a:t>19.10.2022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5CD0802-38F2-6963-F947-1042C7116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945DD6B-581E-BF1A-8321-B42D14037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40D7-3CE2-7F4D-941F-58120FEBB7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4863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24BEBE0-FB3D-B444-7934-51942A595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00FF8D2-6932-2744-C9E7-1DFF31EA3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61C44E-7A82-0681-DF09-76AA629E0C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09EB0-3FA5-804D-BFFE-44F0496AB928}" type="datetimeFigureOut">
              <a:rPr lang="fi-FI" smtClean="0"/>
              <a:t>19.10.2022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6741FB5-7C44-6DE6-C2B1-9066EAA18E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B2D32FD-73F3-05B0-E171-635C350A4E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F40D7-3CE2-7F4D-941F-58120FEBB7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2326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15611" y="2354317"/>
            <a:ext cx="11360800" cy="137524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rmAutofit fontScale="90000"/>
          </a:bodyPr>
          <a:lstStyle/>
          <a:p>
            <a:pPr>
              <a:spcBef>
                <a:spcPts val="0"/>
              </a:spcBef>
            </a:pPr>
            <a:br>
              <a:rPr lang="fi" sz="4000" b="1" dirty="0">
                <a:solidFill>
                  <a:srgbClr val="9DCEC1"/>
                </a:solidFill>
                <a:latin typeface="+mn-lt"/>
              </a:rPr>
            </a:br>
            <a:br>
              <a:rPr lang="fi" sz="4000" b="1" dirty="0">
                <a:solidFill>
                  <a:srgbClr val="9DCEC1"/>
                </a:solidFill>
                <a:latin typeface="+mn-lt"/>
              </a:rPr>
            </a:br>
            <a:r>
              <a:rPr lang="fi" sz="4000" b="1" dirty="0">
                <a:solidFill>
                  <a:srgbClr val="9DCEC1"/>
                </a:solidFill>
                <a:latin typeface="+mn-lt"/>
              </a:rPr>
              <a:t>1.3 Perimä ja ympäristö muovaavat persoonallisuutta</a:t>
            </a:r>
            <a:endParaRPr sz="4000" b="1" dirty="0">
              <a:solidFill>
                <a:srgbClr val="9DCEC1"/>
              </a:solidFill>
              <a:latin typeface="+mn-lt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fi" sz="2800" b="1" dirty="0"/>
              <a:t>Ydinsisältö</a:t>
            </a:r>
            <a:endParaRPr sz="2800" b="1" dirty="0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6020CF6C-874A-5810-BD33-75D32587B2B3}"/>
              </a:ext>
            </a:extLst>
          </p:cNvPr>
          <p:cNvSpPr txBox="1"/>
          <p:nvPr/>
        </p:nvSpPr>
        <p:spPr>
          <a:xfrm>
            <a:off x="4985568" y="1646431"/>
            <a:ext cx="22208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" sz="4000" b="1" dirty="0">
                <a:solidFill>
                  <a:srgbClr val="9DCEC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Skeema 5</a:t>
            </a:r>
            <a:endParaRPr lang="fi-FI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body" idx="1"/>
          </p:nvPr>
        </p:nvSpPr>
        <p:spPr>
          <a:xfrm>
            <a:off x="761999" y="1536633"/>
            <a:ext cx="7268095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>
              <a:buChar char="-"/>
            </a:pPr>
            <a:r>
              <a:rPr lang="fi" sz="2000" b="1" dirty="0"/>
              <a:t>Perimällä </a:t>
            </a:r>
            <a:r>
              <a:rPr lang="fi" sz="2000" dirty="0"/>
              <a:t>on suuri vaikutus moniin yksilön ominaisuuksiin, kuten älykkyyteen, luovuuteen ja persoonallisuuden piirteisiin.</a:t>
            </a:r>
          </a:p>
          <a:p>
            <a:pPr marL="152396" indent="0">
              <a:buNone/>
            </a:pPr>
            <a:endParaRPr sz="2000" dirty="0"/>
          </a:p>
          <a:p>
            <a:pPr>
              <a:buChar char="-"/>
            </a:pPr>
            <a:r>
              <a:rPr lang="fi" sz="2000" dirty="0"/>
              <a:t>Persoonallisuuden piirteissä esiintyvästä vaihtelusta keskimäärin puolet selittyy perimällä.</a:t>
            </a:r>
          </a:p>
          <a:p>
            <a:pPr marL="152396" indent="0">
              <a:buNone/>
            </a:pPr>
            <a:endParaRPr sz="2000" dirty="0"/>
          </a:p>
          <a:p>
            <a:pPr>
              <a:buChar char="-"/>
            </a:pPr>
            <a:r>
              <a:rPr lang="fi" sz="2000" b="1" dirty="0"/>
              <a:t>Käyttäytymisgenetiikka</a:t>
            </a:r>
            <a:r>
              <a:rPr lang="fi" sz="2000" dirty="0"/>
              <a:t> on tieteenala, joka selvittää käyttäytymisen perinnöllistä taustaa.</a:t>
            </a:r>
          </a:p>
          <a:p>
            <a:pPr marL="152396" indent="0">
              <a:buNone/>
            </a:pPr>
            <a:endParaRPr sz="2000" dirty="0"/>
          </a:p>
          <a:p>
            <a:pPr>
              <a:buChar char="-"/>
            </a:pPr>
            <a:r>
              <a:rPr lang="fi" sz="2000" dirty="0"/>
              <a:t>Geenitutkimuksen lisäksi hyödynnetään </a:t>
            </a:r>
            <a:r>
              <a:rPr lang="fi" sz="2000" b="1" dirty="0"/>
              <a:t>kaksos- ja adoptiotutkimuksia.</a:t>
            </a:r>
            <a:endParaRPr sz="2000" b="1" dirty="0"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D8D38E45-4A90-175C-9602-25E1ECA81D9B}"/>
              </a:ext>
            </a:extLst>
          </p:cNvPr>
          <p:cNvSpPr txBox="1"/>
          <p:nvPr/>
        </p:nvSpPr>
        <p:spPr>
          <a:xfrm>
            <a:off x="863600" y="914400"/>
            <a:ext cx="6540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Perimä selittää noin puolet persoonallisuudesta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382BA0F5-BAEC-3249-FF96-37ECC1123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556" y="1376065"/>
            <a:ext cx="1863054" cy="5145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749300" y="1574799"/>
            <a:ext cx="5598948" cy="421223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>
              <a:buChar char="-"/>
            </a:pPr>
            <a:r>
              <a:rPr lang="fi" sz="1800" dirty="0"/>
              <a:t>Laajoissa kaksostutkimuksissa on havaittu, että identtiset kaksoset ovat persoonallisuudeltaan huomattavasti enemmän toistensa kaltaisia kuin epäidenttiset kaksoset.</a:t>
            </a:r>
          </a:p>
          <a:p>
            <a:pPr marL="152396" indent="0">
              <a:buNone/>
            </a:pPr>
            <a:endParaRPr sz="1800" dirty="0"/>
          </a:p>
          <a:p>
            <a:pPr>
              <a:buChar char="-"/>
            </a:pPr>
            <a:r>
              <a:rPr lang="fi" sz="1800" dirty="0"/>
              <a:t>Myös pieninä lapsina eri perheisiin adoptoidut identtiset kaksoset muistuttavat useimmiten persoonallisuudeltaan toisiaan yhtä paljon kuin yhdessä kasvaneet identtiset kaksoset.</a:t>
            </a:r>
            <a:endParaRPr sz="1800" dirty="0"/>
          </a:p>
          <a:p>
            <a:pPr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A3E90281-F4A3-73A7-41C7-415A82292AB5}"/>
              </a:ext>
            </a:extLst>
          </p:cNvPr>
          <p:cNvSpPr txBox="1"/>
          <p:nvPr/>
        </p:nvSpPr>
        <p:spPr>
          <a:xfrm>
            <a:off x="863600" y="914400"/>
            <a:ext cx="6540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Kaksostutkimusten tuloksia</a:t>
            </a:r>
          </a:p>
        </p:txBody>
      </p:sp>
      <p:pic>
        <p:nvPicPr>
          <p:cNvPr id="4" name="Kuva 3" descr="Kuva, joka sisältää kohteen ulko, henkilö, ruoho&#10;&#10;Kuvaus luotu automaattisesti">
            <a:extLst>
              <a:ext uri="{FF2B5EF4-FFF2-40B4-BE49-F238E27FC236}">
                <a16:creationId xmlns:a16="http://schemas.microsoft.com/office/drawing/2014/main" id="{279DD922-561D-89BD-8338-EE40ABAC4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7405" y="1731124"/>
            <a:ext cx="4687584" cy="3755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body" idx="1"/>
          </p:nvPr>
        </p:nvSpPr>
        <p:spPr>
          <a:xfrm>
            <a:off x="596900" y="1524000"/>
            <a:ext cx="5880100" cy="435762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>
              <a:buChar char="-"/>
            </a:pPr>
            <a:r>
              <a:rPr lang="fi" sz="1800" b="1" dirty="0"/>
              <a:t>Perinnöllinen</a:t>
            </a:r>
            <a:r>
              <a:rPr lang="fi" sz="1800" dirty="0"/>
              <a:t> ominaisuus tarkoittaa mitä tahansa vanhemmilta lapsille perintötekijöiden kautta siirtyvää ominaisuutta.</a:t>
            </a:r>
          </a:p>
          <a:p>
            <a:pPr marL="152396" indent="0">
              <a:buNone/>
            </a:pPr>
            <a:endParaRPr sz="1800" dirty="0"/>
          </a:p>
          <a:p>
            <a:pPr>
              <a:buChar char="-"/>
            </a:pPr>
            <a:r>
              <a:rPr lang="fi" sz="1800" dirty="0"/>
              <a:t>Perinnöllinen ei tarkoita samaa kuin </a:t>
            </a:r>
            <a:r>
              <a:rPr lang="fi" sz="1800" b="1" dirty="0"/>
              <a:t>synnynnäinen,</a:t>
            </a:r>
            <a:r>
              <a:rPr lang="fi" sz="1800" dirty="0"/>
              <a:t> sillä syntymää edeltänyt ympäristö voi muuttaa jopa geeneissä määrättyjä piirteitä.</a:t>
            </a:r>
          </a:p>
          <a:p>
            <a:pPr marL="152396" indent="0">
              <a:buNone/>
            </a:pPr>
            <a:endParaRPr sz="1800" dirty="0"/>
          </a:p>
          <a:p>
            <a:pPr>
              <a:buChar char="-"/>
            </a:pPr>
            <a:r>
              <a:rPr lang="fi" sz="1800" b="1" dirty="0"/>
              <a:t>Periytyvyys</a:t>
            </a:r>
            <a:r>
              <a:rPr lang="fi" sz="1800" dirty="0"/>
              <a:t> on tilastollinen mittaluku, joka kertoo, kuinka suuri osa tutkitussa ihmisryhmässä eli populaatiossa havaitusta ominaisuuden vaihtelusta johtuu perimästä. Periytyvyyden käsitettä ei voi soveltaa yksittäiseen ihmiseen vaan kyseessä on populaatiota koskeva mittaluku.</a:t>
            </a:r>
            <a:endParaRPr sz="1800" dirty="0"/>
          </a:p>
          <a:p>
            <a:pPr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9BC4F391-6713-6D95-B8B9-7BE85B6C34C2}"/>
              </a:ext>
            </a:extLst>
          </p:cNvPr>
          <p:cNvSpPr txBox="1"/>
          <p:nvPr/>
        </p:nvSpPr>
        <p:spPr>
          <a:xfrm>
            <a:off x="863600" y="914400"/>
            <a:ext cx="6540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Perimä: käsitteitä</a:t>
            </a:r>
          </a:p>
        </p:txBody>
      </p:sp>
      <p:pic>
        <p:nvPicPr>
          <p:cNvPr id="4" name="Kuva 3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53C38189-D884-19FC-625F-E8518FE1A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1124" y="1861544"/>
            <a:ext cx="4743976" cy="3682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>
            <a:off x="809300" y="1683415"/>
            <a:ext cx="6594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>
              <a:buChar char="-"/>
            </a:pPr>
            <a:r>
              <a:rPr lang="fi" sz="1800" dirty="0"/>
              <a:t>Perimän lisäksi ympäristöllä on vaikutusta persoonallisuuden muotoutumiseen.</a:t>
            </a:r>
          </a:p>
          <a:p>
            <a:pPr marL="152396" indent="0">
              <a:buNone/>
            </a:pPr>
            <a:endParaRPr sz="1800" dirty="0"/>
          </a:p>
          <a:p>
            <a:pPr>
              <a:buChar char="-"/>
            </a:pPr>
            <a:r>
              <a:rPr lang="fi" sz="1800" dirty="0"/>
              <a:t>Perimän ja ympäristön vaikutuksia yksilön persoonallisuuteen ei voi vain laskea yhteen, vaan ne vaikuttavat toisiinsa dynaamisesti eli jatkuvassa vuorovaikutuksessa.</a:t>
            </a:r>
          </a:p>
          <a:p>
            <a:pPr marL="152396" indent="0">
              <a:buNone/>
            </a:pPr>
            <a:endParaRPr sz="1800" dirty="0"/>
          </a:p>
          <a:p>
            <a:pPr>
              <a:buChar char="-"/>
            </a:pPr>
            <a:r>
              <a:rPr lang="fi" sz="1800" dirty="0"/>
              <a:t>Biologisten vanhempien tarjoama kasvuympäristö ilmentää heidän perimäänsä.</a:t>
            </a:r>
          </a:p>
          <a:p>
            <a:pPr marL="152396" indent="0">
              <a:buNone/>
            </a:pPr>
            <a:endParaRPr sz="1800" dirty="0"/>
          </a:p>
          <a:p>
            <a:pPr>
              <a:buChar char="-"/>
            </a:pPr>
            <a:r>
              <a:rPr lang="fi" sz="1800" dirty="0"/>
              <a:t>Tiettyjen geenien aktivoituminen voi vaatia tietynlaista ympäristöä.</a:t>
            </a:r>
          </a:p>
          <a:p>
            <a:pPr marL="152396" indent="0">
              <a:buNone/>
            </a:pPr>
            <a:endParaRPr sz="1800" dirty="0"/>
          </a:p>
          <a:p>
            <a:pPr>
              <a:buChar char="-"/>
            </a:pPr>
            <a:r>
              <a:rPr lang="fi" sz="1800" dirty="0"/>
              <a:t>Toisaalta kasvattajat voivat pyrkiä tarjoamaan erilaisen ympäristön kuin mihin lapsen perimä osoittaisi (esim. rauhallinen ympäristö levottomalle lapselle).</a:t>
            </a:r>
            <a:endParaRPr sz="1800" dirty="0"/>
          </a:p>
          <a:p>
            <a:pPr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7E29F417-D1FE-E965-58BE-4EEC7B29FDD3}"/>
              </a:ext>
            </a:extLst>
          </p:cNvPr>
          <p:cNvSpPr txBox="1"/>
          <p:nvPr/>
        </p:nvSpPr>
        <p:spPr>
          <a:xfrm>
            <a:off x="863600" y="914400"/>
            <a:ext cx="6540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Ympäristö muovaa persoonallisuutta</a:t>
            </a:r>
          </a:p>
        </p:txBody>
      </p:sp>
      <p:pic>
        <p:nvPicPr>
          <p:cNvPr id="4" name="Kuva 3" descr="Kuva, joka sisältää kohteen ruoho, henkilö, ulko, puu&#10;&#10;Kuvaus luotu automaattisesti">
            <a:extLst>
              <a:ext uri="{FF2B5EF4-FFF2-40B4-BE49-F238E27FC236}">
                <a16:creationId xmlns:a16="http://schemas.microsoft.com/office/drawing/2014/main" id="{DFB2D62F-7326-2A0C-723A-AA8458243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4100" y="2246515"/>
            <a:ext cx="4281514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6741945" cy="2579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fi-FI" sz="2500" dirty="0">
                <a:latin typeface="+mn-lt"/>
              </a:rPr>
              <a:t>Perimän ja ympäristön välisen vuorovaikutuksen eri muodot persoonallisuuden muovautumisessa</a:t>
            </a:r>
            <a:br>
              <a:rPr lang="fi-FI" sz="2500" dirty="0">
                <a:latin typeface="+mn-lt"/>
              </a:rPr>
            </a:br>
            <a:endParaRPr dirty="0"/>
          </a:p>
        </p:txBody>
      </p:sp>
      <p:pic>
        <p:nvPicPr>
          <p:cNvPr id="3" name="Kuva 2" descr="Kuva, joka sisältää kohteen pöytä&#10;&#10;Kuvaus luotu automaattisesti">
            <a:extLst>
              <a:ext uri="{FF2B5EF4-FFF2-40B4-BE49-F238E27FC236}">
                <a16:creationId xmlns:a16="http://schemas.microsoft.com/office/drawing/2014/main" id="{40C40950-9A33-11BA-5077-FFBA32F4A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186" y="1868847"/>
            <a:ext cx="8627627" cy="43957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>
            <a:spLocks noGrp="1"/>
          </p:cNvSpPr>
          <p:nvPr>
            <p:ph type="body" idx="1"/>
          </p:nvPr>
        </p:nvSpPr>
        <p:spPr>
          <a:xfrm>
            <a:off x="415600" y="1446414"/>
            <a:ext cx="7381738" cy="426018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lnSpcReduction="10000"/>
          </a:bodyPr>
          <a:lstStyle/>
          <a:p>
            <a:pPr indent="-445758">
              <a:buSzPct val="100000"/>
              <a:buChar char="-"/>
            </a:pPr>
            <a:r>
              <a:rPr lang="fi" sz="1800" dirty="0"/>
              <a:t>Persoonallisuuteen vaikuttavat aivojen yksilölliset toimintamekanismit.</a:t>
            </a:r>
          </a:p>
          <a:p>
            <a:pPr marL="163827" indent="0">
              <a:buSzPct val="100000"/>
              <a:buNone/>
            </a:pPr>
            <a:endParaRPr sz="1800" dirty="0"/>
          </a:p>
          <a:p>
            <a:pPr indent="-445758">
              <a:buSzPct val="100000"/>
              <a:buChar char="-"/>
            </a:pPr>
            <a:r>
              <a:rPr lang="fi" sz="1800" dirty="0"/>
              <a:t>Ihmiset eroavat toisistaan siinä, mikä määrä aktivaatiota on sopivin heidän aivoverkostolleen.</a:t>
            </a:r>
          </a:p>
          <a:p>
            <a:pPr marL="163827" indent="0">
              <a:buSzPct val="100000"/>
              <a:buNone/>
            </a:pPr>
            <a:endParaRPr sz="1800" dirty="0"/>
          </a:p>
          <a:p>
            <a:pPr indent="-445758">
              <a:buSzPct val="100000"/>
              <a:buChar char="-"/>
            </a:pPr>
            <a:r>
              <a:rPr lang="fi" sz="1800" dirty="0"/>
              <a:t>Voimakasta aktivaatiota kaipaavat ihmiset ovat keskimääräisesti ulospäin suuntautuneita, kun taas heikompaa aktivaatiota tarvitsevat ihmiset ovat sisäänpäin suuntautuneita.</a:t>
            </a:r>
          </a:p>
          <a:p>
            <a:pPr marL="163827" indent="0">
              <a:buSzPct val="100000"/>
              <a:buNone/>
            </a:pPr>
            <a:endParaRPr sz="1800" dirty="0"/>
          </a:p>
          <a:p>
            <a:pPr indent="-445758">
              <a:buSzPct val="100000"/>
              <a:buChar char="-"/>
            </a:pPr>
            <a:r>
              <a:rPr lang="fi" sz="1800" b="1" dirty="0"/>
              <a:t>Aivojen kahden aktivaatiojärjestelmän teoriassa</a:t>
            </a:r>
            <a:r>
              <a:rPr lang="fi" sz="1800" dirty="0"/>
              <a:t> ihmisillä esitetään olevan käyttäytymistä aktivoiva järjestelmä BAS ja vetäytymiskäyttäytymisestä huolehtiva järjestelmä BIS.</a:t>
            </a:r>
          </a:p>
          <a:p>
            <a:pPr marL="163827" indent="0">
              <a:buSzPct val="100000"/>
              <a:buNone/>
            </a:pPr>
            <a:endParaRPr sz="1800" dirty="0"/>
          </a:p>
          <a:p>
            <a:pPr indent="-445758">
              <a:buSzPct val="100000"/>
              <a:buChar char="-"/>
            </a:pPr>
            <a:r>
              <a:rPr lang="fi" sz="1800" dirty="0"/>
              <a:t>BAS- ja BIS-taipumukset ovat yhteydessä lähestymismotivaatioon eli pyrkimykseen kohti myönteisiä asioita ja välttämismotivaatioon eli pyrkimykseen välttää kielteisiä asioita. Yksilöt eroavat näiden taipumusten voimakkuudessa.</a:t>
            </a:r>
            <a:endParaRPr sz="1800" dirty="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F4EBB980-2474-4E55-76E3-50317390F44A}"/>
              </a:ext>
            </a:extLst>
          </p:cNvPr>
          <p:cNvSpPr txBox="1"/>
          <p:nvPr/>
        </p:nvSpPr>
        <p:spPr>
          <a:xfrm>
            <a:off x="863600" y="914400"/>
            <a:ext cx="6540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Aivotoiminta vaikuttaa persoonallisuuteen</a:t>
            </a:r>
          </a:p>
          <a:p>
            <a:endParaRPr lang="fi-FI" sz="24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21DEFAE-D919-7EA6-49E1-38ED5D1F0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0989" y="1512885"/>
            <a:ext cx="3525411" cy="4193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build="p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415600" y="807600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r>
              <a:rPr lang="fi" sz="2500" dirty="0">
                <a:latin typeface="+mn-lt"/>
              </a:rPr>
              <a:t>Kulttuuri vaikuttaa persoonallisuuteen</a:t>
            </a:r>
            <a:endParaRPr sz="2500" dirty="0">
              <a:latin typeface="+mn-lt"/>
            </a:endParaRPr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8938607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408506">
              <a:buSzPts val="1225"/>
              <a:buChar char="-"/>
            </a:pPr>
            <a:r>
              <a:rPr lang="fi" sz="1800" b="1" dirty="0"/>
              <a:t>Individualistisissa kulttuureissa, </a:t>
            </a:r>
            <a:r>
              <a:rPr lang="fi" sz="1800" dirty="0"/>
              <a:t>kuten esimerkiksi Yhdysvalloissa tai Pohjoismaissa, korostetaan itsenäisyyttä ja valinnan mahdollisuutta. </a:t>
            </a:r>
            <a:endParaRPr sz="1800" dirty="0"/>
          </a:p>
          <a:p>
            <a:pPr indent="0">
              <a:spcBef>
                <a:spcPts val="1600"/>
              </a:spcBef>
              <a:buSzPts val="688"/>
              <a:buNone/>
            </a:pPr>
            <a:r>
              <a:rPr lang="fi" sz="1800" dirty="0"/>
              <a:t>→ Ihmisten omalla vastuulla on kehittää itsestään sellainen kuin hän haluaa olla</a:t>
            </a:r>
            <a:endParaRPr sz="1800" dirty="0"/>
          </a:p>
          <a:p>
            <a:pPr indent="0">
              <a:spcBef>
                <a:spcPts val="1600"/>
              </a:spcBef>
              <a:buSzPts val="688"/>
              <a:buNone/>
            </a:pPr>
            <a:r>
              <a:rPr lang="fi" sz="1800" dirty="0"/>
              <a:t>→ keskitytään korostamaan omia hyviä puolia ja nähdään oma itse optimistisesti</a:t>
            </a:r>
          </a:p>
          <a:p>
            <a:pPr indent="0">
              <a:spcBef>
                <a:spcPts val="1600"/>
              </a:spcBef>
              <a:buSzPts val="688"/>
              <a:buNone/>
            </a:pPr>
            <a:endParaRPr sz="1800" dirty="0"/>
          </a:p>
          <a:p>
            <a:pPr indent="-408506">
              <a:spcBef>
                <a:spcPts val="1600"/>
              </a:spcBef>
              <a:buSzPts val="1225"/>
              <a:buChar char="-"/>
            </a:pPr>
            <a:r>
              <a:rPr lang="fi" sz="1800" b="1" dirty="0"/>
              <a:t>Kollektivistisissa kulttuureissa,</a:t>
            </a:r>
            <a:r>
              <a:rPr lang="fi" sz="1800" dirty="0"/>
              <a:t> kuten esimerkiksi joissakin Aasian ja Etelä-Amerikan maissa, yksilön nähdään olevan hyvin sidoksissa toisiin, ja hänen tavoitteenaan on sopeutua yhteisöön ja kehittää itsestään yhteisöään palveleva ihminen.</a:t>
            </a:r>
            <a:endParaRPr sz="1800" dirty="0"/>
          </a:p>
          <a:p>
            <a:pPr indent="0">
              <a:spcBef>
                <a:spcPts val="1600"/>
              </a:spcBef>
              <a:buSzPts val="688"/>
              <a:buNone/>
            </a:pPr>
            <a:r>
              <a:rPr lang="fi" sz="1800" dirty="0"/>
              <a:t>→ ihmiset oppivat määrittelemään itsensä ryhmän jäsenenä ja arvostamaan itseään ryhmänsä saavutusten perusteella</a:t>
            </a:r>
            <a:endParaRPr sz="1800" dirty="0"/>
          </a:p>
          <a:p>
            <a:pPr indent="0">
              <a:spcBef>
                <a:spcPts val="1600"/>
              </a:spcBef>
              <a:buSzPts val="688"/>
              <a:buNone/>
            </a:pPr>
            <a:r>
              <a:rPr lang="fi" sz="1800" dirty="0"/>
              <a:t>→ ollaan herkkiä kielteiselle palautteelle eikä itseä korosteta</a:t>
            </a:r>
            <a:endParaRPr sz="1800" dirty="0"/>
          </a:p>
          <a:p>
            <a:pPr indent="0">
              <a:spcBef>
                <a:spcPts val="1600"/>
              </a:spcBef>
              <a:spcAft>
                <a:spcPts val="1600"/>
              </a:spcAft>
              <a:buSzPts val="688"/>
              <a:buNone/>
            </a:pPr>
            <a:endParaRPr sz="1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420</Words>
  <Application>Microsoft Office PowerPoint</Application>
  <PresentationFormat>Laajakuva</PresentationFormat>
  <Paragraphs>50</Paragraphs>
  <Slides>8</Slides>
  <Notes>8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Office-teema</vt:lpstr>
      <vt:lpstr>  1.3 Perimä ja ympäristö muovaavat persoonallisuutta</vt:lpstr>
      <vt:lpstr>PowerPoint-esitys</vt:lpstr>
      <vt:lpstr>PowerPoint-esitys</vt:lpstr>
      <vt:lpstr>PowerPoint-esitys</vt:lpstr>
      <vt:lpstr>PowerPoint-esitys</vt:lpstr>
      <vt:lpstr>Perimän ja ympäristön välisen vuorovaikutuksen eri muodot persoonallisuuden muovautumisessa </vt:lpstr>
      <vt:lpstr>PowerPoint-esitys</vt:lpstr>
      <vt:lpstr>Kulttuuri vaikuttaa persoonallisuuteen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1.1 Persoonallisuus on psyykkisten ominaisuuksien kokonaisuus</dc:title>
  <dc:creator>Timo Heinonen</dc:creator>
  <cp:lastModifiedBy>Syrjäläinen Jarno Antero</cp:lastModifiedBy>
  <cp:revision>12</cp:revision>
  <dcterms:created xsi:type="dcterms:W3CDTF">2022-06-02T11:03:51Z</dcterms:created>
  <dcterms:modified xsi:type="dcterms:W3CDTF">2022-10-19T12:35:09Z</dcterms:modified>
</cp:coreProperties>
</file>