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E688D2-F1CC-234F-97BD-E0B636962D17}" v="1" dt="2022-06-23T10:46:24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63"/>
    <p:restoredTop sz="96197"/>
  </p:normalViewPr>
  <p:slideViewPr>
    <p:cSldViewPr snapToGrid="0" snapToObjects="1">
      <p:cViewPr varScale="1">
        <p:scale>
          <a:sx n="72" d="100"/>
          <a:sy n="72" d="100"/>
        </p:scale>
        <p:origin x="3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adf4881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adf4881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adf48810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adf48810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adf48810b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adf48810b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adf48810b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adf48810b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adf48810b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adf48810b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42063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r>
              <a:rPr lang="fi" sz="4000" b="1" dirty="0">
                <a:solidFill>
                  <a:srgbClr val="9DCEC1"/>
                </a:solidFill>
                <a:latin typeface="+mn-lt"/>
              </a:rPr>
              <a:t>4.11 </a:t>
            </a:r>
            <a:r>
              <a:rPr lang="fi" sz="4000" b="1" dirty="0">
                <a:solidFill>
                  <a:srgbClr val="9DCEC1"/>
                </a:solidFill>
                <a:highlight>
                  <a:schemeClr val="lt1"/>
                </a:highlight>
                <a:latin typeface="+mn-lt"/>
              </a:rPr>
              <a:t>Tilannetekijät vaikuttavat yksilöön ja ryhmään</a:t>
            </a:r>
            <a:endParaRPr sz="40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-FI" sz="2800" b="1" dirty="0"/>
              <a:t>Ydinsisältö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7661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+mn-lt"/>
              </a:rPr>
              <a:t>Joukkotapahtumassa vaikutetaan toisten tunteisiin</a:t>
            </a:r>
            <a:endParaRPr sz="2500" dirty="0">
              <a:latin typeface="+mn-lt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553912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285750" indent="-285750">
              <a:buClr>
                <a:schemeClr val="dk1"/>
              </a:buClr>
              <a:buSzPct val="39285"/>
              <a:buFont typeface="Arial" panose="020B0604020202020204" pitchFamily="34" charset="0"/>
              <a:buChar char="•"/>
            </a:pPr>
            <a:r>
              <a:rPr lang="fi" sz="1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Sosiaalipsykologiassa tutkitaan </a:t>
            </a:r>
            <a:r>
              <a:rPr lang="fi" sz="18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joukkokäyttäytymistä</a:t>
            </a:r>
            <a:r>
              <a:rPr lang="fi" sz="1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eli sitä, miten löyhästi yhteenliittyneet ihmiset käyttäytyvät yhdessä.</a:t>
            </a:r>
          </a:p>
          <a:p>
            <a:pPr marL="285750" indent="-285750">
              <a:buClr>
                <a:schemeClr val="dk1"/>
              </a:buClr>
              <a:buSzPct val="39285"/>
              <a:buFont typeface="Arial" panose="020B0604020202020204" pitchFamily="34" charset="0"/>
              <a:buChar char="•"/>
            </a:pPr>
            <a:endParaRPr sz="18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285750" indent="-285750">
              <a:buClr>
                <a:schemeClr val="dk1"/>
              </a:buClr>
              <a:buSzPct val="39285"/>
              <a:buFont typeface="Arial" panose="020B0604020202020204" pitchFamily="34" charset="0"/>
              <a:buChar char="•"/>
            </a:pPr>
            <a:r>
              <a:rPr lang="fi" sz="18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Joukkotapahtuma</a:t>
            </a:r>
            <a:r>
              <a:rPr lang="fi" sz="1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on lyhytkestoinen, suunnittelematon ja järjestäytymätön.</a:t>
            </a:r>
            <a:endParaRPr sz="18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indent="0">
              <a:buClr>
                <a:schemeClr val="dk1"/>
              </a:buClr>
              <a:buSzPct val="45833"/>
              <a:buNone/>
            </a:pPr>
            <a:endParaRPr lang="fi" sz="1800" dirty="0">
              <a:solidFill>
                <a:schemeClr val="dk1"/>
              </a:solidFill>
            </a:endParaRPr>
          </a:p>
          <a:p>
            <a:pPr marL="0" indent="0">
              <a:buClr>
                <a:schemeClr val="dk1"/>
              </a:buClr>
              <a:buSzPct val="45833"/>
              <a:buNone/>
              <a:tabLst>
                <a:tab pos="531813" algn="l"/>
              </a:tabLst>
            </a:pPr>
            <a:r>
              <a:rPr lang="fi" sz="1800" dirty="0">
                <a:solidFill>
                  <a:schemeClr val="dk1"/>
                </a:solidFill>
              </a:rPr>
              <a:t>–	</a:t>
            </a:r>
            <a:r>
              <a:rPr lang="fi" sz="1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Tunnesävyn perusteella joukkotapahtuma voi olla</a:t>
            </a:r>
            <a:endParaRPr sz="18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609585" lvl="1" indent="0">
              <a:buClr>
                <a:schemeClr val="dk1"/>
              </a:buClr>
              <a:buSzPct val="45833"/>
              <a:buNone/>
            </a:pPr>
            <a:r>
              <a:rPr lang="fi" sz="1800" dirty="0">
                <a:solidFill>
                  <a:schemeClr val="dk1"/>
                </a:solidFill>
              </a:rPr>
              <a:t>○ </a:t>
            </a:r>
            <a:r>
              <a:rPr lang="fi" sz="1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villitys</a:t>
            </a:r>
            <a:endParaRPr sz="18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609585" lvl="1" indent="0">
              <a:buClr>
                <a:schemeClr val="dk1"/>
              </a:buClr>
              <a:buSzPct val="45833"/>
              <a:buNone/>
            </a:pPr>
            <a:r>
              <a:rPr lang="fi" sz="1800" dirty="0">
                <a:solidFill>
                  <a:schemeClr val="dk1"/>
                </a:solidFill>
              </a:rPr>
              <a:t>○ </a:t>
            </a:r>
            <a:r>
              <a:rPr lang="fi" sz="1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karnevaali</a:t>
            </a:r>
            <a:endParaRPr sz="18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609585" lvl="1" indent="0">
              <a:buClr>
                <a:schemeClr val="dk1"/>
              </a:buClr>
              <a:buSzPct val="45833"/>
              <a:buNone/>
            </a:pPr>
            <a:r>
              <a:rPr lang="fi" sz="1800" dirty="0">
                <a:solidFill>
                  <a:schemeClr val="dk1"/>
                </a:solidFill>
              </a:rPr>
              <a:t>○ </a:t>
            </a:r>
            <a:r>
              <a:rPr lang="fi" sz="1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paniikki</a:t>
            </a:r>
            <a:endParaRPr sz="18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609585" lvl="1" indent="0">
              <a:buClr>
                <a:schemeClr val="dk1"/>
              </a:buClr>
              <a:buSzPct val="45833"/>
              <a:buNone/>
            </a:pPr>
            <a:r>
              <a:rPr lang="fi" sz="1800" dirty="0">
                <a:solidFill>
                  <a:schemeClr val="dk1"/>
                </a:solidFill>
              </a:rPr>
              <a:t>○ </a:t>
            </a:r>
            <a:r>
              <a:rPr lang="fi" sz="1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mellakka.</a:t>
            </a:r>
            <a:endParaRPr sz="18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indent="0"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720689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Calibri"/>
                <a:ea typeface="Calibri"/>
                <a:cs typeface="Calibri"/>
                <a:sym typeface="Calibri"/>
              </a:rPr>
              <a:t>Muiden läsnäolo vaikuttaa yksilön toimintaan</a:t>
            </a:r>
            <a:endParaRPr sz="2500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246559"/>
            <a:ext cx="7420461" cy="4008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indent="-541853">
              <a:buClr>
                <a:schemeClr val="dk1"/>
              </a:buClr>
              <a:buSzPts val="2800"/>
              <a:buFont typeface="Calibri"/>
              <a:buChar char="-"/>
            </a:pPr>
            <a:r>
              <a:rPr lang="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Ohikulkijan ilmiöllä tarkoitetaan vastuun jakautumista muiden kanssa siinä määrin, ettei kukaan ota vastuuta.</a:t>
            </a:r>
          </a:p>
          <a:p>
            <a:pPr marL="67732" indent="0">
              <a:buClr>
                <a:schemeClr val="dk1"/>
              </a:buClr>
              <a:buSzPts val="2800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507987">
              <a:buClr>
                <a:schemeClr val="dk1"/>
              </a:buClr>
              <a:buSzPts val="2400"/>
              <a:buFont typeface="Calibri"/>
              <a:buChar char="-"/>
            </a:pPr>
            <a:r>
              <a:rPr lang="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Tutkimuksissa on käytetty lavastettuja tilanteita ja tuloksena on ollut, että vain noin puolet auttaisivat apua tarvitsevaa.</a:t>
            </a:r>
          </a:p>
          <a:p>
            <a:pPr marL="711183" lvl="1" indent="0">
              <a:buClr>
                <a:schemeClr val="dk1"/>
              </a:buClr>
              <a:buSzPts val="2400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507987">
              <a:buClr>
                <a:schemeClr val="dk1"/>
              </a:buClr>
              <a:buSzPts val="2400"/>
              <a:buFont typeface="Calibri"/>
              <a:buChar char="-"/>
            </a:pPr>
            <a:r>
              <a:rPr lang="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Tosielämän tutkimuksissa on osoitettu, että apua tarjotaan sitä todennäköisemmin, mitä useampia ihmisiä oli paikalla.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fi" sz="2800" dirty="0">
                <a:latin typeface="Calibri" panose="020F0502020204030204" pitchFamily="34" charset="0"/>
                <a:cs typeface="Calibri" panose="020F0502020204030204" pitchFamily="34" charset="0"/>
              </a:rPr>
              <a:t>Altruismi</a:t>
            </a:r>
            <a:r>
              <a:rPr lang="fi" dirty="0"/>
              <a:t> </a:t>
            </a:r>
            <a:endParaRPr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286283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285750" indent="-285750">
              <a:buClr>
                <a:schemeClr val="dk1"/>
              </a:buClr>
              <a:buSzPts val="1100"/>
            </a:pPr>
            <a:r>
              <a:rPr lang="fi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Myötätunto toisia kohtaan voi johtaa altruismiin, eli toisten pyyteettömään auttamiseen.</a:t>
            </a:r>
          </a:p>
          <a:p>
            <a:pPr marL="285750" indent="-285750">
              <a:buClr>
                <a:schemeClr val="dk1"/>
              </a:buClr>
              <a:buSzPts val="1100"/>
            </a:pPr>
            <a:endParaRPr sz="1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fi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Evolutiivisesti ajatellen vastavuoroinen altruismi on parempi strategia kuin täydellinen itsekkyys.</a:t>
            </a:r>
          </a:p>
          <a:p>
            <a:pPr marL="285750" indent="-285750">
              <a:buClr>
                <a:schemeClr val="dk1"/>
              </a:buClr>
              <a:buSzPts val="1100"/>
            </a:pPr>
            <a:endParaRPr sz="1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fi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Moraali ja halu auttaa toisia on ainakin osittain synnynnäistä.</a:t>
            </a:r>
            <a:endParaRPr sz="1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indent="0"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C3881B3-2B3C-F979-4101-76625FE17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981" y="1536633"/>
            <a:ext cx="4924767" cy="2873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415600" y="7661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+mn-lt"/>
              </a:rPr>
              <a:t>Yhdenmukaisuuden paine</a:t>
            </a:r>
            <a:endParaRPr sz="2500" dirty="0">
              <a:latin typeface="+mn-lt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539151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1800" b="1" dirty="0"/>
              <a:t>Konformisuus</a:t>
            </a:r>
            <a:endParaRPr sz="1800" b="1" dirty="0"/>
          </a:p>
          <a:p>
            <a:pPr lvl="1">
              <a:buChar char="-"/>
            </a:pPr>
            <a:r>
              <a:rPr lang="fi" sz="1800" dirty="0"/>
              <a:t>taipumus toimia muiden kanssa samalla tavalla</a:t>
            </a:r>
            <a:endParaRPr sz="1800" dirty="0"/>
          </a:p>
          <a:p>
            <a:pPr lvl="1">
              <a:buChar char="-"/>
            </a:pPr>
            <a:r>
              <a:rPr lang="fi" sz="1800" dirty="0"/>
              <a:t>asenteiden ja mielipiteiden mukauttaminen ryhmän odotuksiin</a:t>
            </a:r>
          </a:p>
          <a:p>
            <a:pPr marL="795847" lvl="1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Solomon Asch tutki konformisuutta klassisella viivatutkimuksellaan.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Vähiten yhdenmukaisuuden paineeseen langetaan individualistisissa länsimaissa, kun taas eniten tätä painetta koetaan kollektivistisissa kulttuureissa.</a:t>
            </a:r>
            <a:endParaRPr sz="1800" dirty="0"/>
          </a:p>
          <a:p>
            <a:pPr marL="0" indent="0">
              <a:spcBef>
                <a:spcPts val="1600"/>
              </a:spcBef>
              <a:buNone/>
            </a:pPr>
            <a:endParaRPr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3EC7F09-0FEB-F540-8834-40BCD8596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190" y="1546147"/>
            <a:ext cx="4268224" cy="3765706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FF2CB79B-6C23-750B-D8EC-D86C4479CBDD}"/>
              </a:ext>
            </a:extLst>
          </p:cNvPr>
          <p:cNvSpPr txBox="1"/>
          <p:nvPr/>
        </p:nvSpPr>
        <p:spPr>
          <a:xfrm>
            <a:off x="6863786" y="5328233"/>
            <a:ext cx="3923819" cy="923330"/>
          </a:xfrm>
          <a:prstGeom prst="rect">
            <a:avLst/>
          </a:prstGeom>
          <a:solidFill>
            <a:srgbClr val="9DCEC1"/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Mikä viivoista vastaa vasemmanpuoleista malliviivaa? Tätä kysyttiin Solomon </a:t>
            </a:r>
            <a:r>
              <a:rPr lang="fi-FI" dirty="0" err="1"/>
              <a:t>Aschin</a:t>
            </a:r>
            <a:r>
              <a:rPr lang="fi-FI" dirty="0"/>
              <a:t> viivakokeessa.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415600" y="7661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Calibri" panose="020F0502020204030204" pitchFamily="34" charset="0"/>
                <a:cs typeface="Calibri" panose="020F0502020204030204" pitchFamily="34" charset="0"/>
              </a:rPr>
              <a:t>Tottelevaisuus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80766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1800" dirty="0"/>
              <a:t>Ihmisillä on taipumus toimia auktoriteettien käskyjen mukaan.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Stanley Milgram tutki tottelevaisuutta kokeessaan, jossa koehenkilöä kehotettiin antamaan sähköiskuja seinän toisella puolella olevalle henkilölle.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Tutkimuksen katsottiin pitkään kertovan ihmisten taipumuksesta totella suoria käskyjä, mutta tarkempi tutkimus on osoittanut, että se paljasti ennemminkin ihmisten taipumuksen totella pyyntöjä.</a:t>
            </a:r>
            <a:endParaRPr sz="18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FAB2530-81E0-0D63-8D0E-F96964580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314" y="1641469"/>
            <a:ext cx="5005086" cy="35750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241</Words>
  <Application>Microsoft Office PowerPoint</Application>
  <PresentationFormat>Laajakuva</PresentationFormat>
  <Paragraphs>40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 4.11 Tilannetekijät vaikuttavat yksilöön ja ryhmään</vt:lpstr>
      <vt:lpstr>Joukkotapahtumassa vaikutetaan toisten tunteisiin</vt:lpstr>
      <vt:lpstr>Muiden läsnäolo vaikuttaa yksilön toimintaan</vt:lpstr>
      <vt:lpstr>Altruismi </vt:lpstr>
      <vt:lpstr>Yhdenmukaisuuden paine</vt:lpstr>
      <vt:lpstr>Tottelevaisuus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Syrjäläinen Jarno Antero</cp:lastModifiedBy>
  <cp:revision>19</cp:revision>
  <dcterms:created xsi:type="dcterms:W3CDTF">2022-06-02T11:03:51Z</dcterms:created>
  <dcterms:modified xsi:type="dcterms:W3CDTF">2022-10-19T12:45:45Z</dcterms:modified>
</cp:coreProperties>
</file>