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467" r:id="rId6"/>
    <p:sldId id="259" r:id="rId7"/>
    <p:sldId id="471" r:id="rId8"/>
    <p:sldId id="260" r:id="rId9"/>
    <p:sldId id="261" r:id="rId10"/>
    <p:sldId id="472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03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1.65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2.34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5.34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5.8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6.45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6.86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16,'0'-7,"0"-1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7.13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38 23,'-7'-6,"-7"-3,-3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7.53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02.2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3156 2807 24575,'-1'-2'0,"1"-1"0,-1 1 0,0-1 0,1 1 0,-1-1 0,0 1 0,0 0 0,-1-1 0,1 1 0,0 0 0,-1 0 0,1 0 0,-1 0 0,0 0 0,-4-3 0,-35-27 0,26 22 0,-167-133 0,-294-195 0,185 121 0,77 63 0,81 56 0,-154-85 0,-74-27 0,298 166 0,2-2 0,-71-69 0,40 33 0,5 12 0,-181-114 0,238 167 0,-49-40 0,71 50 0,0 0 0,1 0 0,-1-1 0,2 0 0,-1 0 0,1-1 0,0 1 0,1-1 0,0-1 0,-6-15 0,-64-224 0,67 227 0,-2 1 0,0 0 0,-1 0 0,-18-25 0,18 31 0,1-1 0,1 1 0,1-2 0,0 1 0,1-1 0,0 0 0,2 0 0,-5-20 0,-8-54-1365,10 68-5461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26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1800 24575,'-1'-15'0,"0"1"0,-2-1 0,-7-27 0,-3-14 0,-3-43 0,3 25 0,-2-76 0,-4-10 0,10 105 0,-2-64 0,-7-66 0,0-13 0,19-388-1365,-1 554-5461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05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693 1032 24575,'-1'-3'0,"0"0"0,0 1 0,0-1 0,0 0 0,-1 1 0,1-1 0,-1 1 0,1-1 0,-1 1 0,0 0 0,0 0 0,0 0 0,0 0 0,0 0 0,-1 0 0,1 0 0,-3-1 0,-7-7 0,-175-136 0,45 39 0,-20-10 0,97 73 0,58 39 0,1-1 0,0 0 0,0 0 0,0-1 0,1 0 0,0 0 0,0 0 0,0 0 0,1-1 0,0 0 0,1 0 0,-1 0 0,2 0 0,-1-1 0,1 0 0,0 1 0,-1-13 0,-1-17 0,1 0 0,4-68 0,1 59 0,0-143 0,-2 202-116,0 9-300,-1 0-1,-3 28 1,-2-20-6410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28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1 772 24575,'6'-2'0,"0"0"0,0-1 0,0 1 0,-1-1 0,1 0 0,-1-1 0,1 1 0,-1-1 0,0 0 0,6-7 0,0 2 0,38-35 0,58-66 0,12-12 0,300-229 0,-411 344 0,2 1 0,-1 0 0,1 1 0,0-1 0,0 2 0,1 0 0,20-6 0,0 4 0,46-4 0,12-2 0,22-4-1365,-79 13-5461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3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24575,'-1'30'0,"1"0"0,1 0 0,2 0 0,1 0 0,1 0 0,1-1 0,13 33 0,-1-21 0,32 51 0,-31-59 0,-1 1 0,19 51 0,-33-73-170,0 0-1,1 0 0,0-1 1,0 1-1,2-1 0,-1 0 1,16 18-1,-2-10-6655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4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1652 24575,'144'2'0,"162"-5"0,-263-1 0,-1-2 0,0-2 0,0-2 0,-1-1 0,40-18 0,194-96 0,-178 78 0,-10 6 0,157-84 0,-225 112 0,0-1 0,-1 0 0,-1-2 0,0 0 0,24-32 0,64-102 0,-52 71 0,-33 50 0,16-21 0,-2 0 0,-2-2 0,-3-2 0,24-58 0,-49 101 0,-1-1 0,0 0 0,0 0 0,-2 0 0,1 0 0,-1 0 0,-1 0 0,0-1 0,-1 1 0,0 0 0,-1 0 0,0 0 0,-1 0 0,-1 0 0,0 1 0,0-1 0,-10-17 0,4 3-151,2-1-1,0 0 0,2 0 0,1 0 1,1-1-1,1 1 0,2-1 1,3-39-1,-2 35-6674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9:48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24575,'6'9'0,"0"0"0,0 0 0,-1 0 0,-1 1 0,1-1 0,-1 1 0,-1 0 0,3 13 0,4 8 0,31 102 0,-32-93 0,3-1 0,1 0 0,1-1 0,3-1 0,1 0 0,33 50 0,15 0 0,93 94 0,-116-139 0,1-2 0,3-1 0,93 58 0,-43-44 0,3-3 0,1-6 0,144 43 0,-210-78 0,0-2 0,1-2 0,-1-1 0,1-1 0,49-4 0,42 3 0,-100 2 21,1 1 0,0 1 0,-1 2-1,-1 0 1,33 15 0,-21-7-766,49 11 0,-51-18-6081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30:16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1689 1 24575,'1'72'0,"1"-24"0,-10 91 0,6-124 0,-1 1 0,-1-1 0,0-1 0,-1 1 0,0-1 0,-1 1 0,-1-2 0,0 1 0,-1-1 0,-11 14 0,-5 3 0,-2-1 0,-2-2 0,0-1 0,-2-1 0,0-1 0,-67 38 0,-137 97 0,114-72 0,95-72 0,0-2 0,-1-1 0,-1-1 0,0-1 0,-33 8 0,-27 10 0,-162 78 0,207-93 0,0-2 0,-46 7 0,26-6 0,21-6-407,-1-2 0,-77-2 0,116-2 263,-29 0-6682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30:54.72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1 24575,'11'10'0,"-2"0"0,1 1 0,-1 0 0,0 1 0,-1 0 0,-1 0 0,0 0 0,-1 1 0,0 0 0,-1 1 0,0-1 0,-1 1 0,0 0 0,-1 0 0,1 18 0,5 42 0,5-1 0,2 0 0,29 80 0,-38-133 0,-2 0 0,0 1 0,-1 0 0,-1 0 0,-1 1 0,0-1 0,-2 0 0,-1 1 0,0-1 0,-2 0 0,0 0 0,-7 23 0,0 17 0,3 0 0,3 0 0,6 95 0,0-54 0,-1-81 0,2 0 0,0 0 0,1 0 0,2 0 0,0-1 0,1 0 0,0 0 0,2-1 0,1 0 0,14 21 0,-18-26-136,-1-1-1,0 1 1,0 0-1,-1 0 1,-1 0-1,0 0 1,-2 1-1,1-1 0,-2 20 1,1-3-6690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30:58.23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153 2499 24575,'-1'-13'0,"-1"1"0,0 0 0,-1 0 0,0 0 0,-1 0 0,-8-17 0,-12-41 0,-46-345 0,59 344 0,10 63 0,-8-47 0,-1-80 0,9 118 0,2 1 0,0 0 0,1 0 0,1 0 0,0 0 0,1 1 0,1-1 0,0 1 0,12-23 0,7 1 0,1 2 0,2 0 0,1 2 0,2 1 0,1 1 0,1 2 0,2 1 0,49-32 0,162-92 0,-153 94 0,2 4 0,3 4 0,1 4 0,179-56 0,212-65 0,-234 75 0,-208 76 0,-1-2 0,45-26 0,-74 34 0,0 0 0,-1-1 0,0-1 0,-1 0 0,0-1 0,-1-1 0,24-31 0,-6 5 0,46-48 0,-70 79-341,0-1 0,0 1-1,11-22 1,-4 3-6485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09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1662 24575,'0'-56'0,"2"23"0,-2 0 0,-1 0 0,-1-1 0,-2 1 0,-2 1 0,-12-45 0,7 47 0,2-1 0,1 0 0,1-1 0,2 0 0,1 0 0,0-41 0,2 28 0,-13-72 0,-2-21 0,15 84 0,7-84 0,-2 117 0,0-1 0,2 1 0,0 0 0,1 0 0,2 1 0,16-35 0,-7 20 0,-1-1 0,-2 0 0,-1-1 0,-2-1 0,9-59 0,5 5-1365,-19 67-5461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11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738 917 24575,'-9'-2'0,"0"0"0,0-1 0,0 0 0,1 0 0,-1-1 0,1 0 0,0 0 0,0-1 0,1 0 0,-1-1 0,-12-12 0,4 6 0,-85-59 0,57 42 0,-60-52 0,39 25 0,-78-76 0,129 117 0,1-1 0,0 0 0,1 0 0,1-1 0,1-1 0,0 0 0,-8-24 0,5-1-273,1-1 0,3-1 0,2 0 0,-3-64 0,9 77-6553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14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998 3588 24575,'-3'-1'0,"1"-1"0,-1 0 0,1 0 0,0 0 0,0 0 0,0 0 0,0 0 0,0-1 0,0 1 0,0-1 0,1 1 0,0-1 0,-1 0 0,1 0 0,0 1 0,-1-6 0,-3-4 0,-15-26 0,-20-37 0,3-1 0,3-2 0,-40-137 0,61 160 0,-66-329 0,48 245 0,19 95 0,-8-56 0,19 94 0,-11-100 0,-5 0 0,-36-123 0,0 61 0,-59-180 0,72 259 0,29 69 0,1 0 0,1-2 0,-7-23 0,-6-38 0,8 23 0,-3 1 0,-3 0 0,-29-61 0,18 56 0,3-2 0,-22-72 0,41 106 0,1 0 0,1 0 0,2-1 0,1 0 0,2 0 0,3-55 0,4 58-18,1-1 0,2 2 1,16-43-1,-6 21-1276,-11 28-5532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4:17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1555 1 24575,'-3'0'0,"0"1"0,1 0 0,-1 0 0,1 0 0,0 0 0,-1 1 0,1-1 0,0 1 0,0-1 0,0 1 0,0 0 0,0 0 0,-3 3 0,-11 10 0,-39 15 0,-107 45 0,151-71 0,-25 9 0,-1-2 0,-69 13 0,71-18 0,0 1 0,1 2 0,-63 26 0,59-17 0,1 2 0,1 1 0,-42 33 0,59-38 0,0 0 0,2 2 0,0 0 0,1 0 0,0 2 0,-24 41 0,25-38 0,0 0 0,-1-2 0,-1 1 0,-1-2 0,-1-1 0,-23 20 0,-135 90 0,98-82 4,51-32-347,1 2 1,1 0 0,-33 29 0,35-22-6484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3T05:25:04.0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2451 24575,'4'2'0,"0"1"0,-1-1 0,1 1 0,0-1 0,0-1 0,0 1 0,0 0 0,0-1 0,1 0 0,-1 0 0,0 0 0,1 0 0,-1-1 0,0 0 0,1 0 0,-1 0 0,1 0 0,-1-1 0,0 0 0,1 1 0,-1-2 0,0 1 0,0 0 0,5-3 0,12-5 0,-1 0 0,-1-2 0,27-17 0,37-29 0,-17 11 0,75-38 0,-119 70 0,0 0 0,-1-2 0,-1 0 0,0-2 0,26-30 0,-18 20 0,40-33 0,165-106 0,-138 101 0,-30 21 0,1 0 0,-1-4 0,75-71 0,-74 47 0,61-86 0,-61 73 0,21-44 0,-58 84 0,46-57 0,119-170 0,-116 155 0,-49 79 0,2 1 0,2 2 0,54-47 0,-83 79 0,37-34 0,140-123 0,-54 55-1365,-104 88-5461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48.21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0,'6'7,"9"7,8 15,6 8,4 11,10 15,-3 4,-2-10,-1-1,-1-5,-6-5,-9 3,-1-1,2 4,4-1,3-2,10 2,4 6,1-1,6 2,6-1,-5-6,0-4,-8-4,-6-10,-8-3,3-2,-4 2,0 1,-5 3,-1-6,-3 0,1-6,3 0,5 3,9 2,5 11,8-3,1 0,-1 0,-3 1,-4 0,-2 0,-2-6,-1 5,-8 2,4 1,9 1,9-1,3-6,4-2,10-1,7 2,3 8,0 3,-13 1,-12-6,-8-4,-7-2,-2-5,-3-1,1-5,-1-6,1-5,0-4,1 3,1 0,-1-1,1-1,0-3,-6 5,-3 2,-5 4,-1 1,-3 3,0-1,4 3,-3 5,3 3,3 4,3 3,3-5,-4-1,0 0,1 2,2-4,2-7,-4-1,-8-3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3T05:25:51.10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1,'6'0,"3"0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8C2FB-C8B0-40BF-92AB-132866B19B3B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0B64-2CFC-47BA-9A75-75F0CFE448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98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75">
            <a:extLst>
              <a:ext uri="{FF2B5EF4-FFF2-40B4-BE49-F238E27FC236}">
                <a16:creationId xmlns:a16="http://schemas.microsoft.com/office/drawing/2014/main" id="{49912CB9-C1A1-4992-A9D5-7CD5EC47F11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3315" name="Shape 76">
            <a:extLst>
              <a:ext uri="{FF2B5EF4-FFF2-40B4-BE49-F238E27FC236}">
                <a16:creationId xmlns:a16="http://schemas.microsoft.com/office/drawing/2014/main" id="{CDA17700-CDE7-4CFD-A245-88397E24308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99">
            <a:extLst>
              <a:ext uri="{FF2B5EF4-FFF2-40B4-BE49-F238E27FC236}">
                <a16:creationId xmlns:a16="http://schemas.microsoft.com/office/drawing/2014/main" id="{99135AB1-2C34-44DD-894F-1441D1E16BB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21507" name="Shape 100">
            <a:extLst>
              <a:ext uri="{FF2B5EF4-FFF2-40B4-BE49-F238E27FC236}">
                <a16:creationId xmlns:a16="http://schemas.microsoft.com/office/drawing/2014/main" id="{E6A75CCE-B7B9-426A-A662-5FEEA25F4F0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61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74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>
            <a:extLst>
              <a:ext uri="{FF2B5EF4-FFF2-40B4-BE49-F238E27FC236}">
                <a16:creationId xmlns:a16="http://schemas.microsoft.com/office/drawing/2014/main" id="{6FA0CC19-4A08-4F82-A125-161E1C358D9C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1296651" y="6218239"/>
            <a:ext cx="732367" cy="523875"/>
          </a:xfrm>
        </p:spPr>
        <p:txBody>
          <a:bodyPr lIns="91425" tIns="91425" rIns="91425" bIns="91425">
            <a:noAutofit/>
          </a:bodyPr>
          <a:lstStyle>
            <a:lvl1pPr>
              <a:defRPr/>
            </a:lvl1pPr>
          </a:lstStyle>
          <a:p>
            <a:fld id="{E94CE651-604B-44BF-989C-CF7E22423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9120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02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25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98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04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813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050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47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6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f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2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6521-1681-47A1-89C4-12E79AEDFBE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5A48-212E-45F0-A415-C3FBDC837B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9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6.png"/><Relationship Id="rId21" Type="http://schemas.openxmlformats.org/officeDocument/2006/relationships/image" Target="../media/image17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30.png"/><Relationship Id="rId50" Type="http://schemas.openxmlformats.org/officeDocument/2006/relationships/customXml" Target="../ink/ink25.xml"/><Relationship Id="rId7" Type="http://schemas.openxmlformats.org/officeDocument/2006/relationships/image" Target="../media/image10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21.png"/><Relationship Id="rId11" Type="http://schemas.openxmlformats.org/officeDocument/2006/relationships/image" Target="../media/image12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5.png"/><Relationship Id="rId40" Type="http://schemas.openxmlformats.org/officeDocument/2006/relationships/customXml" Target="../ink/ink20.xml"/><Relationship Id="rId45" Type="http://schemas.openxmlformats.org/officeDocument/2006/relationships/image" Target="../media/image29.png"/><Relationship Id="rId53" Type="http://schemas.openxmlformats.org/officeDocument/2006/relationships/image" Target="../media/image33.png"/><Relationship Id="rId5" Type="http://schemas.openxmlformats.org/officeDocument/2006/relationships/image" Target="../media/image9.png"/><Relationship Id="rId10" Type="http://schemas.openxmlformats.org/officeDocument/2006/relationships/customXml" Target="../ink/ink5.xml"/><Relationship Id="rId19" Type="http://schemas.openxmlformats.org/officeDocument/2006/relationships/image" Target="../media/image16.png"/><Relationship Id="rId31" Type="http://schemas.openxmlformats.org/officeDocument/2006/relationships/image" Target="../media/image22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11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20.png"/><Relationship Id="rId30" Type="http://schemas.openxmlformats.org/officeDocument/2006/relationships/customXml" Target="../ink/ink15.xml"/><Relationship Id="rId35" Type="http://schemas.openxmlformats.org/officeDocument/2006/relationships/image" Target="../media/image24.png"/><Relationship Id="rId43" Type="http://schemas.openxmlformats.org/officeDocument/2006/relationships/image" Target="../media/image28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32.png"/><Relationship Id="rId3" Type="http://schemas.openxmlformats.org/officeDocument/2006/relationships/image" Target="../media/image8.png"/><Relationship Id="rId12" Type="http://schemas.openxmlformats.org/officeDocument/2006/relationships/customXml" Target="../ink/ink6.xml"/><Relationship Id="rId17" Type="http://schemas.openxmlformats.org/officeDocument/2006/relationships/image" Target="../media/image15.png"/><Relationship Id="rId25" Type="http://schemas.openxmlformats.org/officeDocument/2006/relationships/image" Target="../media/image19.png"/><Relationship Id="rId33" Type="http://schemas.openxmlformats.org/officeDocument/2006/relationships/image" Target="../media/image23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14.png"/><Relationship Id="rId23" Type="http://schemas.openxmlformats.org/officeDocument/2006/relationships/image" Target="../media/image18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iframe%20width=%22560%22%20height=%22315%22%20src=%22https:/www.youtube.com/embed/4y-CBtzAsWM%22%20title=%22YouTube%20video%20player%22%20frameborder=%220%22%20allow=%22accelerometer;%20autoplay;%20clipboard-write;%20encrypted-media;%20gyroscope;%20picture-in-picture%22%20allowfullscreen%3e%3c/ifram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fi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2.amk.fi/mater/viestinta_ja_media/ryhmatyotaidot/ryhmaen_jaesenten_rooleja_ja_tehtaeviae_12219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i="1" dirty="0"/>
              <a:t>Roolit ja ryhmät</a:t>
            </a:r>
            <a:br>
              <a:rPr lang="fi-FI" i="1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2800" i="1" dirty="0"/>
          </a:p>
        </p:txBody>
      </p:sp>
    </p:spTree>
    <p:extLst>
      <p:ext uri="{BB962C8B-B14F-4D97-AF65-F5344CB8AC3E}">
        <p14:creationId xmlns:p14="http://schemas.microsoft.com/office/powerpoint/2010/main" val="172273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C2B756EE-4F0F-464D-9AD8-DFE8F1945994}"/>
              </a:ext>
            </a:extLst>
          </p:cNvPr>
          <p:cNvSpPr/>
          <p:nvPr/>
        </p:nvSpPr>
        <p:spPr>
          <a:xfrm>
            <a:off x="4651101" y="3126211"/>
            <a:ext cx="2342520" cy="9331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b="1" i="1" dirty="0"/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DB3C9209-24FC-4CC3-A793-25FD48E94465}"/>
              </a:ext>
            </a:extLst>
          </p:cNvPr>
          <p:cNvSpPr/>
          <p:nvPr/>
        </p:nvSpPr>
        <p:spPr>
          <a:xfrm>
            <a:off x="3067881" y="2489753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Ystäväpiiri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629E43B3-6F99-4AF4-917D-19429EF6D2BB}"/>
              </a:ext>
            </a:extLst>
          </p:cNvPr>
          <p:cNvSpPr/>
          <p:nvPr/>
        </p:nvSpPr>
        <p:spPr>
          <a:xfrm>
            <a:off x="4141307" y="1477619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Roolit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AB5B14A4-CB77-4F02-802B-4F899C902533}"/>
              </a:ext>
            </a:extLst>
          </p:cNvPr>
          <p:cNvSpPr/>
          <p:nvPr/>
        </p:nvSpPr>
        <p:spPr>
          <a:xfrm>
            <a:off x="1517377" y="1709532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Tavoite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F029F86C-7207-49B2-9A15-073B126E1122}"/>
              </a:ext>
            </a:extLst>
          </p:cNvPr>
          <p:cNvSpPr/>
          <p:nvPr/>
        </p:nvSpPr>
        <p:spPr>
          <a:xfrm>
            <a:off x="1331847" y="3269975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Normit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610056F4-4299-49C7-8215-A0D18C6F5D0F}"/>
              </a:ext>
            </a:extLst>
          </p:cNvPr>
          <p:cNvSpPr/>
          <p:nvPr/>
        </p:nvSpPr>
        <p:spPr>
          <a:xfrm>
            <a:off x="2431777" y="742124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Tunne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Käsinkirjoitus 10">
                <a:extLst>
                  <a:ext uri="{FF2B5EF4-FFF2-40B4-BE49-F238E27FC236}">
                    <a16:creationId xmlns:a16="http://schemas.microsoft.com/office/drawing/2014/main" id="{88B6C83D-6B2E-4B9F-AF16-1888955BFB90}"/>
                  </a:ext>
                </a:extLst>
              </p14:cNvPr>
              <p14:cNvContentPartPr/>
              <p14:nvPr/>
            </p14:nvContentPartPr>
            <p14:xfrm>
              <a:off x="4664781" y="3484826"/>
              <a:ext cx="360" cy="360"/>
            </p14:xfrm>
          </p:contentPart>
        </mc:Choice>
        <mc:Fallback xmlns="">
          <p:pic>
            <p:nvPicPr>
              <p:cNvPr id="11" name="Käsinkirjoitus 10">
                <a:extLst>
                  <a:ext uri="{FF2B5EF4-FFF2-40B4-BE49-F238E27FC236}">
                    <a16:creationId xmlns:a16="http://schemas.microsoft.com/office/drawing/2014/main" id="{88B6C83D-6B2E-4B9F-AF16-1888955BFB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5781" y="34761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Käsinkirjoitus 11">
                <a:extLst>
                  <a:ext uri="{FF2B5EF4-FFF2-40B4-BE49-F238E27FC236}">
                    <a16:creationId xmlns:a16="http://schemas.microsoft.com/office/drawing/2014/main" id="{71AED88D-9A7C-441F-8C7A-665ABE909E08}"/>
                  </a:ext>
                </a:extLst>
              </p14:cNvPr>
              <p14:cNvContentPartPr/>
              <p14:nvPr/>
            </p14:nvContentPartPr>
            <p14:xfrm>
              <a:off x="4401560" y="2965175"/>
              <a:ext cx="249541" cy="371589"/>
            </p14:xfrm>
          </p:contentPart>
        </mc:Choice>
        <mc:Fallback xmlns="">
          <p:pic>
            <p:nvPicPr>
              <p:cNvPr id="12" name="Käsinkirjoitus 11">
                <a:extLst>
                  <a:ext uri="{FF2B5EF4-FFF2-40B4-BE49-F238E27FC236}">
                    <a16:creationId xmlns:a16="http://schemas.microsoft.com/office/drawing/2014/main" id="{71AED88D-9A7C-441F-8C7A-665ABE909E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2918" y="2956542"/>
                <a:ext cx="267185" cy="3892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Käsinkirjoitus 12">
                <a:extLst>
                  <a:ext uri="{FF2B5EF4-FFF2-40B4-BE49-F238E27FC236}">
                    <a16:creationId xmlns:a16="http://schemas.microsoft.com/office/drawing/2014/main" id="{30D5AACE-9E76-4DE1-ADB0-44D761976D49}"/>
                  </a:ext>
                </a:extLst>
              </p14:cNvPr>
              <p14:cNvContentPartPr/>
              <p14:nvPr/>
            </p14:nvContentPartPr>
            <p14:xfrm>
              <a:off x="4279581" y="1959146"/>
              <a:ext cx="65520" cy="598680"/>
            </p14:xfrm>
          </p:contentPart>
        </mc:Choice>
        <mc:Fallback xmlns="">
          <p:pic>
            <p:nvPicPr>
              <p:cNvPr id="13" name="Käsinkirjoitus 12">
                <a:extLst>
                  <a:ext uri="{FF2B5EF4-FFF2-40B4-BE49-F238E27FC236}">
                    <a16:creationId xmlns:a16="http://schemas.microsoft.com/office/drawing/2014/main" id="{30D5AACE-9E76-4DE1-ADB0-44D761976D4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70581" y="1950506"/>
                <a:ext cx="83160" cy="6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id="{47B7F464-A296-49DB-A424-3F528EDBDE14}"/>
                  </a:ext>
                </a:extLst>
              </p14:cNvPr>
              <p14:cNvContentPartPr/>
              <p14:nvPr/>
            </p14:nvContentPartPr>
            <p14:xfrm>
              <a:off x="3007341" y="2174426"/>
              <a:ext cx="266040" cy="33012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47B7F464-A296-49DB-A424-3F528EDBDE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98341" y="2165786"/>
                <a:ext cx="28368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id="{A9ACF954-BC23-4B7B-8849-53ED6432752C}"/>
                  </a:ext>
                </a:extLst>
              </p14:cNvPr>
              <p14:cNvContentPartPr/>
              <p14:nvPr/>
            </p14:nvContentPartPr>
            <p14:xfrm>
              <a:off x="3351501" y="1239146"/>
              <a:ext cx="359280" cy="129204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A9ACF954-BC23-4B7B-8849-53ED6432752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2861" y="1230506"/>
                <a:ext cx="376920" cy="13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Käsinkirjoitus 15">
                <a:extLst>
                  <a:ext uri="{FF2B5EF4-FFF2-40B4-BE49-F238E27FC236}">
                    <a16:creationId xmlns:a16="http://schemas.microsoft.com/office/drawing/2014/main" id="{EE011534-7AF7-4FC3-8495-4A0A7207A36D}"/>
                  </a:ext>
                </a:extLst>
              </p14:cNvPr>
              <p14:cNvContentPartPr/>
              <p14:nvPr/>
            </p14:nvContentPartPr>
            <p14:xfrm>
              <a:off x="2554461" y="2914946"/>
              <a:ext cx="559800" cy="357840"/>
            </p14:xfrm>
          </p:contentPart>
        </mc:Choice>
        <mc:Fallback xmlns="">
          <p:pic>
            <p:nvPicPr>
              <p:cNvPr id="16" name="Käsinkirjoitus 15">
                <a:extLst>
                  <a:ext uri="{FF2B5EF4-FFF2-40B4-BE49-F238E27FC236}">
                    <a16:creationId xmlns:a16="http://schemas.microsoft.com/office/drawing/2014/main" id="{EE011534-7AF7-4FC3-8495-4A0A7207A3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45821" y="2906306"/>
                <a:ext cx="577440" cy="37548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Ellipsi 16">
            <a:extLst>
              <a:ext uri="{FF2B5EF4-FFF2-40B4-BE49-F238E27FC236}">
                <a16:creationId xmlns:a16="http://schemas.microsoft.com/office/drawing/2014/main" id="{A3C9B098-0EB6-418A-A1BD-0B08EB611D0B}"/>
              </a:ext>
            </a:extLst>
          </p:cNvPr>
          <p:cNvSpPr/>
          <p:nvPr/>
        </p:nvSpPr>
        <p:spPr>
          <a:xfrm>
            <a:off x="7021698" y="1628133"/>
            <a:ext cx="1592645" cy="89053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Perhe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Käsinkirjoitus 17">
                <a:extLst>
                  <a:ext uri="{FF2B5EF4-FFF2-40B4-BE49-F238E27FC236}">
                    <a16:creationId xmlns:a16="http://schemas.microsoft.com/office/drawing/2014/main" id="{7F624629-ABC6-4FF9-924A-409020EE41FB}"/>
                  </a:ext>
                </a:extLst>
              </p14:cNvPr>
              <p14:cNvContentPartPr/>
              <p14:nvPr/>
            </p14:nvContentPartPr>
            <p14:xfrm rot="21131306">
              <a:off x="6152018" y="2176003"/>
              <a:ext cx="970061" cy="890536"/>
            </p14:xfrm>
          </p:contentPart>
        </mc:Choice>
        <mc:Fallback xmlns="">
          <p:pic>
            <p:nvPicPr>
              <p:cNvPr id="18" name="Käsinkirjoitus 17">
                <a:extLst>
                  <a:ext uri="{FF2B5EF4-FFF2-40B4-BE49-F238E27FC236}">
                    <a16:creationId xmlns:a16="http://schemas.microsoft.com/office/drawing/2014/main" id="{7F624629-ABC6-4FF9-924A-409020EE41F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 rot="21131306">
                <a:off x="6143019" y="2167364"/>
                <a:ext cx="987698" cy="908174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Suorakulmio 18">
            <a:extLst>
              <a:ext uri="{FF2B5EF4-FFF2-40B4-BE49-F238E27FC236}">
                <a16:creationId xmlns:a16="http://schemas.microsoft.com/office/drawing/2014/main" id="{69CE90E8-7D15-4A92-AED4-6E6EF9E15A0C}"/>
              </a:ext>
            </a:extLst>
          </p:cNvPr>
          <p:cNvSpPr/>
          <p:nvPr/>
        </p:nvSpPr>
        <p:spPr>
          <a:xfrm>
            <a:off x="7304301" y="4744278"/>
            <a:ext cx="2038482" cy="514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(kesä)työ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21" name="Käsinkirjoitus 20">
                <a:extLst>
                  <a:ext uri="{FF2B5EF4-FFF2-40B4-BE49-F238E27FC236}">
                    <a16:creationId xmlns:a16="http://schemas.microsoft.com/office/drawing/2014/main" id="{0A1F512B-6B51-4017-B599-D815D63E95B9}"/>
                  </a:ext>
                </a:extLst>
              </p14:cNvPr>
              <p14:cNvContentPartPr/>
              <p14:nvPr/>
            </p14:nvContentPartPr>
            <p14:xfrm>
              <a:off x="4365835" y="4499482"/>
              <a:ext cx="1159560" cy="1026720"/>
            </p14:xfrm>
          </p:contentPart>
        </mc:Choice>
        <mc:Fallback xmlns="">
          <p:pic>
            <p:nvPicPr>
              <p:cNvPr id="21" name="Käsinkirjoitus 20">
                <a:extLst>
                  <a:ext uri="{FF2B5EF4-FFF2-40B4-BE49-F238E27FC236}">
                    <a16:creationId xmlns:a16="http://schemas.microsoft.com/office/drawing/2014/main" id="{0A1F512B-6B51-4017-B599-D815D63E95B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48195" y="4391482"/>
                <a:ext cx="1195200" cy="124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Ryhmä 24">
            <a:extLst>
              <a:ext uri="{FF2B5EF4-FFF2-40B4-BE49-F238E27FC236}">
                <a16:creationId xmlns:a16="http://schemas.microsoft.com/office/drawing/2014/main" id="{7F7A5410-A5E6-42AF-B4EA-1D81F401AC50}"/>
              </a:ext>
            </a:extLst>
          </p:cNvPr>
          <p:cNvGrpSpPr/>
          <p:nvPr/>
        </p:nvGrpSpPr>
        <p:grpSpPr>
          <a:xfrm>
            <a:off x="5274261" y="1735586"/>
            <a:ext cx="265320" cy="13680"/>
            <a:chOff x="5274261" y="1735586"/>
            <a:chExt cx="265320" cy="136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22" name="Käsinkirjoitus 21">
                  <a:extLst>
                    <a:ext uri="{FF2B5EF4-FFF2-40B4-BE49-F238E27FC236}">
                      <a16:creationId xmlns:a16="http://schemas.microsoft.com/office/drawing/2014/main" id="{8AF72B93-2DBE-4945-8044-F5141D6F7C93}"/>
                    </a:ext>
                  </a:extLst>
                </p14:cNvPr>
                <p14:cNvContentPartPr/>
                <p14:nvPr/>
              </p14:nvContentPartPr>
              <p14:xfrm>
                <a:off x="5274261" y="1748906"/>
                <a:ext cx="5400" cy="360"/>
              </p14:xfrm>
            </p:contentPart>
          </mc:Choice>
          <mc:Fallback xmlns="">
            <p:pic>
              <p:nvPicPr>
                <p:cNvPr id="22" name="Käsinkirjoitus 21">
                  <a:extLst>
                    <a:ext uri="{FF2B5EF4-FFF2-40B4-BE49-F238E27FC236}">
                      <a16:creationId xmlns:a16="http://schemas.microsoft.com/office/drawing/2014/main" id="{8AF72B93-2DBE-4945-8044-F5141D6F7C9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256261" y="1641266"/>
                  <a:ext cx="410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23" name="Käsinkirjoitus 22">
                  <a:extLst>
                    <a:ext uri="{FF2B5EF4-FFF2-40B4-BE49-F238E27FC236}">
                      <a16:creationId xmlns:a16="http://schemas.microsoft.com/office/drawing/2014/main" id="{5072195B-2728-4428-BB0A-0EE06C6A7D0F}"/>
                    </a:ext>
                  </a:extLst>
                </p14:cNvPr>
                <p14:cNvContentPartPr/>
                <p14:nvPr/>
              </p14:nvContentPartPr>
              <p14:xfrm>
                <a:off x="5539221" y="1735586"/>
                <a:ext cx="360" cy="360"/>
              </p14:xfrm>
            </p:contentPart>
          </mc:Choice>
          <mc:Fallback xmlns="">
            <p:pic>
              <p:nvPicPr>
                <p:cNvPr id="23" name="Käsinkirjoitus 22">
                  <a:extLst>
                    <a:ext uri="{FF2B5EF4-FFF2-40B4-BE49-F238E27FC236}">
                      <a16:creationId xmlns:a16="http://schemas.microsoft.com/office/drawing/2014/main" id="{5072195B-2728-4428-BB0A-0EE06C6A7D0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521221" y="1627586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2">
            <p14:nvContentPartPr>
              <p14:cNvPr id="24" name="Käsinkirjoitus 23">
                <a:extLst>
                  <a:ext uri="{FF2B5EF4-FFF2-40B4-BE49-F238E27FC236}">
                    <a16:creationId xmlns:a16="http://schemas.microsoft.com/office/drawing/2014/main" id="{627BE248-3875-4F57-8CB5-D8AFE923132F}"/>
                  </a:ext>
                </a:extLst>
              </p14:cNvPr>
              <p14:cNvContentPartPr/>
              <p14:nvPr/>
            </p14:nvContentPartPr>
            <p14:xfrm>
              <a:off x="8030421" y="3922226"/>
              <a:ext cx="360" cy="360"/>
            </p14:xfrm>
          </p:contentPart>
        </mc:Choice>
        <mc:Fallback xmlns="">
          <p:pic>
            <p:nvPicPr>
              <p:cNvPr id="24" name="Käsinkirjoitus 23">
                <a:extLst>
                  <a:ext uri="{FF2B5EF4-FFF2-40B4-BE49-F238E27FC236}">
                    <a16:creationId xmlns:a16="http://schemas.microsoft.com/office/drawing/2014/main" id="{627BE248-3875-4F57-8CB5-D8AFE923132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012781" y="381422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26" name="Käsinkirjoitus 25">
                <a:extLst>
                  <a:ext uri="{FF2B5EF4-FFF2-40B4-BE49-F238E27FC236}">
                    <a16:creationId xmlns:a16="http://schemas.microsoft.com/office/drawing/2014/main" id="{816ED2CB-9D22-4936-BD0B-5E809B781808}"/>
                  </a:ext>
                </a:extLst>
              </p14:cNvPr>
              <p14:cNvContentPartPr/>
              <p14:nvPr/>
            </p14:nvContentPartPr>
            <p14:xfrm>
              <a:off x="5565501" y="1855106"/>
              <a:ext cx="360" cy="360"/>
            </p14:xfrm>
          </p:contentPart>
        </mc:Choice>
        <mc:Fallback xmlns="">
          <p:pic>
            <p:nvPicPr>
              <p:cNvPr id="26" name="Käsinkirjoitus 25">
                <a:extLst>
                  <a:ext uri="{FF2B5EF4-FFF2-40B4-BE49-F238E27FC236}">
                    <a16:creationId xmlns:a16="http://schemas.microsoft.com/office/drawing/2014/main" id="{816ED2CB-9D22-4936-BD0B-5E809B78180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47861" y="174746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7" name="Käsinkirjoitus 26">
                <a:extLst>
                  <a:ext uri="{FF2B5EF4-FFF2-40B4-BE49-F238E27FC236}">
                    <a16:creationId xmlns:a16="http://schemas.microsoft.com/office/drawing/2014/main" id="{0E3FE3DD-D6FF-4D71-BC3A-A633BE5621B8}"/>
                  </a:ext>
                </a:extLst>
              </p14:cNvPr>
              <p14:cNvContentPartPr/>
              <p14:nvPr/>
            </p14:nvContentPartPr>
            <p14:xfrm>
              <a:off x="5340141" y="1695986"/>
              <a:ext cx="360" cy="360"/>
            </p14:xfrm>
          </p:contentPart>
        </mc:Choice>
        <mc:Fallback xmlns="">
          <p:pic>
            <p:nvPicPr>
              <p:cNvPr id="27" name="Käsinkirjoitus 26">
                <a:extLst>
                  <a:ext uri="{FF2B5EF4-FFF2-40B4-BE49-F238E27FC236}">
                    <a16:creationId xmlns:a16="http://schemas.microsoft.com/office/drawing/2014/main" id="{0E3FE3DD-D6FF-4D71-BC3A-A633BE5621B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22501" y="158798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8" name="Käsinkirjoitus 27">
                <a:extLst>
                  <a:ext uri="{FF2B5EF4-FFF2-40B4-BE49-F238E27FC236}">
                    <a16:creationId xmlns:a16="http://schemas.microsoft.com/office/drawing/2014/main" id="{82D00B61-0B78-4FFE-B6AE-1015449D7396}"/>
                  </a:ext>
                </a:extLst>
              </p14:cNvPr>
              <p14:cNvContentPartPr/>
              <p14:nvPr/>
            </p14:nvContentPartPr>
            <p14:xfrm>
              <a:off x="5141421" y="1722266"/>
              <a:ext cx="360" cy="360"/>
            </p14:xfrm>
          </p:contentPart>
        </mc:Choice>
        <mc:Fallback xmlns="">
          <p:pic>
            <p:nvPicPr>
              <p:cNvPr id="28" name="Käsinkirjoitus 27">
                <a:extLst>
                  <a:ext uri="{FF2B5EF4-FFF2-40B4-BE49-F238E27FC236}">
                    <a16:creationId xmlns:a16="http://schemas.microsoft.com/office/drawing/2014/main" id="{82D00B61-0B78-4FFE-B6AE-1015449D739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123781" y="161462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29" name="Käsinkirjoitus 28">
                <a:extLst>
                  <a:ext uri="{FF2B5EF4-FFF2-40B4-BE49-F238E27FC236}">
                    <a16:creationId xmlns:a16="http://schemas.microsoft.com/office/drawing/2014/main" id="{E94B9E6D-0F80-48F3-A651-606748A62567}"/>
                  </a:ext>
                </a:extLst>
              </p14:cNvPr>
              <p14:cNvContentPartPr/>
              <p14:nvPr/>
            </p14:nvContentPartPr>
            <p14:xfrm>
              <a:off x="4266981" y="2989106"/>
              <a:ext cx="360" cy="5760"/>
            </p14:xfrm>
          </p:contentPart>
        </mc:Choice>
        <mc:Fallback xmlns="">
          <p:pic>
            <p:nvPicPr>
              <p:cNvPr id="29" name="Käsinkirjoitus 28">
                <a:extLst>
                  <a:ext uri="{FF2B5EF4-FFF2-40B4-BE49-F238E27FC236}">
                    <a16:creationId xmlns:a16="http://schemas.microsoft.com/office/drawing/2014/main" id="{E94B9E6D-0F80-48F3-A651-606748A6256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248981" y="2881466"/>
                <a:ext cx="3600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2">
            <p14:nvContentPartPr>
              <p14:cNvPr id="30" name="Käsinkirjoitus 29">
                <a:extLst>
                  <a:ext uri="{FF2B5EF4-FFF2-40B4-BE49-F238E27FC236}">
                    <a16:creationId xmlns:a16="http://schemas.microsoft.com/office/drawing/2014/main" id="{82AB79D3-D67A-4B82-BC8A-3BB42DE0F639}"/>
                  </a:ext>
                </a:extLst>
              </p14:cNvPr>
              <p14:cNvContentPartPr/>
              <p14:nvPr/>
            </p14:nvContentPartPr>
            <p14:xfrm>
              <a:off x="4306581" y="2655026"/>
              <a:ext cx="13680" cy="8280"/>
            </p14:xfrm>
          </p:contentPart>
        </mc:Choice>
        <mc:Fallback xmlns="">
          <p:pic>
            <p:nvPicPr>
              <p:cNvPr id="30" name="Käsinkirjoitus 29">
                <a:extLst>
                  <a:ext uri="{FF2B5EF4-FFF2-40B4-BE49-F238E27FC236}">
                    <a16:creationId xmlns:a16="http://schemas.microsoft.com/office/drawing/2014/main" id="{82AB79D3-D67A-4B82-BC8A-3BB42DE0F63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288581" y="2547386"/>
                <a:ext cx="4932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4">
            <p14:nvContentPartPr>
              <p14:cNvPr id="31" name="Käsinkirjoitus 30">
                <a:extLst>
                  <a:ext uri="{FF2B5EF4-FFF2-40B4-BE49-F238E27FC236}">
                    <a16:creationId xmlns:a16="http://schemas.microsoft.com/office/drawing/2014/main" id="{D9E86747-9940-4BEB-943B-141D92108A35}"/>
                  </a:ext>
                </a:extLst>
              </p14:cNvPr>
              <p14:cNvContentPartPr/>
              <p14:nvPr/>
            </p14:nvContentPartPr>
            <p14:xfrm>
              <a:off x="6042501" y="3511466"/>
              <a:ext cx="360" cy="360"/>
            </p14:xfrm>
          </p:contentPart>
        </mc:Choice>
        <mc:Fallback xmlns="">
          <p:pic>
            <p:nvPicPr>
              <p:cNvPr id="31" name="Käsinkirjoitus 30">
                <a:extLst>
                  <a:ext uri="{FF2B5EF4-FFF2-40B4-BE49-F238E27FC236}">
                    <a16:creationId xmlns:a16="http://schemas.microsoft.com/office/drawing/2014/main" id="{D9E86747-9940-4BEB-943B-141D92108A3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024861" y="3403826"/>
                <a:ext cx="36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Suorakulmio: Pyöristetyt kulmat 31">
            <a:extLst>
              <a:ext uri="{FF2B5EF4-FFF2-40B4-BE49-F238E27FC236}">
                <a16:creationId xmlns:a16="http://schemas.microsoft.com/office/drawing/2014/main" id="{B3E3A705-0C47-499B-8D3B-B60659AA7448}"/>
              </a:ext>
            </a:extLst>
          </p:cNvPr>
          <p:cNvSpPr/>
          <p:nvPr/>
        </p:nvSpPr>
        <p:spPr>
          <a:xfrm>
            <a:off x="9342783" y="3781119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Roolit</a:t>
            </a:r>
          </a:p>
        </p:txBody>
      </p:sp>
      <p:sp>
        <p:nvSpPr>
          <p:cNvPr id="33" name="Suorakulmio: Pyöristetyt kulmat 32">
            <a:extLst>
              <a:ext uri="{FF2B5EF4-FFF2-40B4-BE49-F238E27FC236}">
                <a16:creationId xmlns:a16="http://schemas.microsoft.com/office/drawing/2014/main" id="{A7D38663-EC6E-4258-84CF-DAB943EF416F}"/>
              </a:ext>
            </a:extLst>
          </p:cNvPr>
          <p:cNvSpPr/>
          <p:nvPr/>
        </p:nvSpPr>
        <p:spPr>
          <a:xfrm>
            <a:off x="5320748" y="5635488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Normit</a:t>
            </a:r>
          </a:p>
        </p:txBody>
      </p:sp>
      <p:sp>
        <p:nvSpPr>
          <p:cNvPr id="34" name="Suorakulmio: Pyöristetyt kulmat 33">
            <a:extLst>
              <a:ext uri="{FF2B5EF4-FFF2-40B4-BE49-F238E27FC236}">
                <a16:creationId xmlns:a16="http://schemas.microsoft.com/office/drawing/2014/main" id="{C4D69B53-1099-4681-A4C7-33389A2D77E1}"/>
              </a:ext>
            </a:extLst>
          </p:cNvPr>
          <p:cNvSpPr/>
          <p:nvPr/>
        </p:nvSpPr>
        <p:spPr>
          <a:xfrm>
            <a:off x="9342783" y="5526202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/>
              <a:t>Tavoite</a:t>
            </a:r>
            <a:endParaRPr lang="fi-FI" b="1" i="1" dirty="0"/>
          </a:p>
        </p:txBody>
      </p:sp>
      <p:sp>
        <p:nvSpPr>
          <p:cNvPr id="36" name="Suorakulmio: Pyöristetyt kulmat 35">
            <a:extLst>
              <a:ext uri="{FF2B5EF4-FFF2-40B4-BE49-F238E27FC236}">
                <a16:creationId xmlns:a16="http://schemas.microsoft.com/office/drawing/2014/main" id="{B7B81E18-1D5D-405D-AD07-863E4E58C12A}"/>
              </a:ext>
            </a:extLst>
          </p:cNvPr>
          <p:cNvSpPr/>
          <p:nvPr/>
        </p:nvSpPr>
        <p:spPr>
          <a:xfrm>
            <a:off x="6864629" y="482043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Tavoite</a:t>
            </a:r>
          </a:p>
        </p:txBody>
      </p:sp>
      <p:sp>
        <p:nvSpPr>
          <p:cNvPr id="38" name="Suorakulmio: Pyöristetyt kulmat 37">
            <a:extLst>
              <a:ext uri="{FF2B5EF4-FFF2-40B4-BE49-F238E27FC236}">
                <a16:creationId xmlns:a16="http://schemas.microsoft.com/office/drawing/2014/main" id="{E10B94D1-8B1D-44EA-8F7B-EA536FDCF793}"/>
              </a:ext>
            </a:extLst>
          </p:cNvPr>
          <p:cNvSpPr/>
          <p:nvPr/>
        </p:nvSpPr>
        <p:spPr>
          <a:xfrm>
            <a:off x="8984971" y="1205950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Roolit</a:t>
            </a:r>
          </a:p>
        </p:txBody>
      </p:sp>
      <p:sp>
        <p:nvSpPr>
          <p:cNvPr id="39" name="Suorakulmio: Pyöristetyt kulmat 38">
            <a:extLst>
              <a:ext uri="{FF2B5EF4-FFF2-40B4-BE49-F238E27FC236}">
                <a16:creationId xmlns:a16="http://schemas.microsoft.com/office/drawing/2014/main" id="{65963F3A-108A-4878-8448-8FEB12BA194D}"/>
              </a:ext>
            </a:extLst>
          </p:cNvPr>
          <p:cNvSpPr/>
          <p:nvPr/>
        </p:nvSpPr>
        <p:spPr>
          <a:xfrm>
            <a:off x="8405187" y="2585859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Normit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4F208502-EFA0-4ACB-A0AF-8333316F4630}"/>
              </a:ext>
            </a:extLst>
          </p:cNvPr>
          <p:cNvSpPr/>
          <p:nvPr/>
        </p:nvSpPr>
        <p:spPr>
          <a:xfrm>
            <a:off x="3696458" y="3038061"/>
            <a:ext cx="41504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i-FI" sz="5400" b="1" i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Miä</a:t>
            </a:r>
            <a:r>
              <a:rPr lang="fi-FI" sz="5400" b="1" i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fi-FI" sz="5400" b="1" i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ite</a:t>
            </a:r>
            <a:endParaRPr lang="fi-FI" sz="5400" b="1" i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Käsinkirjoitus 40">
                <a:extLst>
                  <a:ext uri="{FF2B5EF4-FFF2-40B4-BE49-F238E27FC236}">
                    <a16:creationId xmlns:a16="http://schemas.microsoft.com/office/drawing/2014/main" id="{AE2F3D90-2399-487F-9CA7-3A1A16B88250}"/>
                  </a:ext>
                </a:extLst>
              </p14:cNvPr>
              <p14:cNvContentPartPr/>
              <p14:nvPr/>
            </p14:nvContentPartPr>
            <p14:xfrm>
              <a:off x="6139341" y="4064786"/>
              <a:ext cx="1136160" cy="1010880"/>
            </p14:xfrm>
          </p:contentPart>
        </mc:Choice>
        <mc:Fallback xmlns="">
          <p:pic>
            <p:nvPicPr>
              <p:cNvPr id="41" name="Käsinkirjoitus 40">
                <a:extLst>
                  <a:ext uri="{FF2B5EF4-FFF2-40B4-BE49-F238E27FC236}">
                    <a16:creationId xmlns:a16="http://schemas.microsoft.com/office/drawing/2014/main" id="{AE2F3D90-2399-487F-9CA7-3A1A16B8825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30341" y="4056146"/>
                <a:ext cx="1153800" cy="10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3" name="Käsinkirjoitus 52">
                <a:extLst>
                  <a:ext uri="{FF2B5EF4-FFF2-40B4-BE49-F238E27FC236}">
                    <a16:creationId xmlns:a16="http://schemas.microsoft.com/office/drawing/2014/main" id="{74D5E65C-0197-4CAE-9F0B-964A3559E914}"/>
                  </a:ext>
                </a:extLst>
              </p14:cNvPr>
              <p14:cNvContentPartPr/>
              <p14:nvPr/>
            </p14:nvContentPartPr>
            <p14:xfrm>
              <a:off x="7818021" y="968426"/>
              <a:ext cx="53640" cy="648000"/>
            </p14:xfrm>
          </p:contentPart>
        </mc:Choice>
        <mc:Fallback xmlns="">
          <p:pic>
            <p:nvPicPr>
              <p:cNvPr id="53" name="Käsinkirjoitus 52">
                <a:extLst>
                  <a:ext uri="{FF2B5EF4-FFF2-40B4-BE49-F238E27FC236}">
                    <a16:creationId xmlns:a16="http://schemas.microsoft.com/office/drawing/2014/main" id="{74D5E65C-0197-4CAE-9F0B-964A3559E91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809381" y="959426"/>
                <a:ext cx="71280" cy="6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4" name="Käsinkirjoitus 53">
                <a:extLst>
                  <a:ext uri="{FF2B5EF4-FFF2-40B4-BE49-F238E27FC236}">
                    <a16:creationId xmlns:a16="http://schemas.microsoft.com/office/drawing/2014/main" id="{5150B50B-7873-46A3-80AF-2480A56A7912}"/>
                  </a:ext>
                </a:extLst>
              </p14:cNvPr>
              <p14:cNvContentPartPr/>
              <p14:nvPr/>
            </p14:nvContentPartPr>
            <p14:xfrm>
              <a:off x="8560341" y="1603466"/>
              <a:ext cx="436320" cy="278280"/>
            </p14:xfrm>
          </p:contentPart>
        </mc:Choice>
        <mc:Fallback xmlns="">
          <p:pic>
            <p:nvPicPr>
              <p:cNvPr id="54" name="Käsinkirjoitus 53">
                <a:extLst>
                  <a:ext uri="{FF2B5EF4-FFF2-40B4-BE49-F238E27FC236}">
                    <a16:creationId xmlns:a16="http://schemas.microsoft.com/office/drawing/2014/main" id="{5150B50B-7873-46A3-80AF-2480A56A791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551701" y="1594466"/>
                <a:ext cx="45396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5" name="Käsinkirjoitus 54">
                <a:extLst>
                  <a:ext uri="{FF2B5EF4-FFF2-40B4-BE49-F238E27FC236}">
                    <a16:creationId xmlns:a16="http://schemas.microsoft.com/office/drawing/2014/main" id="{1B0A3B89-0D39-492F-B9FB-A9D4CC9B3EB1}"/>
                  </a:ext>
                </a:extLst>
              </p14:cNvPr>
              <p14:cNvContentPartPr/>
              <p14:nvPr/>
            </p14:nvContentPartPr>
            <p14:xfrm>
              <a:off x="8480781" y="2305466"/>
              <a:ext cx="93600" cy="246600"/>
            </p14:xfrm>
          </p:contentPart>
        </mc:Choice>
        <mc:Fallback xmlns="">
          <p:pic>
            <p:nvPicPr>
              <p:cNvPr id="55" name="Käsinkirjoitus 54">
                <a:extLst>
                  <a:ext uri="{FF2B5EF4-FFF2-40B4-BE49-F238E27FC236}">
                    <a16:creationId xmlns:a16="http://schemas.microsoft.com/office/drawing/2014/main" id="{1B0A3B89-0D39-492F-B9FB-A9D4CC9B3EB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472141" y="2296466"/>
                <a:ext cx="11124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8" name="Käsinkirjoitus 57">
                <a:extLst>
                  <a:ext uri="{FF2B5EF4-FFF2-40B4-BE49-F238E27FC236}">
                    <a16:creationId xmlns:a16="http://schemas.microsoft.com/office/drawing/2014/main" id="{9ECB4B44-775C-444F-9652-C5B55AC25CF7}"/>
                  </a:ext>
                </a:extLst>
              </p14:cNvPr>
              <p14:cNvContentPartPr/>
              <p14:nvPr/>
            </p14:nvContentPartPr>
            <p14:xfrm>
              <a:off x="9315621" y="4255226"/>
              <a:ext cx="703800" cy="595800"/>
            </p14:xfrm>
          </p:contentPart>
        </mc:Choice>
        <mc:Fallback xmlns="">
          <p:pic>
            <p:nvPicPr>
              <p:cNvPr id="58" name="Käsinkirjoitus 57">
                <a:extLst>
                  <a:ext uri="{FF2B5EF4-FFF2-40B4-BE49-F238E27FC236}">
                    <a16:creationId xmlns:a16="http://schemas.microsoft.com/office/drawing/2014/main" id="{9ECB4B44-775C-444F-9652-C5B55AC25CF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306981" y="4246226"/>
                <a:ext cx="721440" cy="61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Käsinkirjoitus 58">
                <a:extLst>
                  <a:ext uri="{FF2B5EF4-FFF2-40B4-BE49-F238E27FC236}">
                    <a16:creationId xmlns:a16="http://schemas.microsoft.com/office/drawing/2014/main" id="{5FA1DD29-E617-4A2A-81C5-23BD425F2BC3}"/>
                  </a:ext>
                </a:extLst>
              </p14:cNvPr>
              <p14:cNvContentPartPr/>
              <p14:nvPr/>
            </p14:nvContentPartPr>
            <p14:xfrm>
              <a:off x="8613621" y="5260706"/>
              <a:ext cx="726480" cy="516600"/>
            </p14:xfrm>
          </p:contentPart>
        </mc:Choice>
        <mc:Fallback xmlns="">
          <p:pic>
            <p:nvPicPr>
              <p:cNvPr id="59" name="Käsinkirjoitus 58">
                <a:extLst>
                  <a:ext uri="{FF2B5EF4-FFF2-40B4-BE49-F238E27FC236}">
                    <a16:creationId xmlns:a16="http://schemas.microsoft.com/office/drawing/2014/main" id="{5FA1DD29-E617-4A2A-81C5-23BD425F2BC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604621" y="5251706"/>
                <a:ext cx="74412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5" name="Käsinkirjoitus 64">
                <a:extLst>
                  <a:ext uri="{FF2B5EF4-FFF2-40B4-BE49-F238E27FC236}">
                    <a16:creationId xmlns:a16="http://schemas.microsoft.com/office/drawing/2014/main" id="{A17E8204-451D-4EB7-8181-B09294E6EC5C}"/>
                  </a:ext>
                </a:extLst>
              </p14:cNvPr>
              <p14:cNvContentPartPr/>
              <p14:nvPr/>
            </p14:nvContentPartPr>
            <p14:xfrm>
              <a:off x="6866181" y="5274026"/>
              <a:ext cx="609120" cy="424800"/>
            </p14:xfrm>
          </p:contentPart>
        </mc:Choice>
        <mc:Fallback xmlns="">
          <p:pic>
            <p:nvPicPr>
              <p:cNvPr id="65" name="Käsinkirjoitus 64">
                <a:extLst>
                  <a:ext uri="{FF2B5EF4-FFF2-40B4-BE49-F238E27FC236}">
                    <a16:creationId xmlns:a16="http://schemas.microsoft.com/office/drawing/2014/main" id="{A17E8204-451D-4EB7-8181-B09294E6EC5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857181" y="5265386"/>
                <a:ext cx="626760" cy="44244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Suorakulmio: Pyöristetyt kulmat 65">
            <a:extLst>
              <a:ext uri="{FF2B5EF4-FFF2-40B4-BE49-F238E27FC236}">
                <a16:creationId xmlns:a16="http://schemas.microsoft.com/office/drawing/2014/main" id="{A6A96A4F-7E51-4B7C-87AC-182713BD0B8A}"/>
              </a:ext>
            </a:extLst>
          </p:cNvPr>
          <p:cNvSpPr/>
          <p:nvPr/>
        </p:nvSpPr>
        <p:spPr>
          <a:xfrm>
            <a:off x="8702861" y="325299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/>
              <a:t>Tunne</a:t>
            </a:r>
            <a:endParaRPr lang="fi-FI" b="1" i="1" dirty="0"/>
          </a:p>
        </p:txBody>
      </p:sp>
      <p:sp>
        <p:nvSpPr>
          <p:cNvPr id="67" name="Suorakulmio: Pyöristetyt kulmat 66">
            <a:extLst>
              <a:ext uri="{FF2B5EF4-FFF2-40B4-BE49-F238E27FC236}">
                <a16:creationId xmlns:a16="http://schemas.microsoft.com/office/drawing/2014/main" id="{BC7A3856-C92C-4928-9BE3-0713F31767B0}"/>
              </a:ext>
            </a:extLst>
          </p:cNvPr>
          <p:cNvSpPr/>
          <p:nvPr/>
        </p:nvSpPr>
        <p:spPr>
          <a:xfrm>
            <a:off x="7406403" y="5870214"/>
            <a:ext cx="1550504" cy="4638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/>
              <a:t>Tunne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8" name="Käsinkirjoitus 67">
                <a:extLst>
                  <a:ext uri="{FF2B5EF4-FFF2-40B4-BE49-F238E27FC236}">
                    <a16:creationId xmlns:a16="http://schemas.microsoft.com/office/drawing/2014/main" id="{9014ED43-1224-4D49-93A3-2D377FF7459E}"/>
                  </a:ext>
                </a:extLst>
              </p14:cNvPr>
              <p14:cNvContentPartPr/>
              <p14:nvPr/>
            </p14:nvContentPartPr>
            <p14:xfrm>
              <a:off x="7977501" y="5247386"/>
              <a:ext cx="108000" cy="634320"/>
            </p14:xfrm>
          </p:contentPart>
        </mc:Choice>
        <mc:Fallback xmlns="">
          <p:pic>
            <p:nvPicPr>
              <p:cNvPr id="68" name="Käsinkirjoitus 67">
                <a:extLst>
                  <a:ext uri="{FF2B5EF4-FFF2-40B4-BE49-F238E27FC236}">
                    <a16:creationId xmlns:a16="http://schemas.microsoft.com/office/drawing/2014/main" id="{9014ED43-1224-4D49-93A3-2D377FF7459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968501" y="5238746"/>
                <a:ext cx="125640" cy="6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69" name="Käsinkirjoitus 68">
                <a:extLst>
                  <a:ext uri="{FF2B5EF4-FFF2-40B4-BE49-F238E27FC236}">
                    <a16:creationId xmlns:a16="http://schemas.microsoft.com/office/drawing/2014/main" id="{92EF5A93-F665-4827-AD92-3FCE2F302177}"/>
                  </a:ext>
                </a:extLst>
              </p14:cNvPr>
              <p14:cNvContentPartPr/>
              <p14:nvPr/>
            </p14:nvContentPartPr>
            <p14:xfrm>
              <a:off x="8214021" y="822986"/>
              <a:ext cx="900720" cy="899640"/>
            </p14:xfrm>
          </p:contentPart>
        </mc:Choice>
        <mc:Fallback xmlns="">
          <p:pic>
            <p:nvPicPr>
              <p:cNvPr id="69" name="Käsinkirjoitus 68">
                <a:extLst>
                  <a:ext uri="{FF2B5EF4-FFF2-40B4-BE49-F238E27FC236}">
                    <a16:creationId xmlns:a16="http://schemas.microsoft.com/office/drawing/2014/main" id="{92EF5A93-F665-4827-AD92-3FCE2F30217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205021" y="814346"/>
                <a:ext cx="918360" cy="91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31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Ryhmän perusta lapsuudessa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 </a:t>
            </a:r>
          </a:p>
          <a:p>
            <a:r>
              <a:rPr lang="fi-FI" dirty="0"/>
              <a:t>turvalliset/turvattomat tunnekokemukset</a:t>
            </a:r>
          </a:p>
          <a:p>
            <a:r>
              <a:rPr lang="fi-FI" dirty="0"/>
              <a:t>malli ryhmätyöskentelystä</a:t>
            </a:r>
          </a:p>
          <a:p>
            <a:r>
              <a:rPr lang="fi-FI" dirty="0"/>
              <a:t>perhe, kaverit, naapurit, harrastukset, suku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 action="ppaction://hlinkfile"/>
              </a:rPr>
              <a:t>Media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25" y="107882"/>
            <a:ext cx="9968046" cy="6645365"/>
          </a:xfrm>
          <a:prstGeom prst="rect">
            <a:avLst/>
          </a:prstGeom>
        </p:spPr>
      </p:pic>
      <p:pic>
        <p:nvPicPr>
          <p:cNvPr id="3" name="Kuva 2" descr="Kuva, joka sisältää kohteen henkilö, vaatetus&#10;&#10;Kuvaus luotu automaattisesti">
            <a:extLst>
              <a:ext uri="{FF2B5EF4-FFF2-40B4-BE49-F238E27FC236}">
                <a16:creationId xmlns:a16="http://schemas.microsoft.com/office/drawing/2014/main" id="{616A303A-D197-4424-B81B-A02602A424A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82" y="3875910"/>
            <a:ext cx="3115434" cy="2616965"/>
          </a:xfrm>
          <a:prstGeom prst="rect">
            <a:avLst/>
          </a:prstGeom>
        </p:spPr>
      </p:pic>
      <p:pic>
        <p:nvPicPr>
          <p:cNvPr id="7" name="Kuva 6" descr="Kuva, joka sisältää kohteen henkilö, sisä, juominen&#10;&#10;Kuvaus luotu automaattisesti">
            <a:extLst>
              <a:ext uri="{FF2B5EF4-FFF2-40B4-BE49-F238E27FC236}">
                <a16:creationId xmlns:a16="http://schemas.microsoft.com/office/drawing/2014/main" id="{2DD6F637-D08C-4745-9772-3837E20285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8884"/>
            <a:ext cx="2950992" cy="393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ryhmä?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osallisuus (fyysinen, internet..)</a:t>
            </a:r>
          </a:p>
          <a:p>
            <a:r>
              <a:rPr lang="fi-FI" dirty="0"/>
              <a:t>tunne</a:t>
            </a:r>
          </a:p>
          <a:p>
            <a:r>
              <a:rPr lang="fi-FI" dirty="0"/>
              <a:t>tavoite</a:t>
            </a:r>
          </a:p>
          <a:p>
            <a:r>
              <a:rPr lang="fi-FI" dirty="0"/>
              <a:t>roolit</a:t>
            </a:r>
          </a:p>
          <a:p>
            <a:r>
              <a:rPr lang="fi-FI" dirty="0"/>
              <a:t>viestintä</a:t>
            </a:r>
          </a:p>
          <a:p>
            <a:r>
              <a:rPr lang="fi-FI" dirty="0"/>
              <a:t>hajanaista joukkoa tiiviimpi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Kysymys:</a:t>
            </a:r>
          </a:p>
          <a:p>
            <a:pPr marL="0" indent="0">
              <a:buNone/>
            </a:pPr>
            <a:r>
              <a:rPr lang="fi-FI" i="1" dirty="0"/>
              <a:t>* mitkä ovat sinulle tärkeimmät ryhmät?</a:t>
            </a:r>
          </a:p>
          <a:p>
            <a:pPr marL="0" indent="0">
              <a:buNone/>
            </a:pPr>
            <a:r>
              <a:rPr lang="fi-FI" b="1" dirty="0"/>
              <a:t>Case:</a:t>
            </a:r>
          </a:p>
          <a:p>
            <a:pPr marL="0" indent="0">
              <a:buNone/>
            </a:pPr>
            <a:r>
              <a:rPr lang="fi-FI" i="1" dirty="0"/>
              <a:t>* miten lisäisit ujon 1.luokkaisen tunnetta kuuluvuudesta?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196" y="1831011"/>
            <a:ext cx="6530804" cy="434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3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Ryhmän vaiheet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b="1" dirty="0"/>
              <a:t>Liittyminen/muodostus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tutustuminen, alustavat normit, tehtävät</a:t>
            </a:r>
            <a:endParaRPr lang="fi-FI" dirty="0"/>
          </a:p>
          <a:p>
            <a:r>
              <a:rPr lang="fi-FI" b="1" dirty="0" err="1"/>
              <a:t>Roolitus</a:t>
            </a:r>
            <a:endParaRPr lang="fi-FI" b="1" dirty="0"/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epävarmuus, minä ryhmässä, tehtävät tarkentuu</a:t>
            </a:r>
            <a:endParaRPr lang="fi-FI" dirty="0"/>
          </a:p>
          <a:p>
            <a:r>
              <a:rPr lang="fi-FI" b="1" dirty="0"/>
              <a:t>Toiminta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ihmissuhdeongelmat ratkaistu, avoin viestintä, elastinen päätöksenteko, roolit joustavia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202" y="902612"/>
            <a:ext cx="5487005" cy="5274351"/>
          </a:xfrm>
        </p:spPr>
      </p:pic>
    </p:spTree>
    <p:extLst>
      <p:ext uri="{BB962C8B-B14F-4D97-AF65-F5344CB8AC3E}">
        <p14:creationId xmlns:p14="http://schemas.microsoft.com/office/powerpoint/2010/main" val="96124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78">
            <a:extLst>
              <a:ext uri="{FF2B5EF4-FFF2-40B4-BE49-F238E27FC236}">
                <a16:creationId xmlns:a16="http://schemas.microsoft.com/office/drawing/2014/main" id="{A6A614F8-0D91-43A9-B650-444E6D4D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765175"/>
            <a:ext cx="8521700" cy="719138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</a:pPr>
            <a:r>
              <a:rPr lang="fi-FI" altLang="fi-FI"/>
              <a:t>Omaa ryhmää suositaan</a:t>
            </a:r>
          </a:p>
        </p:txBody>
      </p:sp>
      <p:sp>
        <p:nvSpPr>
          <p:cNvPr id="12291" name="Shape 79">
            <a:extLst>
              <a:ext uri="{FF2B5EF4-FFF2-40B4-BE49-F238E27FC236}">
                <a16:creationId xmlns:a16="http://schemas.microsoft.com/office/drawing/2014/main" id="{41A60CCD-2A15-4374-BD6A-113A89A77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5150" y="1557339"/>
            <a:ext cx="8521700" cy="3868737"/>
          </a:xfrm>
        </p:spPr>
        <p:txBody>
          <a:bodyPr/>
          <a:lstStyle/>
          <a:p>
            <a:pPr marL="685800" indent="-457200">
              <a:spcBef>
                <a:spcPct val="0"/>
              </a:spcBef>
            </a:pPr>
            <a:r>
              <a:rPr lang="fi-FI" altLang="fi-FI"/>
              <a:t>Tajfel ja Turner: Sosiaalisen identiteetin teoria: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○"/>
            </a:pPr>
            <a:r>
              <a:rPr lang="fi-FI" altLang="fi-FI" sz="2000"/>
              <a:t>Ihmiset luokittelevat itsensä sisäryhmiin ja toiset ulkoryhmiin.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○"/>
            </a:pPr>
            <a:r>
              <a:rPr lang="fi-FI" altLang="fi-FI" sz="2000"/>
              <a:t>Sisäryhmää suositaan.</a:t>
            </a:r>
          </a:p>
        </p:txBody>
      </p:sp>
      <p:pic>
        <p:nvPicPr>
          <p:cNvPr id="12292" name="Kuva 2">
            <a:extLst>
              <a:ext uri="{FF2B5EF4-FFF2-40B4-BE49-F238E27FC236}">
                <a16:creationId xmlns:a16="http://schemas.microsoft.com/office/drawing/2014/main" id="{4DB87121-DD3E-4C5D-BFF8-806A06A26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997200"/>
            <a:ext cx="61912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Toimiva ryhmä?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turvallinen 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ilmapiiri, uskallus ja viestintä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minä yksilönä yhdessä</a:t>
            </a:r>
            <a:endParaRPr lang="fi-FI" dirty="0"/>
          </a:p>
          <a:p>
            <a:r>
              <a:rPr lang="fi-FI" b="1" dirty="0"/>
              <a:t>tavoitteellinen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merkitys ja motivaatio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työnjako (</a:t>
            </a:r>
            <a:r>
              <a:rPr lang="fi-FI" u="sng" dirty="0">
                <a:sym typeface="Wingdings" panose="05000000000000000000" pitchFamily="2" charset="2"/>
              </a:rPr>
              <a:t>toimivat </a:t>
            </a:r>
            <a:r>
              <a:rPr lang="fi-FI" dirty="0">
                <a:sym typeface="Wingdings" panose="05000000000000000000" pitchFamily="2" charset="2"/>
              </a:rPr>
              <a:t>tiimit)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Kysymys:</a:t>
            </a:r>
          </a:p>
          <a:p>
            <a:pPr marL="0" indent="0">
              <a:buNone/>
            </a:pPr>
            <a:r>
              <a:rPr lang="fi-FI" b="1" i="1" dirty="0"/>
              <a:t>- </a:t>
            </a:r>
            <a:r>
              <a:rPr lang="fi-FI" i="1" dirty="0"/>
              <a:t>kuvaile ryhmä, joka ei ole ollut toimiva. Miksei?</a:t>
            </a:r>
            <a:endParaRPr lang="fi-FI" b="1" i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84771"/>
            <a:ext cx="4362157" cy="29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3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02">
            <a:extLst>
              <a:ext uri="{FF2B5EF4-FFF2-40B4-BE49-F238E27FC236}">
                <a16:creationId xmlns:a16="http://schemas.microsoft.com/office/drawing/2014/main" id="{24B973CF-50CD-421C-A874-D50E3BD0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575" y="908051"/>
            <a:ext cx="8521700" cy="720725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</a:pPr>
            <a:r>
              <a:rPr lang="fi-FI" altLang="fi-FI" dirty="0"/>
              <a:t>Normit</a:t>
            </a:r>
          </a:p>
        </p:txBody>
      </p:sp>
      <p:sp>
        <p:nvSpPr>
          <p:cNvPr id="103" name="Shape 103">
            <a:extLst>
              <a:ext uri="{FF2B5EF4-FFF2-40B4-BE49-F238E27FC236}">
                <a16:creationId xmlns:a16="http://schemas.microsoft.com/office/drawing/2014/main" id="{4AD56233-0503-4299-AB62-943241D012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35150" y="2009776"/>
            <a:ext cx="8521700" cy="3940175"/>
          </a:xfrm>
        </p:spPr>
        <p:txBody>
          <a:bodyPr>
            <a:noAutofit/>
          </a:bodyPr>
          <a:lstStyle/>
          <a:p>
            <a:pPr marL="685800" indent="-457200">
              <a:defRPr/>
            </a:pPr>
            <a:r>
              <a:rPr lang="fi" dirty="0"/>
              <a:t>Ryhmän käyttäytymissäännöt eli normit voivat olla</a:t>
            </a:r>
          </a:p>
          <a:p>
            <a:pPr marL="1081088" lvl="1" indent="-342900">
              <a:buSzPct val="100000"/>
              <a:buFont typeface="Arial" panose="020B0604020202020204" pitchFamily="34" charset="0"/>
              <a:buChar char="○"/>
              <a:defRPr/>
            </a:pPr>
            <a:r>
              <a:rPr lang="fi" dirty="0"/>
              <a:t>kirjoitettuja tai kirjoittamattomia</a:t>
            </a:r>
          </a:p>
          <a:p>
            <a:pPr marL="1081088" lvl="1" indent="-342900">
              <a:buSzPct val="100000"/>
              <a:buFont typeface="Arial" panose="020B0604020202020204" pitchFamily="34" charset="0"/>
              <a:buChar char="○"/>
              <a:defRPr/>
            </a:pPr>
            <a:r>
              <a:rPr lang="fi" dirty="0"/>
              <a:t>myönteisiä, kielteisiä tai neutraaleja.</a:t>
            </a:r>
          </a:p>
          <a:p>
            <a:pPr marL="685800" indent="-415925">
              <a:buSzPct val="100000"/>
              <a:defRPr/>
            </a:pPr>
            <a:r>
              <a:rPr lang="fi" dirty="0"/>
              <a:t>Normit omaksutaan sosialisaation kautta.</a:t>
            </a:r>
          </a:p>
          <a:p>
            <a:pPr marL="685800" indent="-415925">
              <a:defRPr/>
            </a:pPr>
            <a:r>
              <a:rPr lang="fi" dirty="0"/>
              <a:t>Normien noudattamisesta on palkintona hyväksyntä, normien rikkomisesta seuraa rangaistus (</a:t>
            </a:r>
            <a:r>
              <a:rPr lang="fi" b="1" dirty="0"/>
              <a:t>sanktio</a:t>
            </a:r>
            <a:r>
              <a:rPr lang="fi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1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Roolit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taustalla yksikön selviytyminen osana ryhmää (biologiset motiivit </a:t>
            </a:r>
            <a:r>
              <a:rPr lang="fi-FI" dirty="0">
                <a:sym typeface="Wingdings" panose="05000000000000000000" pitchFamily="2" charset="2"/>
              </a:rPr>
              <a:t> sosiaaliset motiivit)</a:t>
            </a:r>
          </a:p>
          <a:p>
            <a:r>
              <a:rPr lang="fi-FI" dirty="0">
                <a:sym typeface="Wingdings" panose="05000000000000000000" pitchFamily="2" charset="2"/>
              </a:rPr>
              <a:t>käyttäytymiskokonaisuus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arvot ja asenteet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ilmaisu (puhe, pukeutuminen..)</a:t>
            </a:r>
          </a:p>
          <a:p>
            <a:r>
              <a:rPr lang="fi-FI" dirty="0">
                <a:sym typeface="Wingdings" panose="05000000000000000000" pitchFamily="2" charset="2"/>
              </a:rPr>
              <a:t>useita rooleja samanaikaisesti  ristiriidat </a:t>
            </a:r>
          </a:p>
          <a:p>
            <a:r>
              <a:rPr lang="fi-FI" dirty="0">
                <a:sym typeface="Wingdings" panose="05000000000000000000" pitchFamily="2" charset="2"/>
              </a:rPr>
              <a:t>harvoin pysyviä</a:t>
            </a:r>
          </a:p>
          <a:p>
            <a:r>
              <a:rPr lang="fi-FI" dirty="0">
                <a:sym typeface="Wingdings" panose="05000000000000000000" pitchFamily="2" charset="2"/>
              </a:rPr>
              <a:t>identiteettikokeilut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Kysymys #1</a:t>
            </a:r>
            <a:r>
              <a:rPr lang="fi-FI" dirty="0"/>
              <a:t>: Kuka sinä olet?</a:t>
            </a:r>
          </a:p>
          <a:p>
            <a:pPr marL="0" indent="0">
              <a:buNone/>
            </a:pPr>
            <a:r>
              <a:rPr lang="fi-FI" b="1" dirty="0"/>
              <a:t>Kysymys #</a:t>
            </a:r>
            <a:r>
              <a:rPr lang="fi-FI" dirty="0"/>
              <a:t>2: </a:t>
            </a:r>
            <a:r>
              <a:rPr lang="fi-FI" dirty="0" err="1"/>
              <a:t>Entäs</a:t>
            </a:r>
            <a:r>
              <a:rPr lang="fi-FI" dirty="0"/>
              <a:t> jos se on vain rooli?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Case: </a:t>
            </a:r>
            <a:r>
              <a:rPr lang="fi-FI" dirty="0">
                <a:hlinkClick r:id="rId2"/>
              </a:rPr>
              <a:t>Etsi täältä itsellesi kolme tärkeintä </a:t>
            </a:r>
            <a:r>
              <a:rPr lang="fi-FI" dirty="0" err="1">
                <a:hlinkClick r:id="rId2"/>
              </a:rPr>
              <a:t>Mentor</a:t>
            </a:r>
            <a:r>
              <a:rPr lang="fi-FI" dirty="0">
                <a:hlinkClick r:id="rId2"/>
              </a:rPr>
              <a:t> –roolia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610" y="3081045"/>
            <a:ext cx="6474780" cy="37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https://blogs.helsinki.fi/kielijelppi/files/2016/03/Ryhm%C3%A4n-viestint%C3%A4suhte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1" y="260060"/>
            <a:ext cx="11584838" cy="651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4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268</Words>
  <Application>Microsoft Office PowerPoint</Application>
  <PresentationFormat>Laajakuva</PresentationFormat>
  <Paragraphs>74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Roolit ja ryhmät </vt:lpstr>
      <vt:lpstr>Ryhmän perusta lapsuudessa</vt:lpstr>
      <vt:lpstr>Mikä on ryhmä?</vt:lpstr>
      <vt:lpstr>Ryhmän vaiheet </vt:lpstr>
      <vt:lpstr>Omaa ryhmää suositaan</vt:lpstr>
      <vt:lpstr>Toimiva ryhmä?</vt:lpstr>
      <vt:lpstr>Normit</vt:lpstr>
      <vt:lpstr>Roolit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-koulutus</dc:title>
  <dc:creator>Syrjäläinen Jarno Antero</dc:creator>
  <cp:lastModifiedBy>Syrjäläinen Jarno Antero</cp:lastModifiedBy>
  <cp:revision>23</cp:revision>
  <dcterms:created xsi:type="dcterms:W3CDTF">2018-09-26T06:53:21Z</dcterms:created>
  <dcterms:modified xsi:type="dcterms:W3CDTF">2022-11-02T14:03:13Z</dcterms:modified>
</cp:coreProperties>
</file>