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8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CE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BFFD8A-8CB2-1C4C-897F-13F169BBF76D}" v="2" dt="2022-06-27T05:31:04.6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531"/>
    <p:restoredTop sz="96197"/>
  </p:normalViewPr>
  <p:slideViewPr>
    <p:cSldViewPr snapToGrid="0" snapToObjects="1">
      <p:cViewPr varScale="1">
        <p:scale>
          <a:sx n="72" d="100"/>
          <a:sy n="72" d="100"/>
        </p:scale>
        <p:origin x="3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BA545-FF1B-5E41-96B1-CB5E8CDCEF10}" type="datetimeFigureOut">
              <a:rPr lang="fi-FI" smtClean="0"/>
              <a:t>19.10.2022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C5F291-AFF3-CB45-8CEA-179A8D4CF5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5722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2a49787079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2a49787079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2a49787079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2a49787079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2a49787079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2a49787079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2a4978707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2a4978707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2a4978707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2a4978707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2a49787079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2a49787079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2a49787079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2a49787079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2a49787079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2a49787079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2a49787079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2a49787079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2a49787079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2a49787079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5634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2a49787079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2a49787079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712F17-467A-BBAD-454A-AFA0758DEC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528F797-7B0B-BBA5-3D5E-71E40309C6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ECE895E-F339-684F-1DB9-00661E0D8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9EB0-3FA5-804D-BFFE-44F0496AB928}" type="datetimeFigureOut">
              <a:rPr lang="fi-FI" smtClean="0"/>
              <a:t>19.10.2022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73C1E9A-6D26-7CA2-21F8-CF605A654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761A4EA-5958-3DB7-72A0-B7A5B5274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40D7-3CE2-7F4D-941F-58120FEBB7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6624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9E942A-DC95-49EA-895C-D4B74CFAC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D3B00AD3-0CCC-D870-B341-6704B94269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8BA8ED6-FB82-5304-2E87-617FE9100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9EB0-3FA5-804D-BFFE-44F0496AB928}" type="datetimeFigureOut">
              <a:rPr lang="fi-FI" smtClean="0"/>
              <a:t>19.10.2022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503785D-32C2-BC8E-D384-93C6186DC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A1DC344-0D67-A2B7-C92E-E55DE5A1A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40D7-3CE2-7F4D-941F-58120FEBB7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8131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043B6FF5-5480-91CB-5A8B-2080EA77BA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A8F1D750-7A5D-D8DE-8122-0E99D5CF2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70C60C-390E-779B-1919-293062DA8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9EB0-3FA5-804D-BFFE-44F0496AB928}" type="datetimeFigureOut">
              <a:rPr lang="fi-FI" smtClean="0"/>
              <a:t>19.10.2022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2FBE02B-0A02-B367-82AD-919AC2EA9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CE0C868-DCF1-AE54-CE7B-458633E97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40D7-3CE2-7F4D-941F-58120FEBB7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4851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fi" smtClean="0"/>
              <a:pPr/>
              <a:t>‹#›</a:t>
            </a:fld>
            <a:endParaRPr lang="fi"/>
          </a:p>
        </p:txBody>
      </p:sp>
    </p:spTree>
    <p:extLst>
      <p:ext uri="{BB962C8B-B14F-4D97-AF65-F5344CB8AC3E}">
        <p14:creationId xmlns:p14="http://schemas.microsoft.com/office/powerpoint/2010/main" val="2248365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CC75FE8-08C4-2966-AB20-16263B6E6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5767BA1-428E-5277-943D-089B6CFABE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3BA9689-3D3B-7FCB-C179-9E35387C3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9EB0-3FA5-804D-BFFE-44F0496AB928}" type="datetimeFigureOut">
              <a:rPr lang="fi-FI" smtClean="0"/>
              <a:t>19.10.2022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682DF7C-74A0-F0D4-59CC-DAF0AD1C2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6D97C3F-2CE0-304D-2711-9FC0F75DD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40D7-3CE2-7F4D-941F-58120FEBB7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0257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C699EB9-D1D1-2ABE-C26F-BF6013995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D92F852-9EE1-1994-7A6F-7F30EC6AE8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78A1724-8242-CD3F-FC80-AE3C1A760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9EB0-3FA5-804D-BFFE-44F0496AB928}" type="datetimeFigureOut">
              <a:rPr lang="fi-FI" smtClean="0"/>
              <a:t>19.10.2022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64454E1-E024-019B-7419-4E4B990A9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C342D4C-E276-B7BE-1D75-A986399B4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40D7-3CE2-7F4D-941F-58120FEBB7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805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DA2317F-F371-80BD-263B-0399E4ECB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CF0A113-C3FA-2AB2-3FA5-A667A1687F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F897403-E34A-67C6-E9DF-C2BC0823DE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684BFD9-C3EC-FA47-7C44-ED544C5FC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9EB0-3FA5-804D-BFFE-44F0496AB928}" type="datetimeFigureOut">
              <a:rPr lang="fi-FI" smtClean="0"/>
              <a:t>19.10.2022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9D08694-E3CB-BB15-D8DA-2052B0BD3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71E4627-EC5D-A461-0939-67ED54A1A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40D7-3CE2-7F4D-941F-58120FEBB7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3674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8F79ADC-2BA4-BC15-DD9A-43FE6BDBD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51B5C8F-A2FD-6C9A-3724-488DD05A53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F181271-BDDA-0EC7-B196-EBEDACB6AD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0AB86565-A7C1-8A52-5044-82BA27CE01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8C5E82BE-DCD3-8588-8535-08E1A056A3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574BC75-78F3-9E28-63A5-04E8C9311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9EB0-3FA5-804D-BFFE-44F0496AB928}" type="datetimeFigureOut">
              <a:rPr lang="fi-FI" smtClean="0"/>
              <a:t>19.10.2022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16A1C8EB-80B5-F8CA-E30E-35C8DB98C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77C90016-58E2-186E-2BC1-76AB5867D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40D7-3CE2-7F4D-941F-58120FEBB7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9702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67FBFF-439D-05E4-DEE6-E8BF3E6ED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7FE09E3-5803-541B-82BF-3C1B93548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9EB0-3FA5-804D-BFFE-44F0496AB928}" type="datetimeFigureOut">
              <a:rPr lang="fi-FI" smtClean="0"/>
              <a:t>19.10.2022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D6E2DF8-BA27-2007-EBCC-8E3B083C6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CEC9DBA-EBEF-73F7-47C3-B2347E9A8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40D7-3CE2-7F4D-941F-58120FEBB7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5074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D2F3FF8-499A-8227-1304-3F0D66EB1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9EB0-3FA5-804D-BFFE-44F0496AB928}" type="datetimeFigureOut">
              <a:rPr lang="fi-FI" smtClean="0"/>
              <a:t>19.10.2022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32642BA7-5E55-0BC2-7555-5B758245B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729B633-385C-615B-F44B-56673B0DC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40D7-3CE2-7F4D-941F-58120FEBB7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0099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F8AB18D-C755-E5D9-2E24-626D46454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CA55C8B-8490-6FC2-AE7E-B11B4941A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B0EB965-A252-50B6-3C01-6860C1D903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CB2E2A1-55BD-F62D-3694-C496F8631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9EB0-3FA5-804D-BFFE-44F0496AB928}" type="datetimeFigureOut">
              <a:rPr lang="fi-FI" smtClean="0"/>
              <a:t>19.10.2022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03E5986-C7D6-54B1-CBB6-35C6D39FE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C7587EA-F33C-6666-9614-1005DAA5F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40D7-3CE2-7F4D-941F-58120FEBB7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1804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C9901D-0600-CD85-16D5-77AD32914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2FF7F41-AB25-A5E1-81B8-4BE8A39DEB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A3931CA-82BB-1002-A764-06B2E8B6AE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82AD95C-02E6-4022-0745-E1CC6FFB3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9EB0-3FA5-804D-BFFE-44F0496AB928}" type="datetimeFigureOut">
              <a:rPr lang="fi-FI" smtClean="0"/>
              <a:t>19.10.2022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5CD0802-38F2-6963-F947-1042C7116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945DD6B-581E-BF1A-8321-B42D14037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40D7-3CE2-7F4D-941F-58120FEBB7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4863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24BEBE0-FB3D-B444-7934-51942A595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00FF8D2-6932-2744-C9E7-1DFF31EA3A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61C44E-7A82-0681-DF09-76AA629E0C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09EB0-3FA5-804D-BFFE-44F0496AB928}" type="datetimeFigureOut">
              <a:rPr lang="fi-FI" smtClean="0"/>
              <a:t>19.10.2022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6741FB5-7C44-6DE6-C2B1-9066EAA18E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B2D32FD-73F3-05B0-E171-635C350A4E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F40D7-3CE2-7F4D-941F-58120FEBB7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2326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15611" y="2354317"/>
            <a:ext cx="11360800" cy="137524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rmAutofit/>
          </a:bodyPr>
          <a:lstStyle/>
          <a:p>
            <a:pPr>
              <a:spcBef>
                <a:spcPts val="0"/>
              </a:spcBef>
            </a:pPr>
            <a:br>
              <a:rPr lang="fi" sz="4000" b="1" dirty="0">
                <a:solidFill>
                  <a:srgbClr val="9DCEC1"/>
                </a:solidFill>
                <a:latin typeface="+mn-lt"/>
              </a:rPr>
            </a:br>
            <a:r>
              <a:rPr lang="fi" sz="4000" b="1" dirty="0">
                <a:solidFill>
                  <a:srgbClr val="9DCEC1"/>
                </a:solidFill>
                <a:latin typeface="+mn-lt"/>
              </a:rPr>
              <a:t>4.10 </a:t>
            </a:r>
            <a:r>
              <a:rPr lang="fi" sz="4000" b="1" dirty="0">
                <a:solidFill>
                  <a:srgbClr val="9DCEC1"/>
                </a:solidFill>
                <a:highlight>
                  <a:schemeClr val="lt1"/>
                </a:highlight>
                <a:latin typeface="+mn-lt"/>
              </a:rPr>
              <a:t>Yksilö on osa monia ryhmiä</a:t>
            </a:r>
            <a:endParaRPr sz="4000" b="1" dirty="0">
              <a:solidFill>
                <a:srgbClr val="9DCEC1"/>
              </a:solidFill>
              <a:latin typeface="+mn-lt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fi-FI" sz="2800" b="1" dirty="0"/>
              <a:t>Ydinsisältö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6020CF6C-874A-5810-BD33-75D32587B2B3}"/>
              </a:ext>
            </a:extLst>
          </p:cNvPr>
          <p:cNvSpPr txBox="1"/>
          <p:nvPr/>
        </p:nvSpPr>
        <p:spPr>
          <a:xfrm>
            <a:off x="4985568" y="1646431"/>
            <a:ext cx="22208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" sz="4000" b="1" dirty="0">
                <a:solidFill>
                  <a:srgbClr val="9DCEC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Skeema 5</a:t>
            </a:r>
            <a:endParaRPr lang="fi-FI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>
            <a:spLocks noGrp="1"/>
          </p:cNvSpPr>
          <p:nvPr>
            <p:ph type="title"/>
          </p:nvPr>
        </p:nvSpPr>
        <p:spPr>
          <a:xfrm>
            <a:off x="415600" y="638094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r>
              <a:rPr lang="fi" sz="2500" dirty="0">
                <a:latin typeface="Calibri"/>
                <a:ea typeface="Calibri"/>
                <a:cs typeface="Calibri"/>
                <a:sym typeface="Calibri"/>
              </a:rPr>
              <a:t>Roolit ja johtajuus</a:t>
            </a:r>
            <a:endParaRPr sz="2500" dirty="0"/>
          </a:p>
        </p:txBody>
      </p:sp>
      <p:sp>
        <p:nvSpPr>
          <p:cNvPr id="103" name="Google Shape;103;p21"/>
          <p:cNvSpPr txBox="1">
            <a:spLocks noGrp="1"/>
          </p:cNvSpPr>
          <p:nvPr>
            <p:ph type="body" idx="1"/>
          </p:nvPr>
        </p:nvSpPr>
        <p:spPr>
          <a:xfrm>
            <a:off x="415601" y="1356967"/>
            <a:ext cx="707105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indent="-477508">
              <a:spcAft>
                <a:spcPts val="600"/>
              </a:spcAft>
              <a:buClr>
                <a:schemeClr val="dk1"/>
              </a:buClr>
              <a:buSzPct val="100000"/>
              <a:buFont typeface="Calibri"/>
              <a:buChar char="-"/>
            </a:pPr>
            <a:r>
              <a:rPr lang="fi" sz="1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Rooli</a:t>
            </a:r>
            <a:r>
              <a:rPr lang="fi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 oletus siitä, kuinka tietyssä asemassa olevan on toimittava.</a:t>
            </a:r>
            <a:endParaRPr sz="1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77508">
              <a:spcAft>
                <a:spcPts val="600"/>
              </a:spcAft>
              <a:buClr>
                <a:schemeClr val="dk1"/>
              </a:buClr>
              <a:buSzPct val="100000"/>
              <a:buFont typeface="Calibri"/>
              <a:buChar char="-"/>
            </a:pPr>
            <a:r>
              <a:rPr lang="fi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Rooliin liittyvää sosiaalista asemaa, statusta, osoitetaan erilaisilla </a:t>
            </a:r>
            <a:r>
              <a:rPr lang="fi" sz="1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statussymboleilla</a:t>
            </a:r>
            <a:r>
              <a:rPr lang="fi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77508">
              <a:spcAft>
                <a:spcPts val="600"/>
              </a:spcAft>
              <a:buClr>
                <a:schemeClr val="dk1"/>
              </a:buClr>
              <a:buSzPct val="100000"/>
              <a:buFont typeface="Calibri"/>
              <a:buChar char="-"/>
            </a:pPr>
            <a:r>
              <a:rPr lang="fi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Useimmiten yksi saa johtajan roolin.</a:t>
            </a:r>
            <a:endParaRPr sz="1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77508">
              <a:spcAft>
                <a:spcPts val="600"/>
              </a:spcAft>
              <a:buClr>
                <a:schemeClr val="dk1"/>
              </a:buClr>
              <a:buSzPct val="100000"/>
              <a:buFont typeface="Calibri"/>
              <a:buChar char="-"/>
            </a:pPr>
            <a:r>
              <a:rPr lang="fi" sz="1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Johtaja</a:t>
            </a:r>
            <a:r>
              <a:rPr lang="fi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voi olla</a:t>
            </a:r>
            <a:endParaRPr sz="1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indent="-477508">
              <a:spcAft>
                <a:spcPts val="600"/>
              </a:spcAft>
              <a:buClr>
                <a:schemeClr val="dk1"/>
              </a:buClr>
              <a:buSzPct val="171428"/>
              <a:buFont typeface="Calibri"/>
              <a:buChar char="-"/>
            </a:pPr>
            <a:r>
              <a:rPr lang="fi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autoritaarinen</a:t>
            </a:r>
            <a:endParaRPr sz="1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indent="-477508">
              <a:spcAft>
                <a:spcPts val="600"/>
              </a:spcAft>
              <a:buClr>
                <a:schemeClr val="dk1"/>
              </a:buClr>
              <a:buSzPct val="171428"/>
              <a:buFont typeface="Calibri"/>
              <a:buChar char="-"/>
            </a:pPr>
            <a:r>
              <a:rPr lang="fi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demokraattinen</a:t>
            </a:r>
            <a:endParaRPr sz="1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indent="-477508">
              <a:spcAft>
                <a:spcPts val="600"/>
              </a:spcAft>
              <a:buClr>
                <a:schemeClr val="dk1"/>
              </a:buClr>
              <a:buSzPct val="171428"/>
              <a:buFont typeface="Calibri"/>
              <a:buChar char="-"/>
            </a:pPr>
            <a:r>
              <a:rPr lang="fi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antaa mennä -tyylinen</a:t>
            </a:r>
            <a:endParaRPr sz="1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77508">
              <a:spcAft>
                <a:spcPts val="600"/>
              </a:spcAft>
              <a:buClr>
                <a:schemeClr val="dk1"/>
              </a:buClr>
              <a:buSzPct val="100000"/>
              <a:buFont typeface="Calibri"/>
              <a:buChar char="-"/>
            </a:pPr>
            <a:r>
              <a:rPr lang="fi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Ryhmän tehtävä vaikuttaa siihen, miten ryhmää kannattaa johtaa.</a:t>
            </a:r>
            <a:endParaRPr sz="1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77508">
              <a:spcAft>
                <a:spcPts val="600"/>
              </a:spcAft>
              <a:buClr>
                <a:schemeClr val="dk1"/>
              </a:buClr>
              <a:buSzPct val="100000"/>
              <a:buFont typeface="Calibri"/>
              <a:buChar char="-"/>
            </a:pPr>
            <a:r>
              <a:rPr lang="fi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Johtajuus voi olla myös jaettua.</a:t>
            </a:r>
            <a:endParaRPr sz="1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3" name="Kuva 2" descr="Kuva, joka sisältää kohteen teksti, henkilö, henkilöt, erilainen&#10;&#10;Kuvaus luotu automaattisesti">
            <a:extLst>
              <a:ext uri="{FF2B5EF4-FFF2-40B4-BE49-F238E27FC236}">
                <a16:creationId xmlns:a16="http://schemas.microsoft.com/office/drawing/2014/main" id="{79559D8E-8DE8-A0DF-5B46-5ADAF9509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7225" y="1229604"/>
            <a:ext cx="4514775" cy="43987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0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>
            <a:spLocks noGrp="1"/>
          </p:cNvSpPr>
          <p:nvPr>
            <p:ph type="title"/>
          </p:nvPr>
        </p:nvSpPr>
        <p:spPr>
          <a:xfrm>
            <a:off x="415600" y="678281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r>
              <a:rPr lang="fi" sz="2500" dirty="0">
                <a:latin typeface="Calibri"/>
                <a:ea typeface="Calibri"/>
                <a:cs typeface="Calibri"/>
                <a:sym typeface="Calibri"/>
              </a:rPr>
              <a:t>Ryhmädynamiikka</a:t>
            </a:r>
            <a:endParaRPr sz="2500" dirty="0"/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415600" y="1242719"/>
            <a:ext cx="7385375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indent="-477508">
              <a:buClr>
                <a:schemeClr val="dk1"/>
              </a:buClr>
              <a:buSzPct val="100000"/>
              <a:buFont typeface="Calibri"/>
              <a:buChar char="-"/>
            </a:pPr>
            <a:r>
              <a:rPr lang="fi" sz="1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Ryhmädynamiikka </a:t>
            </a:r>
            <a:r>
              <a:rPr lang="fi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ryhmän jäsenten dynaamista eli jatkuvaa vuorovaikutusta.</a:t>
            </a:r>
          </a:p>
          <a:p>
            <a:pPr marL="132077" indent="0">
              <a:buClr>
                <a:schemeClr val="dk1"/>
              </a:buClr>
              <a:buSzPct val="100000"/>
              <a:buNone/>
            </a:pPr>
            <a:endParaRPr sz="1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77508">
              <a:buClr>
                <a:schemeClr val="dk1"/>
              </a:buClr>
              <a:buSzPct val="100000"/>
              <a:buFont typeface="Calibri"/>
              <a:buChar char="-"/>
            </a:pPr>
            <a:r>
              <a:rPr lang="fi" sz="1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Synergiset</a:t>
            </a:r>
            <a:r>
              <a:rPr lang="fi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vaikutukset: Ryhmän toiminnan lopputulos on enemmän kuin sen jäsenten yhteenlaskettu osaaminen</a:t>
            </a:r>
            <a:endParaRPr sz="1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indent="-477508">
              <a:buClr>
                <a:schemeClr val="dk1"/>
              </a:buClr>
              <a:buSzPct val="100000"/>
              <a:buFont typeface="Calibri"/>
              <a:buChar char="-"/>
            </a:pPr>
            <a:r>
              <a:rPr lang="fi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yhteisöllinen oppiminen, oppiva yhteisö</a:t>
            </a:r>
            <a:endParaRPr sz="1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indent="-477508">
              <a:buClr>
                <a:schemeClr val="dk1"/>
              </a:buClr>
              <a:buSzPct val="100000"/>
              <a:buFont typeface="Calibri"/>
              <a:buChar char="-"/>
            </a:pPr>
            <a:r>
              <a:rPr lang="fi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Verkosto-osaamisen huipentumana </a:t>
            </a:r>
            <a:r>
              <a:rPr lang="fi" sz="1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kollektiivinen mieli.</a:t>
            </a:r>
          </a:p>
          <a:p>
            <a:pPr marL="741662" lvl="1" indent="0">
              <a:buClr>
                <a:schemeClr val="dk1"/>
              </a:buClr>
              <a:buSzPct val="100000"/>
              <a:buNone/>
            </a:pPr>
            <a:endParaRPr sz="19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77508">
              <a:buClr>
                <a:schemeClr val="dk1"/>
              </a:buClr>
              <a:buSzPct val="100000"/>
              <a:buFont typeface="Calibri"/>
              <a:buChar char="-"/>
            </a:pPr>
            <a:r>
              <a:rPr lang="fi" sz="1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Kollektiivinen älykkyys </a:t>
            </a:r>
            <a:r>
              <a:rPr lang="fi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eli</a:t>
            </a:r>
            <a:r>
              <a:rPr lang="fi" sz="1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verkostoälykkyys:</a:t>
            </a:r>
            <a:r>
              <a:rPr lang="fi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Yhteinen tietämys, joka syntyy  yhteisöön kuuluvien yksilöiden yhteisen panoksen seurauksena.</a:t>
            </a:r>
          </a:p>
          <a:p>
            <a:pPr marL="132077" indent="0">
              <a:buClr>
                <a:schemeClr val="dk1"/>
              </a:buClr>
              <a:buSzPct val="100000"/>
              <a:buNone/>
            </a:pPr>
            <a:endParaRPr sz="1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77508">
              <a:buClr>
                <a:schemeClr val="dk1"/>
              </a:buClr>
              <a:buSzPct val="100000"/>
              <a:buFont typeface="Calibri"/>
              <a:buChar char="-"/>
            </a:pPr>
            <a:r>
              <a:rPr lang="fi" sz="1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Transaktiivinen muisti</a:t>
            </a:r>
            <a:r>
              <a:rPr lang="fi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 tietoa siitä, kuka yhteisössä tietää, osaa tai muistaa mitäkin asioita → esimerkki kollektiivisesta älykkyydestä.</a:t>
            </a:r>
            <a:endParaRPr sz="1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0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r>
              <a:rPr lang="fi" sz="2500" dirty="0">
                <a:latin typeface="Calibri" panose="020F0502020204030204" pitchFamily="34" charset="0"/>
                <a:cs typeface="Calibri" panose="020F0502020204030204" pitchFamily="34" charset="0"/>
              </a:rPr>
              <a:t>Ryhmän suorituksiin vaikuttavia tekijöitä</a:t>
            </a:r>
            <a:endParaRPr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8709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indent="-477508">
              <a:buClr>
                <a:schemeClr val="dk1"/>
              </a:buClr>
              <a:buSzPct val="100000"/>
              <a:buFont typeface="Calibri"/>
              <a:buChar char="-"/>
            </a:pPr>
            <a:r>
              <a:rPr lang="fi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Ryhmän ja sen jäsenten suoritusta parantaa, jos ryhmällä on yhteisesti jaettu  haasteellinen päämäärä.</a:t>
            </a:r>
          </a:p>
          <a:p>
            <a:pPr marL="132077" indent="0">
              <a:buClr>
                <a:schemeClr val="dk1"/>
              </a:buClr>
              <a:buSzPct val="100000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77508">
              <a:buClr>
                <a:schemeClr val="dk1"/>
              </a:buClr>
              <a:buSzPct val="100000"/>
              <a:buFont typeface="Calibri"/>
              <a:buChar char="-"/>
            </a:pPr>
            <a:r>
              <a:rPr lang="fi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Muita ryhmän menestykseen vaikuttavia tekijöitä: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indent="-477508">
              <a:buClr>
                <a:schemeClr val="dk1"/>
              </a:buClr>
              <a:buSzPct val="100000"/>
              <a:buFont typeface="Calibri"/>
              <a:buChar char="-"/>
            </a:pPr>
            <a:r>
              <a:rPr lang="fi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ryhmän kiinteys eli koheesio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indent="-477508">
              <a:buClr>
                <a:schemeClr val="dk1"/>
              </a:buClr>
              <a:buSzPct val="100000"/>
              <a:buFont typeface="Calibri"/>
              <a:buChar char="-"/>
            </a:pPr>
            <a:r>
              <a:rPr lang="fi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ryhmän jäsenten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2" indent="-477507">
              <a:buClr>
                <a:schemeClr val="dk1"/>
              </a:buClr>
              <a:buSzPct val="100000"/>
              <a:buFont typeface="Calibri"/>
              <a:buChar char="-"/>
            </a:pPr>
            <a:r>
              <a:rPr lang="fi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tunteet, motivaatio ja kognitiiviset kyvyt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2" indent="-477507">
              <a:buClr>
                <a:schemeClr val="dk1"/>
              </a:buClr>
              <a:buSzPct val="100000"/>
              <a:buFont typeface="Calibri"/>
              <a:buChar char="-"/>
            </a:pPr>
            <a:r>
              <a:rPr lang="fi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fyysiset ja biologiset tekijät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2" indent="-477507">
              <a:buClr>
                <a:schemeClr val="dk1"/>
              </a:buClr>
              <a:buSzPct val="100000"/>
              <a:buFont typeface="Calibri"/>
              <a:buChar char="-"/>
            </a:pPr>
            <a:r>
              <a:rPr lang="fi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sosiaaliset suhteet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19170" indent="-477508">
              <a:buClr>
                <a:schemeClr val="dk1"/>
              </a:buClr>
              <a:buSzPct val="100000"/>
              <a:buFont typeface="Calibri"/>
              <a:buChar char="-"/>
            </a:pPr>
            <a:r>
              <a:rPr lang="fi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ympäristö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754" lvl="1" indent="-477507">
              <a:buClr>
                <a:schemeClr val="dk1"/>
              </a:buClr>
              <a:buSzPct val="100000"/>
              <a:buFont typeface="Calibri"/>
              <a:buChar char="-"/>
            </a:pPr>
            <a:r>
              <a:rPr lang="fi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esim. työolosuhteet, yhteiskunnallinen tilanne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3" name="Kuva 2" descr="Kuva, joka sisältää kohteen näkymä, lava&#10;&#10;Kuvaus luotu automaattisesti">
            <a:extLst>
              <a:ext uri="{FF2B5EF4-FFF2-40B4-BE49-F238E27FC236}">
                <a16:creationId xmlns:a16="http://schemas.microsoft.com/office/drawing/2014/main" id="{FE8B0997-2C30-7C2D-585B-7DC4466816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4251" y="2042583"/>
            <a:ext cx="5371066" cy="3543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11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r>
              <a:rPr lang="fi" sz="2500" dirty="0">
                <a:latin typeface="+mn-lt"/>
              </a:rPr>
              <a:t>Ryhmän määrittelyä</a:t>
            </a:r>
            <a:endParaRPr sz="2500" dirty="0">
              <a:latin typeface="+mn-lt"/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7313257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>
              <a:buChar char="-"/>
            </a:pPr>
            <a:r>
              <a:rPr lang="fi" sz="1800" dirty="0"/>
              <a:t>Ryhmän kriteerejä:</a:t>
            </a:r>
            <a:endParaRPr sz="1800" dirty="0"/>
          </a:p>
          <a:p>
            <a:pPr lvl="1">
              <a:buChar char="-"/>
            </a:pPr>
            <a:r>
              <a:rPr lang="fi" sz="1800" dirty="0"/>
              <a:t>vähintään kaksi ihmistä</a:t>
            </a:r>
            <a:endParaRPr sz="1800" dirty="0"/>
          </a:p>
          <a:p>
            <a:pPr lvl="1">
              <a:buChar char="-"/>
            </a:pPr>
            <a:r>
              <a:rPr lang="fi" sz="1800" dirty="0"/>
              <a:t>vuorovaikutus</a:t>
            </a:r>
            <a:endParaRPr sz="1800" dirty="0"/>
          </a:p>
          <a:p>
            <a:pPr lvl="1">
              <a:buChar char="-"/>
            </a:pPr>
            <a:r>
              <a:rPr lang="fi" sz="1800" dirty="0"/>
              <a:t>yhteinen tunne- ja/tai tehtävätavoite</a:t>
            </a:r>
          </a:p>
          <a:p>
            <a:pPr marL="795847" lvl="1" indent="0">
              <a:buNone/>
            </a:pPr>
            <a:endParaRPr sz="1800" dirty="0"/>
          </a:p>
          <a:p>
            <a:pPr>
              <a:buChar char="-"/>
            </a:pPr>
            <a:r>
              <a:rPr lang="fi" sz="1800" dirty="0"/>
              <a:t>Ryhmien ominaisuuksia ja eroja:</a:t>
            </a:r>
            <a:endParaRPr sz="1800" dirty="0"/>
          </a:p>
          <a:p>
            <a:pPr lvl="1">
              <a:buChar char="-"/>
            </a:pPr>
            <a:r>
              <a:rPr lang="fi" sz="1800" dirty="0"/>
              <a:t>jäsenten tärkeys ja samankaltaisuus</a:t>
            </a:r>
            <a:endParaRPr sz="1800" dirty="0"/>
          </a:p>
          <a:p>
            <a:pPr lvl="1">
              <a:buChar char="-"/>
            </a:pPr>
            <a:r>
              <a:rPr lang="fi" sz="1800" dirty="0"/>
              <a:t>ryhmän kesto</a:t>
            </a:r>
            <a:endParaRPr sz="1800" dirty="0"/>
          </a:p>
          <a:p>
            <a:pPr lvl="1">
              <a:buChar char="-"/>
            </a:pPr>
            <a:r>
              <a:rPr lang="fi" sz="1800" dirty="0"/>
              <a:t>ryhmäjäsenyyden saavuttamisen ja siitä eroamisen helppous/vaikeus</a:t>
            </a:r>
            <a:endParaRPr sz="1800" dirty="0"/>
          </a:p>
          <a:p>
            <a:pPr lvl="1">
              <a:buChar char="-"/>
            </a:pPr>
            <a:r>
              <a:rPr lang="fi" sz="1800" dirty="0"/>
              <a:t>ryhmän koko</a:t>
            </a:r>
            <a:endParaRPr sz="1800" dirty="0"/>
          </a:p>
          <a:p>
            <a:pPr lvl="1">
              <a:buChar char="-"/>
            </a:pPr>
            <a:r>
              <a:rPr lang="fi" sz="1800" dirty="0"/>
              <a:t>ryhmämäisyys (kuinka paljon ryhmä vaikuttaa ryhmältä)</a:t>
            </a:r>
            <a:endParaRPr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r>
              <a:rPr lang="fi" sz="2500" dirty="0">
                <a:latin typeface="+mn-lt"/>
              </a:rPr>
              <a:t>Erilaisia ryhmämuotoja</a:t>
            </a:r>
            <a:endParaRPr sz="2500" dirty="0">
              <a:latin typeface="+mn-lt"/>
            </a:endParaRPr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6804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indent="-575719">
              <a:buClr>
                <a:schemeClr val="dk1"/>
              </a:buClr>
              <a:buSzPts val="3200"/>
              <a:buFont typeface="Calibri"/>
              <a:buChar char="-"/>
            </a:pPr>
            <a:r>
              <a:rPr lang="fi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Ryhmän ominaisuuksien perusteella voidaan jaotella neljä ryhmämuotoa: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indent="-575719">
              <a:buClr>
                <a:schemeClr val="dk1"/>
              </a:buClr>
              <a:buSzPts val="3200"/>
              <a:buFont typeface="Calibri"/>
              <a:buChar char="-"/>
            </a:pPr>
            <a:r>
              <a:rPr lang="fi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Intiimi ryhmä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indent="-575719">
              <a:buClr>
                <a:schemeClr val="dk1"/>
              </a:buClr>
              <a:buSzPts val="3200"/>
              <a:buFont typeface="Calibri"/>
              <a:buChar char="-"/>
            </a:pPr>
            <a:r>
              <a:rPr lang="fi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Tehtäväkeskeinen ryhmä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indent="-575719">
              <a:buClr>
                <a:schemeClr val="dk1"/>
              </a:buClr>
              <a:buSzPts val="3200"/>
              <a:buFont typeface="Calibri"/>
              <a:buChar char="-"/>
            </a:pPr>
            <a:r>
              <a:rPr lang="fi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Sosiaalinen kategoria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indent="-575719">
              <a:buClr>
                <a:schemeClr val="dk1"/>
              </a:buClr>
              <a:buSzPts val="3200"/>
              <a:buFont typeface="Calibri"/>
              <a:buChar char="-"/>
            </a:pPr>
            <a:r>
              <a:rPr lang="fi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Joukko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3" name="Kuva 2" descr="Kuva, joka sisältää kohteen henkilö, ryhmä, urheilu, vaaleanpunainen&#10;&#10;Kuvaus luotu automaattisesti">
            <a:extLst>
              <a:ext uri="{FF2B5EF4-FFF2-40B4-BE49-F238E27FC236}">
                <a16:creationId xmlns:a16="http://schemas.microsoft.com/office/drawing/2014/main" id="{5A284B7A-A2C1-A3A3-6485-4C0FC7C872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5198" y="925725"/>
            <a:ext cx="4696524" cy="2871843"/>
          </a:xfrm>
          <a:prstGeom prst="rect">
            <a:avLst/>
          </a:prstGeom>
        </p:spPr>
      </p:pic>
      <p:pic>
        <p:nvPicPr>
          <p:cNvPr id="5" name="Kuva 4" descr="Kuva, joka sisältää kohteen henkilö, puu, ulko, väkijoukko&#10;&#10;Kuvaus luotu automaattisesti">
            <a:extLst>
              <a:ext uri="{FF2B5EF4-FFF2-40B4-BE49-F238E27FC236}">
                <a16:creationId xmlns:a16="http://schemas.microsoft.com/office/drawing/2014/main" id="{D17F1909-3086-E593-B6C4-3CD98ACF85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7159" y="3986155"/>
            <a:ext cx="4904841" cy="2871843"/>
          </a:xfrm>
          <a:prstGeom prst="rect">
            <a:avLst/>
          </a:prstGeom>
        </p:spPr>
      </p:pic>
      <p:pic>
        <p:nvPicPr>
          <p:cNvPr id="7" name="Kuva 6" descr="Kuva, joka sisältää kohteen teksti, henkilö, seisominen&#10;&#10;Kuvaus luotu automaattisesti">
            <a:extLst>
              <a:ext uri="{FF2B5EF4-FFF2-40B4-BE49-F238E27FC236}">
                <a16:creationId xmlns:a16="http://schemas.microsoft.com/office/drawing/2014/main" id="{2314D0CE-2B97-C06D-CAF7-6C9B97D87D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7844" y="3986155"/>
            <a:ext cx="4523736" cy="28718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r>
              <a:rPr lang="fi" sz="2500" dirty="0">
                <a:latin typeface="+mn-lt"/>
              </a:rPr>
              <a:t>Ryhmämuodot ja niiden ominaisuudet</a:t>
            </a:r>
            <a:endParaRPr sz="2500" dirty="0">
              <a:latin typeface="+mn-lt"/>
            </a:endParaRPr>
          </a:p>
        </p:txBody>
      </p:sp>
      <p:pic>
        <p:nvPicPr>
          <p:cNvPr id="3" name="Kuva 2" descr="Kuva, joka sisältää kohteen pöytä&#10;&#10;Kuvaus luotu automaattisesti">
            <a:extLst>
              <a:ext uri="{FF2B5EF4-FFF2-40B4-BE49-F238E27FC236}">
                <a16:creationId xmlns:a16="http://schemas.microsoft.com/office/drawing/2014/main" id="{8CC290CA-58B3-60EF-9351-84DCBD41A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6512" y="1179504"/>
            <a:ext cx="5898975" cy="54720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r>
              <a:rPr lang="fi" sz="2500" dirty="0">
                <a:latin typeface="Calibri"/>
                <a:ea typeface="Calibri"/>
                <a:cs typeface="Calibri"/>
                <a:sym typeface="Calibri"/>
              </a:rPr>
              <a:t>Omaa ryhmää suositaan</a:t>
            </a:r>
            <a:endParaRPr sz="2500" dirty="0"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indent="-575719">
              <a:buClr>
                <a:schemeClr val="dk1"/>
              </a:buClr>
              <a:buSzPts val="3200"/>
              <a:buFont typeface="Calibri"/>
              <a:buChar char="-"/>
            </a:pPr>
            <a:r>
              <a:rPr lang="fi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Tajfel ja Turner: Sosiaalisen identiteetin teoria: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indent="-575719">
              <a:buClr>
                <a:schemeClr val="dk1"/>
              </a:buClr>
              <a:buSzPts val="3200"/>
              <a:buFont typeface="Calibri"/>
              <a:buChar char="-"/>
            </a:pPr>
            <a:r>
              <a:rPr lang="fi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Ihmiset luokittelevat itsensä sisäryhmiin ja toiset ulkoryhmiin.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indent="-575719">
              <a:buClr>
                <a:schemeClr val="dk1"/>
              </a:buClr>
              <a:buSzPts val="3200"/>
              <a:buFont typeface="Calibri"/>
              <a:buChar char="-"/>
            </a:pPr>
            <a:r>
              <a:rPr lang="fi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Sisäryhmää suositaan.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endParaRPr sz="2667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D31497E5-3528-9775-CB12-6B84BE0709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7226" y="2784531"/>
            <a:ext cx="7177548" cy="33073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r>
              <a:rPr lang="fi" sz="2500" dirty="0">
                <a:latin typeface="+mn-lt"/>
              </a:rPr>
              <a:t>Syitä suosimiseen</a:t>
            </a:r>
            <a:endParaRPr sz="2500" dirty="0">
              <a:latin typeface="+mn-lt"/>
            </a:endParaRPr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6115829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indent="-575719">
              <a:buClr>
                <a:schemeClr val="dk1"/>
              </a:buClr>
              <a:buSzPts val="3200"/>
              <a:buFont typeface="Calibri"/>
              <a:buChar char="-"/>
            </a:pPr>
            <a:r>
              <a:rPr lang="fi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Sisäryhmän suosiminen tuli hyvin esille Sherifin </a:t>
            </a:r>
            <a:r>
              <a:rPr lang="fi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poikaleirikokeessa</a:t>
            </a:r>
            <a:r>
              <a:rPr lang="fi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1950-luvulla.</a:t>
            </a:r>
          </a:p>
          <a:p>
            <a:pPr marL="33866" indent="0">
              <a:buClr>
                <a:schemeClr val="dk1"/>
              </a:buClr>
              <a:buSzPts val="3200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75719">
              <a:buClr>
                <a:schemeClr val="dk1"/>
              </a:buClr>
              <a:buSzPts val="3200"/>
              <a:buFont typeface="Calibri"/>
              <a:buChar char="-"/>
            </a:pPr>
            <a:r>
              <a:rPr lang="fi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Syitä sisäryhmän suosimiseen: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indent="-575719">
              <a:buClr>
                <a:schemeClr val="dk1"/>
              </a:buClr>
              <a:buSzPts val="3200"/>
              <a:buFont typeface="Calibri"/>
              <a:buChar char="-"/>
            </a:pPr>
            <a:r>
              <a:rPr lang="fi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Myönteisen minäkuvan ylläpitäminen.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indent="-575719">
              <a:buClr>
                <a:schemeClr val="dk1"/>
              </a:buClr>
              <a:buSzPts val="3200"/>
              <a:buFont typeface="Calibri"/>
              <a:buChar char="-"/>
            </a:pPr>
            <a:r>
              <a:rPr lang="fi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Toisen ryhmän jäsenten kokeminen erilaisemmiksi kuin he ovatkaan.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title"/>
          </p:nvPr>
        </p:nvSpPr>
        <p:spPr>
          <a:xfrm>
            <a:off x="415600" y="761018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r>
              <a:rPr lang="fi" sz="2500" dirty="0">
                <a:latin typeface="+mn-lt"/>
              </a:rPr>
              <a:t>Polarisaatiota on mahdollista vähentää</a:t>
            </a:r>
            <a:endParaRPr sz="2500" dirty="0">
              <a:latin typeface="+mn-lt"/>
            </a:endParaRPr>
          </a:p>
        </p:txBody>
      </p:sp>
      <p:sp>
        <p:nvSpPr>
          <p:cNvPr id="91" name="Google Shape;91;p1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7321631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>
              <a:buChar char="-"/>
            </a:pPr>
            <a:r>
              <a:rPr lang="fi" sz="1800" b="1" dirty="0"/>
              <a:t>Polarisaatiota</a:t>
            </a:r>
            <a:r>
              <a:rPr lang="fi" sz="1800" dirty="0"/>
              <a:t> eli kahtiajakautuneisuutta voidaan vähentää </a:t>
            </a:r>
            <a:endParaRPr sz="1800" dirty="0"/>
          </a:p>
          <a:p>
            <a:pPr lvl="1">
              <a:buChar char="-"/>
            </a:pPr>
            <a:r>
              <a:rPr lang="fi" sz="1800" dirty="0"/>
              <a:t>jakamalla tietoa eri tavoin ajattelevien asenteista</a:t>
            </a:r>
            <a:endParaRPr sz="1800" dirty="0"/>
          </a:p>
          <a:p>
            <a:pPr lvl="1">
              <a:buChar char="-"/>
            </a:pPr>
            <a:r>
              <a:rPr lang="fi" sz="1800" dirty="0"/>
              <a:t>lisätä keskustelua eri tavoin ajattelevien kanssa</a:t>
            </a:r>
            <a:endParaRPr sz="1800" dirty="0"/>
          </a:p>
          <a:p>
            <a:pPr lvl="1">
              <a:buChar char="-"/>
            </a:pPr>
            <a:r>
              <a:rPr lang="fi" sz="1800" dirty="0"/>
              <a:t>vetoamalla empatiaan eli kykyyn toisen asemaan </a:t>
            </a:r>
            <a:endParaRPr sz="1800" dirty="0"/>
          </a:p>
          <a:p>
            <a:pPr lvl="1">
              <a:buChar char="-"/>
            </a:pPr>
            <a:r>
              <a:rPr lang="fi" sz="1800" dirty="0"/>
              <a:t>jakamalla oikeaa tietoa</a:t>
            </a:r>
            <a:endParaRPr sz="1800" dirty="0"/>
          </a:p>
          <a:p>
            <a:pPr lvl="1">
              <a:buChar char="-"/>
            </a:pPr>
            <a:r>
              <a:rPr lang="fi" sz="1800" dirty="0"/>
              <a:t>yhteiskunnan rakenteita muuttamalla tasa-arvoisempaan suuntaan</a:t>
            </a:r>
          </a:p>
          <a:p>
            <a:pPr marL="795847" lvl="1" indent="0">
              <a:buNone/>
            </a:pPr>
            <a:endParaRPr sz="1800" dirty="0"/>
          </a:p>
          <a:p>
            <a:pPr>
              <a:buChar char="-"/>
            </a:pPr>
            <a:r>
              <a:rPr lang="fi" sz="1800" dirty="0"/>
              <a:t>Tietynlainen käyttäytyminen ilmentää ryhmäidentiteettiä.</a:t>
            </a:r>
          </a:p>
          <a:p>
            <a:pPr marL="152396" indent="0">
              <a:buNone/>
            </a:pPr>
            <a:endParaRPr sz="1800" dirty="0"/>
          </a:p>
          <a:p>
            <a:pPr>
              <a:buChar char="-"/>
            </a:pPr>
            <a:r>
              <a:rPr lang="fi" sz="1800" dirty="0"/>
              <a:t>Turhautuminen ja ulkopuolisuuden tunne voivat johtaa ryhmäidentiteetistä luopumiseen.</a:t>
            </a:r>
            <a:endParaRPr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CAABA25F-77AA-6036-A9CE-0FEEE2D70E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307" y="991866"/>
            <a:ext cx="9847385" cy="553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26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title"/>
          </p:nvPr>
        </p:nvSpPr>
        <p:spPr>
          <a:xfrm>
            <a:off x="415600" y="7661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r>
              <a:rPr lang="fi" sz="2500" dirty="0">
                <a:latin typeface="Calibri"/>
                <a:ea typeface="Calibri"/>
                <a:cs typeface="Calibri"/>
                <a:sym typeface="Calibri"/>
              </a:rPr>
              <a:t>Normit</a:t>
            </a:r>
            <a:endParaRPr sz="2500" dirty="0"/>
          </a:p>
        </p:txBody>
      </p:sp>
      <p:sp>
        <p:nvSpPr>
          <p:cNvPr id="97" name="Google Shape;97;p2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419143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339936" indent="-28575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fi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Ryhmän käyttäytymissäännöt eli normit voivat olla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indent="-555399">
              <a:buClr>
                <a:schemeClr val="dk1"/>
              </a:buClr>
              <a:buSzPct val="133333"/>
              <a:buFont typeface="Calibri"/>
              <a:buChar char="-"/>
            </a:pPr>
            <a:r>
              <a:rPr lang="fi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kirjoitettuja tai kirjoittamattomia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indent="-555399">
              <a:buClr>
                <a:schemeClr val="dk1"/>
              </a:buClr>
              <a:buSzPct val="133333"/>
              <a:buFont typeface="Calibri"/>
              <a:buChar char="-"/>
            </a:pPr>
            <a:r>
              <a:rPr lang="fi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myönteisiä, kielteisiä tai neutraaleja.</a:t>
            </a:r>
          </a:p>
          <a:p>
            <a:pPr marL="0" indent="0">
              <a:buNone/>
            </a:pPr>
            <a:endParaRPr lang="fi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Normit omaksutaan sosialisaation kautta.</a:t>
            </a:r>
          </a:p>
          <a:p>
            <a:pPr marL="0" indent="0"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indent="-285750"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fi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Normien noudattamisesta on palkintona hyväksyntä, normien rikkomisesta seuraa rangaistus (sanktio).</a:t>
            </a:r>
            <a:endParaRPr sz="18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0" indent="0"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97" grpId="0" build="p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2767</TotalTime>
  <Words>385</Words>
  <Application>Microsoft Office PowerPoint</Application>
  <PresentationFormat>Laajakuva</PresentationFormat>
  <Paragraphs>82</Paragraphs>
  <Slides>12</Slides>
  <Notes>12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Office-teema</vt:lpstr>
      <vt:lpstr> 4.10 Yksilö on osa monia ryhmiä</vt:lpstr>
      <vt:lpstr>Ryhmän määrittelyä</vt:lpstr>
      <vt:lpstr>Erilaisia ryhmämuotoja</vt:lpstr>
      <vt:lpstr>Ryhmämuodot ja niiden ominaisuudet</vt:lpstr>
      <vt:lpstr>Omaa ryhmää suositaan</vt:lpstr>
      <vt:lpstr>Syitä suosimiseen</vt:lpstr>
      <vt:lpstr>Polarisaatiota on mahdollista vähentää</vt:lpstr>
      <vt:lpstr>PowerPoint-esitys</vt:lpstr>
      <vt:lpstr>Normit</vt:lpstr>
      <vt:lpstr>Roolit ja johtajuus</vt:lpstr>
      <vt:lpstr>Ryhmädynamiikka</vt:lpstr>
      <vt:lpstr>Ryhmän suorituksiin vaikuttavia tekijöitä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1.1 Persoonallisuus on psyykkisten ominaisuuksien kokonaisuus</dc:title>
  <dc:creator>Timo Heinonen</dc:creator>
  <cp:lastModifiedBy>Syrjäläinen Jarno Antero</cp:lastModifiedBy>
  <cp:revision>21</cp:revision>
  <dcterms:created xsi:type="dcterms:W3CDTF">2022-06-02T11:03:51Z</dcterms:created>
  <dcterms:modified xsi:type="dcterms:W3CDTF">2022-10-19T12:44:36Z</dcterms:modified>
</cp:coreProperties>
</file>