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20EBD7-AC39-6069-3C54-1BC02CBD7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52754B4-A12D-FBAD-2596-07ADE8181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FA8BD17-6AC8-B6D8-EB2B-D9C14872E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EEFC-C0BC-4E62-9EB2-F7F13DCE099B}" type="datetimeFigureOut">
              <a:rPr lang="fi-FI" smtClean="0"/>
              <a:t>29.4.2025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0CD061A-9A42-D361-99EF-D4AC29B31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F8BE5C-42F2-DDE4-A5E8-55552B455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1C00-7DFD-4CEC-85CC-81100036A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2440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B35244-920E-78F7-E0C9-6CB68C1B7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225A043-6A55-9363-A1AA-83D4D48AA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1EB010-4953-69B5-F6E8-7F51B0ADD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EEFC-C0BC-4E62-9EB2-F7F13DCE099B}" type="datetimeFigureOut">
              <a:rPr lang="fi-FI" smtClean="0"/>
              <a:t>29.4.2025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14B6426-D936-649F-28EF-7B3D0169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D950D6-5788-0ED0-232D-CDFC5783E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1C00-7DFD-4CEC-85CC-81100036A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6014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E34C77D-DAE9-8732-AB7F-2DADEE8FA3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C2200BC-9542-089E-22B2-06FDA10DC1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8AD6AB-A4E1-860F-4ABD-89AAA7D0A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EEFC-C0BC-4E62-9EB2-F7F13DCE099B}" type="datetimeFigureOut">
              <a:rPr lang="fi-FI" smtClean="0"/>
              <a:t>29.4.2025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0F0306-1FC9-F40E-E899-A7F734A90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209AAE-2E2F-BEAE-07C8-E50D01E91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1C00-7DFD-4CEC-85CC-81100036A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1511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5FDFED-2D6B-6B9B-8873-65101E1F0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DDC8EC-4233-9FE8-DC66-821EE7648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5650E97-0340-817C-3363-C1B0998E2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EEFC-C0BC-4E62-9EB2-F7F13DCE099B}" type="datetimeFigureOut">
              <a:rPr lang="fi-FI" smtClean="0"/>
              <a:t>29.4.2025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6B4877-1DFD-2EAB-50A2-B6FCF7822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1B35FD7-AC2B-5DC9-1494-ACBB1F8A9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1C00-7DFD-4CEC-85CC-81100036A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302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D54F53-A65A-37DB-B76A-DC2A1877D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77E967E-14B7-5780-1826-D26E17A81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71C10A-9B04-74E0-A8C5-AC8FA0C80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EEFC-C0BC-4E62-9EB2-F7F13DCE099B}" type="datetimeFigureOut">
              <a:rPr lang="fi-FI" smtClean="0"/>
              <a:t>29.4.2025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CEA318-F36E-C50B-DE53-F282C8577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615810-70D8-0FD5-2F82-D40B35DB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1C00-7DFD-4CEC-85CC-81100036A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45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41B975-F19A-E7BF-288D-220FE73BB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4188A1-1D35-2C6A-AA0C-8071148540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2677419-20D5-6BBA-7257-90ED4BAED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C95CD04-2A96-457F-CEAD-630DD2D81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EEFC-C0BC-4E62-9EB2-F7F13DCE099B}" type="datetimeFigureOut">
              <a:rPr lang="fi-FI" smtClean="0"/>
              <a:t>29.4.2025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8C82FE1-7731-1002-05E7-AE69E3033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6B0520C-C246-8D2F-FA3B-C79961229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1C00-7DFD-4CEC-85CC-81100036A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0757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F62291-311F-5657-C4A3-48AF73941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0C30A68-2673-3303-870F-271CA0971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B4FBE40-9E17-BB20-FD8E-5FB83B472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C7A92E2-7883-4622-86C8-9D5CF43AEE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3CDCCC9-0617-2F99-9358-5E61BEA918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0A94490-4EFE-CAA2-F69C-CB9C93571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EEFC-C0BC-4E62-9EB2-F7F13DCE099B}" type="datetimeFigureOut">
              <a:rPr lang="fi-FI" smtClean="0"/>
              <a:t>29.4.2025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75A932C-7B74-CE92-2D89-146CF9A41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5AB96F4-422B-9E8D-13CA-A124F1C18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1C00-7DFD-4CEC-85CC-81100036A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8878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16CC91-0D88-0092-2535-E1062609E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33FD8F1-7A61-9A88-78C7-4DA4F0A1D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EEFC-C0BC-4E62-9EB2-F7F13DCE099B}" type="datetimeFigureOut">
              <a:rPr lang="fi-FI" smtClean="0"/>
              <a:t>29.4.2025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310B2C5-4F48-725F-7E43-E97DE7DF8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0435CE5-B399-4327-6BCF-A176A60C7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1C00-7DFD-4CEC-85CC-81100036A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1213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12A9E76-54C7-A13B-7ADC-C1F394A2B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EEFC-C0BC-4E62-9EB2-F7F13DCE099B}" type="datetimeFigureOut">
              <a:rPr lang="fi-FI" smtClean="0"/>
              <a:t>29.4.2025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C25913E-0A04-BF2C-3803-A4F7A85BA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A7CCBBE-A9ED-0CC0-4880-830CA70D2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1C00-7DFD-4CEC-85CC-81100036A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4372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6FA08A-E193-6F95-B9D8-9456A754C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F95AC2-6766-E573-D123-2CC1C945B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C2ADB84-F1F9-6B47-5EF2-D49726FB9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285A2EC-F314-5ECA-7953-D5163F619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EEFC-C0BC-4E62-9EB2-F7F13DCE099B}" type="datetimeFigureOut">
              <a:rPr lang="fi-FI" smtClean="0"/>
              <a:t>29.4.2025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DDEA18E-2D1F-AA29-604F-13A6DD453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30BBBA2-9DDE-C510-E8F9-6F045679C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1C00-7DFD-4CEC-85CC-81100036A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3404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A29176-2A1A-0174-0A6F-B4F3EDD9A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A7F5D9A-FF97-F425-C08E-23F42D0C2E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5C86C84-B63D-B28D-32AC-91777F1FD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BAB0149-0A5F-14C3-D97A-9E24093B9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1EEFC-C0BC-4E62-9EB2-F7F13DCE099B}" type="datetimeFigureOut">
              <a:rPr lang="fi-FI" smtClean="0"/>
              <a:t>29.4.2025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894C79-565D-2EB2-4E1C-FE0FA0735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5EE15AC-B6EC-561C-9E4F-3D615CFEF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F1C00-7DFD-4CEC-85CC-81100036A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8330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7000"/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94F1A3E-4E04-B633-BD49-E7B50167E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3315E6-BF2E-C440-7558-511B10768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ADB047-B004-A6DE-969D-0AC770B8D9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1EEFC-C0BC-4E62-9EB2-F7F13DCE099B}" type="datetimeFigureOut">
              <a:rPr lang="fi-FI" smtClean="0"/>
              <a:t>29.4.2025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A42FA7-ABF5-070A-3DD2-F6FA671DA8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6CBD207-6E3D-6860-1035-0C35275F4C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F1C00-7DFD-4CEC-85CC-81100036A9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0943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10017A-18CC-99CE-4E81-4D7518CB4B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/>
              <a:t>Motivaatio ja minäpystyvyys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144C3C1-6F11-6584-254F-D2FB41C13C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9186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1C41A9-2CFC-1446-DDF1-3DB71CCC5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Motivaatio koostuu motiiveista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81F701-0EBF-0638-F801-022359299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uorakulmio: Pyöristetyt kulmat 3">
            <a:extLst>
              <a:ext uri="{FF2B5EF4-FFF2-40B4-BE49-F238E27FC236}">
                <a16:creationId xmlns:a16="http://schemas.microsoft.com/office/drawing/2014/main" id="{8E999A87-862E-3F70-3172-43B3A7C665F4}"/>
              </a:ext>
            </a:extLst>
          </p:cNvPr>
          <p:cNvSpPr/>
          <p:nvPr/>
        </p:nvSpPr>
        <p:spPr>
          <a:xfrm>
            <a:off x="1442722" y="3642358"/>
            <a:ext cx="4216398" cy="225044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3200" b="1">
                <a:latin typeface="+mj-lt"/>
              </a:rPr>
              <a:t>Sosiaaliset</a:t>
            </a:r>
          </a:p>
          <a:p>
            <a:pPr algn="ctr"/>
            <a:r>
              <a:rPr lang="fi-FI" sz="3200" b="1">
                <a:latin typeface="+mj-lt"/>
              </a:rPr>
              <a:t>(arvostus, häpeä, kehut)</a:t>
            </a:r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9F38B0FC-9D73-8753-081D-E190B1AC8B31}"/>
              </a:ext>
            </a:extLst>
          </p:cNvPr>
          <p:cNvSpPr/>
          <p:nvPr/>
        </p:nvSpPr>
        <p:spPr>
          <a:xfrm>
            <a:off x="4353561" y="1825625"/>
            <a:ext cx="2590800" cy="211613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3200" b="1" i="1">
                <a:latin typeface="+mj-lt"/>
              </a:rPr>
              <a:t>Psyykkiset</a:t>
            </a:r>
          </a:p>
          <a:p>
            <a:pPr algn="ctr"/>
            <a:r>
              <a:rPr lang="fi-FI" sz="3200" b="1" i="1">
                <a:latin typeface="+mj-lt"/>
              </a:rPr>
              <a:t>(tavoitteet, kunnianhimo, arvot)</a:t>
            </a:r>
            <a:endParaRPr lang="fi-FI" b="1" i="1">
              <a:latin typeface="+mj-lt"/>
            </a:endParaRPr>
          </a:p>
        </p:txBody>
      </p:sp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1AC46515-24B9-F382-11AD-BF2E2CAA80ED}"/>
              </a:ext>
            </a:extLst>
          </p:cNvPr>
          <p:cNvSpPr/>
          <p:nvPr/>
        </p:nvSpPr>
        <p:spPr>
          <a:xfrm>
            <a:off x="6370322" y="3530599"/>
            <a:ext cx="3484878" cy="236220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3200" b="1" i="1">
                <a:latin typeface="+mj-lt"/>
              </a:rPr>
              <a:t>Biologiset</a:t>
            </a:r>
          </a:p>
          <a:p>
            <a:pPr algn="ctr"/>
            <a:r>
              <a:rPr lang="fi-FI" sz="3200" b="1" i="1">
                <a:latin typeface="+mj-lt"/>
              </a:rPr>
              <a:t>(</a:t>
            </a:r>
            <a:r>
              <a:rPr lang="fi-FI" sz="3200" b="1" i="1" err="1">
                <a:latin typeface="+mj-lt"/>
              </a:rPr>
              <a:t>homeostasia</a:t>
            </a:r>
            <a:r>
              <a:rPr lang="fi-FI" sz="3200" b="1" i="1">
                <a:latin typeface="+mj-lt"/>
              </a:rPr>
              <a:t>, fyysiset tarpeet)</a:t>
            </a:r>
            <a:endParaRPr lang="fi-FI" b="1" i="1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27202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461F3E-A60F-AC6E-23D1-A670F0217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9EFFB3-AECA-F7CC-FE11-64CFD7719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AEA42B4E-BB5A-952E-AB8C-7C3278B8BE62}"/>
              </a:ext>
            </a:extLst>
          </p:cNvPr>
          <p:cNvSpPr/>
          <p:nvPr/>
        </p:nvSpPr>
        <p:spPr>
          <a:xfrm>
            <a:off x="1485895" y="2028825"/>
            <a:ext cx="2790825" cy="16192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400" b="1"/>
              <a:t>Ulkoinen</a:t>
            </a:r>
            <a:endParaRPr lang="fi-FI" b="1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B2C86821-A51B-BA1A-A905-2BC55CD6328E}"/>
              </a:ext>
            </a:extLst>
          </p:cNvPr>
          <p:cNvSpPr/>
          <p:nvPr/>
        </p:nvSpPr>
        <p:spPr>
          <a:xfrm>
            <a:off x="5024436" y="4194175"/>
            <a:ext cx="2790825" cy="16192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400" b="1"/>
              <a:t>Yleismotivaatio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B6E99938-B0B0-29A4-2A2D-E0080C47D3F6}"/>
              </a:ext>
            </a:extLst>
          </p:cNvPr>
          <p:cNvSpPr/>
          <p:nvPr/>
        </p:nvSpPr>
        <p:spPr>
          <a:xfrm>
            <a:off x="1485899" y="4194175"/>
            <a:ext cx="2790825" cy="16192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400" b="1"/>
              <a:t>Tilannemotivaatio</a:t>
            </a:r>
            <a:endParaRPr lang="fi-FI" b="1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B0251500-99E4-C45E-9D4C-D5B96CBE08C4}"/>
              </a:ext>
            </a:extLst>
          </p:cNvPr>
          <p:cNvSpPr/>
          <p:nvPr/>
        </p:nvSpPr>
        <p:spPr>
          <a:xfrm>
            <a:off x="5014909" y="2090737"/>
            <a:ext cx="2790825" cy="16192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400" b="1"/>
              <a:t>Sisäinen</a:t>
            </a:r>
            <a:endParaRPr lang="fi-FI" b="1"/>
          </a:p>
        </p:txBody>
      </p:sp>
      <p:cxnSp>
        <p:nvCxnSpPr>
          <p:cNvPr id="9" name="Suora yhdysviiva 8">
            <a:extLst>
              <a:ext uri="{FF2B5EF4-FFF2-40B4-BE49-F238E27FC236}">
                <a16:creationId xmlns:a16="http://schemas.microsoft.com/office/drawing/2014/main" id="{1DC05D98-E7A6-53FD-E9C8-D90EA1F582B7}"/>
              </a:ext>
            </a:extLst>
          </p:cNvPr>
          <p:cNvCxnSpPr>
            <a:endCxn id="7" idx="1"/>
          </p:cNvCxnSpPr>
          <p:nvPr/>
        </p:nvCxnSpPr>
        <p:spPr>
          <a:xfrm>
            <a:off x="4267193" y="2900362"/>
            <a:ext cx="7477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7AC76491-FBB8-43AB-276D-585061A125D0}"/>
              </a:ext>
            </a:extLst>
          </p:cNvPr>
          <p:cNvCxnSpPr>
            <a:stCxn id="6" idx="3"/>
          </p:cNvCxnSpPr>
          <p:nvPr/>
        </p:nvCxnSpPr>
        <p:spPr>
          <a:xfrm>
            <a:off x="4276724" y="5003800"/>
            <a:ext cx="7477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>
            <a:extLst>
              <a:ext uri="{FF2B5EF4-FFF2-40B4-BE49-F238E27FC236}">
                <a16:creationId xmlns:a16="http://schemas.microsoft.com/office/drawing/2014/main" id="{FD7E4905-ED5E-222F-45D5-423FA90BFC63}"/>
              </a:ext>
            </a:extLst>
          </p:cNvPr>
          <p:cNvCxnSpPr/>
          <p:nvPr/>
        </p:nvCxnSpPr>
        <p:spPr>
          <a:xfrm>
            <a:off x="2881311" y="3648075"/>
            <a:ext cx="71439" cy="546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yhdysviiva 18">
            <a:extLst>
              <a:ext uri="{FF2B5EF4-FFF2-40B4-BE49-F238E27FC236}">
                <a16:creationId xmlns:a16="http://schemas.microsoft.com/office/drawing/2014/main" id="{4CB2AD04-2A33-82A8-F7AD-15713B64974E}"/>
              </a:ext>
            </a:extLst>
          </p:cNvPr>
          <p:cNvCxnSpPr>
            <a:cxnSpLocks/>
          </p:cNvCxnSpPr>
          <p:nvPr/>
        </p:nvCxnSpPr>
        <p:spPr>
          <a:xfrm>
            <a:off x="6419848" y="3709987"/>
            <a:ext cx="0" cy="404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968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886091-CAFB-6CCC-6DD4-DD6529730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/>
              <a:t>Itsemääräämisteoria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009889-A6A5-E6D6-22A1-3D8E373F4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sz="3600">
                <a:latin typeface="+mj-lt"/>
              </a:rPr>
              <a:t>autonomia eli halu vaikuttaa itse</a:t>
            </a:r>
          </a:p>
          <a:p>
            <a:pPr lvl="1"/>
            <a:r>
              <a:rPr lang="fi-FI" sz="3600">
                <a:latin typeface="+mj-lt"/>
              </a:rPr>
              <a:t>sisäiset, psyykkiset motiivit </a:t>
            </a:r>
          </a:p>
          <a:p>
            <a:pPr lvl="1"/>
            <a:r>
              <a:rPr lang="fi-FI" sz="3600">
                <a:latin typeface="+mj-lt"/>
              </a:rPr>
              <a:t>arvot ja merkityksellisyyden kokemus</a:t>
            </a:r>
          </a:p>
          <a:p>
            <a:pPr lvl="1"/>
            <a:endParaRPr lang="fi-FI"/>
          </a:p>
          <a:p>
            <a:pPr marL="457200" lvl="1" indent="0">
              <a:buNone/>
            </a:pPr>
            <a:endParaRPr lang="fi-FI"/>
          </a:p>
          <a:p>
            <a:pPr marL="457200" lvl="1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396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C198B8-A9A3-BF43-2A66-3937300DC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/>
              <a:t>Odotusarvoteoria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C481B6-EF95-5540-9BDD-9793A50C0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77525" cy="4351338"/>
          </a:xfrm>
        </p:spPr>
        <p:txBody>
          <a:bodyPr>
            <a:normAutofit/>
          </a:bodyPr>
          <a:lstStyle/>
          <a:p>
            <a:pPr lvl="1"/>
            <a:r>
              <a:rPr lang="fi-FI" sz="4000">
                <a:latin typeface="+mj-lt"/>
              </a:rPr>
              <a:t>usko mahdollisuuksiin lisää </a:t>
            </a:r>
            <a:r>
              <a:rPr lang="fi-FI" sz="4000" err="1">
                <a:latin typeface="+mj-lt"/>
              </a:rPr>
              <a:t>panostamista</a:t>
            </a:r>
            <a:r>
              <a:rPr lang="fi-FI" sz="4000" err="1">
                <a:latin typeface="+mj-lt"/>
                <a:sym typeface="Wingdings" panose="05000000000000000000" pitchFamily="2" charset="2"/>
              </a:rPr>
              <a:t>onnistuminen</a:t>
            </a:r>
            <a:r>
              <a:rPr lang="fi-FI" sz="4000">
                <a:latin typeface="+mj-lt"/>
                <a:sym typeface="Wingdings" panose="05000000000000000000" pitchFamily="2" charset="2"/>
              </a:rPr>
              <a:t> todennäköisempää</a:t>
            </a:r>
          </a:p>
          <a:p>
            <a:pPr lvl="1"/>
            <a:r>
              <a:rPr lang="fi-FI" sz="4000">
                <a:latin typeface="+mj-lt"/>
              </a:rPr>
              <a:t>myönteinen minäkuva tukee</a:t>
            </a:r>
          </a:p>
        </p:txBody>
      </p:sp>
    </p:spTree>
    <p:extLst>
      <p:ext uri="{BB962C8B-B14F-4D97-AF65-F5344CB8AC3E}">
        <p14:creationId xmlns:p14="http://schemas.microsoft.com/office/powerpoint/2010/main" val="3891829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70D20E-A081-7E34-AB38-26223E3E7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/>
              <a:t>Tavoiteorientaatio</a:t>
            </a:r>
            <a:r>
              <a:rPr lang="fi-FI"/>
              <a:t> </a:t>
            </a:r>
            <a:br>
              <a:rPr lang="fi-FI"/>
            </a:b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C58C68-9369-2286-2FB0-5A55F7513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sz="3600">
                <a:latin typeface="+mj-lt"/>
              </a:rPr>
              <a:t>tavoitekeskeisyys lisää uskoa taitojen oppimiseen (tiedot, taidot, sosiaaliset suhteet)</a:t>
            </a:r>
          </a:p>
          <a:p>
            <a:pPr lvl="1"/>
            <a:r>
              <a:rPr lang="fi-FI" sz="3600">
                <a:latin typeface="+mj-lt"/>
              </a:rPr>
              <a:t>erottaa tavoitteetja suoritukset minuudesta --&gt; olen enemmän!</a:t>
            </a:r>
          </a:p>
          <a:p>
            <a:pPr lvl="1"/>
            <a:r>
              <a:rPr lang="fi-FI" sz="3600">
                <a:latin typeface="+mj-lt"/>
              </a:rPr>
              <a:t>vrt. minäkeskeisyys (joko osaan tai en)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305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90</Words>
  <Application>Microsoft Office PowerPoint</Application>
  <PresentationFormat>Laajakuva</PresentationFormat>
  <Paragraphs>24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Motivaatio ja minäpystyvyys</vt:lpstr>
      <vt:lpstr>Motivaatio koostuu motiiveista</vt:lpstr>
      <vt:lpstr>PowerPoint-esitys</vt:lpstr>
      <vt:lpstr>Itsemääräämisteoria</vt:lpstr>
      <vt:lpstr>Odotusarvoteoria</vt:lpstr>
      <vt:lpstr>Tavoiteorientaatio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Motivaatio ja minäpystyvyys</dc:title>
  <dc:creator>Syrjäläinen Jarno Antero</dc:creator>
  <cp:lastModifiedBy>Syrjäläinen Jarno Antero</cp:lastModifiedBy>
  <cp:revision>3</cp:revision>
  <dcterms:created xsi:type="dcterms:W3CDTF">2022-09-07T11:18:44Z</dcterms:created>
  <dcterms:modified xsi:type="dcterms:W3CDTF">2025-04-29T06:40:47Z</dcterms:modified>
</cp:coreProperties>
</file>