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5" r:id="rId7"/>
    <p:sldId id="263" r:id="rId8"/>
    <p:sldId id="264" r:id="rId9"/>
    <p:sldId id="266" r:id="rId10"/>
    <p:sldId id="259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D13-048D-4A8B-93B6-66D35A7A97DD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FF2C-2F3D-43D4-8603-1C5DF91DB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908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D13-048D-4A8B-93B6-66D35A7A97DD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FF2C-2F3D-43D4-8603-1C5DF91DB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619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D13-048D-4A8B-93B6-66D35A7A97DD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FF2C-2F3D-43D4-8603-1C5DF91DB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151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D13-048D-4A8B-93B6-66D35A7A97DD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FF2C-2F3D-43D4-8603-1C5DF91DB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618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D13-048D-4A8B-93B6-66D35A7A97DD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FF2C-2F3D-43D4-8603-1C5DF91DB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427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D13-048D-4A8B-93B6-66D35A7A97DD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FF2C-2F3D-43D4-8603-1C5DF91DB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244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D13-048D-4A8B-93B6-66D35A7A97DD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FF2C-2F3D-43D4-8603-1C5DF91DB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002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D13-048D-4A8B-93B6-66D35A7A97DD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FF2C-2F3D-43D4-8603-1C5DF91DB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793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D13-048D-4A8B-93B6-66D35A7A97DD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FF2C-2F3D-43D4-8603-1C5DF91DB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9968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D13-048D-4A8B-93B6-66D35A7A97DD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FF2C-2F3D-43D4-8603-1C5DF91DB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79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D13-048D-4A8B-93B6-66D35A7A97DD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FF2C-2F3D-43D4-8603-1C5DF91DB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912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49D13-048D-4A8B-93B6-66D35A7A97DD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6FF2C-2F3D-43D4-8603-1C5DF91DB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413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tsgjht5k8i97/tunteiden-hermostollinen-pohja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70&amp;v=deFIGC3UeX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atkallamieleen.blogspot.com/2016/09/ps4-tunneteoriat.htm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Tunteet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eli emootiot</a:t>
            </a:r>
          </a:p>
        </p:txBody>
      </p:sp>
    </p:spTree>
    <p:extLst>
      <p:ext uri="{BB962C8B-B14F-4D97-AF65-F5344CB8AC3E}">
        <p14:creationId xmlns:p14="http://schemas.microsoft.com/office/powerpoint/2010/main" val="131139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Hermoston toiminta elimistössä 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SYMPAATTINEN KIIHDYTTÄÄ</a:t>
            </a:r>
          </a:p>
          <a:p>
            <a:r>
              <a:rPr lang="fi-FI" dirty="0"/>
              <a:t>lisää hapenottokykyä</a:t>
            </a:r>
          </a:p>
          <a:p>
            <a:r>
              <a:rPr lang="fi-FI" dirty="0"/>
              <a:t>nostaa sydämensykettä</a:t>
            </a:r>
          </a:p>
          <a:p>
            <a:r>
              <a:rPr lang="fi-FI" dirty="0"/>
              <a:t>nostaa verenpainetta</a:t>
            </a:r>
          </a:p>
          <a:p>
            <a:r>
              <a:rPr lang="fi-FI" dirty="0"/>
              <a:t>hidastaa mahalaukun toimintaa</a:t>
            </a:r>
          </a:p>
          <a:p>
            <a:r>
              <a:rPr lang="fi-FI" dirty="0"/>
              <a:t>lisää </a:t>
            </a:r>
            <a:r>
              <a:rPr lang="fi-FI" dirty="0" err="1"/>
              <a:t>adrealiinia</a:t>
            </a:r>
            <a:r>
              <a:rPr lang="fi-FI" dirty="0"/>
              <a:t> ja </a:t>
            </a:r>
            <a:r>
              <a:rPr lang="fi-FI" dirty="0" err="1"/>
              <a:t>kortisolia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PARASYMPAATTINEN RAUHOITTAA</a:t>
            </a:r>
          </a:p>
          <a:p>
            <a:r>
              <a:rPr lang="fi-FI" dirty="0"/>
              <a:t>supistaa keuhkojen ilmatiehyitä</a:t>
            </a:r>
          </a:p>
          <a:p>
            <a:r>
              <a:rPr lang="fi-FI" dirty="0"/>
              <a:t>laskee sydämensykettä</a:t>
            </a:r>
          </a:p>
          <a:p>
            <a:r>
              <a:rPr lang="fi-FI" dirty="0"/>
              <a:t>ohjaa verenkiertoa sisäelimiin</a:t>
            </a:r>
          </a:p>
          <a:p>
            <a:r>
              <a:rPr lang="fi-FI" dirty="0"/>
              <a:t>kiihdyttää ruoansulatusta</a:t>
            </a:r>
          </a:p>
          <a:p>
            <a:r>
              <a:rPr lang="fi-FI" dirty="0"/>
              <a:t>laskee stressihormoneita</a:t>
            </a:r>
          </a:p>
        </p:txBody>
      </p:sp>
    </p:spTree>
    <p:extLst>
      <p:ext uri="{BB962C8B-B14F-4D97-AF65-F5344CB8AC3E}">
        <p14:creationId xmlns:p14="http://schemas.microsoft.com/office/powerpoint/2010/main" val="265778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on emootio eli tunne?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fi-FI" dirty="0"/>
              <a:t>Tunne-elämys</a:t>
            </a:r>
          </a:p>
          <a:p>
            <a:pPr marL="457200" lvl="1" indent="0">
              <a:buNone/>
            </a:pPr>
            <a:r>
              <a:rPr lang="fi-FI" dirty="0">
                <a:sym typeface="Wingdings" panose="05000000000000000000" pitchFamily="2" charset="2"/>
              </a:rPr>
              <a:t> subjektiivinen kokemus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Kognitiivinen arviointi</a:t>
            </a:r>
          </a:p>
          <a:p>
            <a:pPr marL="457200" lvl="1" indent="0">
              <a:buNone/>
            </a:pPr>
            <a:r>
              <a:rPr lang="fi-FI" dirty="0">
                <a:sym typeface="Wingdings" panose="05000000000000000000" pitchFamily="2" charset="2"/>
              </a:rPr>
              <a:t> kiinteä yhteys havaintoihin, muistoihin ja ajatuksiin. 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Neurofysiologinen reaktio</a:t>
            </a:r>
          </a:p>
          <a:p>
            <a:pPr marL="457200" lvl="1" indent="0">
              <a:buNone/>
            </a:pPr>
            <a:r>
              <a:rPr lang="fi-FI" dirty="0">
                <a:sym typeface="Wingdings" panose="05000000000000000000" pitchFamily="2" charset="2"/>
              </a:rPr>
              <a:t> hermojärjestelmän reaktio aistiärsykkeisiin (sympaattinen hermosto säikähdyksessä)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Tunneilmaisu</a:t>
            </a:r>
          </a:p>
          <a:p>
            <a:pPr marL="457200" lvl="1" indent="0">
              <a:buNone/>
            </a:pPr>
            <a:r>
              <a:rPr lang="fi-FI" dirty="0">
                <a:sym typeface="Wingdings" panose="05000000000000000000" pitchFamily="2" charset="2"/>
              </a:rPr>
              <a:t> eleet, ilmeet, äänensävy. Tahaton/tahallinen. Kulttuurisidonnainen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Toimintavalmius</a:t>
            </a:r>
          </a:p>
          <a:p>
            <a:pPr marL="457200" lvl="1" indent="0">
              <a:buNone/>
            </a:pPr>
            <a:r>
              <a:rPr lang="fi-FI" dirty="0">
                <a:sym typeface="Wingdings" panose="05000000000000000000" pitchFamily="2" charset="2"/>
              </a:rPr>
              <a:t>suuntaavat ja motivoivat toimintaa (pelko pako, </a:t>
            </a:r>
            <a:r>
              <a:rPr lang="fi-FI" dirty="0" err="1">
                <a:sym typeface="Wingdings" panose="05000000000000000000" pitchFamily="2" charset="2"/>
              </a:rPr>
              <a:t>rakkausläheisyys</a:t>
            </a:r>
            <a:r>
              <a:rPr lang="fi-FI" dirty="0">
                <a:sym typeface="Wingdings" panose="05000000000000000000" pitchFamily="2" charset="2"/>
              </a:rPr>
              <a:t>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511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Tunteiden kehittyminen </a:t>
            </a:r>
          </a:p>
        </p:txBody>
      </p:sp>
      <p:sp>
        <p:nvSpPr>
          <p:cNvPr id="46083" name="Sisällön paikkamerkki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9" name="Ellipsi 8"/>
          <p:cNvSpPr/>
          <p:nvPr/>
        </p:nvSpPr>
        <p:spPr>
          <a:xfrm>
            <a:off x="5159374" y="3217864"/>
            <a:ext cx="3024189" cy="17287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i-FI" sz="2800" dirty="0"/>
              <a:t>Tunteiden</a:t>
            </a:r>
          </a:p>
          <a:p>
            <a:pPr algn="ctr" eaLnBrk="1" hangingPunct="1">
              <a:defRPr/>
            </a:pPr>
            <a:r>
              <a:rPr lang="fi-FI" sz="2800" dirty="0"/>
              <a:t>kehittyminen</a:t>
            </a:r>
          </a:p>
        </p:txBody>
      </p:sp>
      <p:sp>
        <p:nvSpPr>
          <p:cNvPr id="25" name="Pyöristetty suorakulmio 24"/>
          <p:cNvSpPr/>
          <p:nvPr/>
        </p:nvSpPr>
        <p:spPr>
          <a:xfrm>
            <a:off x="1885071" y="1847851"/>
            <a:ext cx="2771069" cy="1004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i-FI" dirty="0"/>
              <a:t>Peilisuhteet</a:t>
            </a:r>
          </a:p>
          <a:p>
            <a:pPr algn="ctr" eaLnBrk="1" hangingPunct="1">
              <a:defRPr/>
            </a:pPr>
            <a:r>
              <a:rPr lang="fi-FI" dirty="0"/>
              <a:t>(sosialisaatio, konformisuus, vertaissuhteet)</a:t>
            </a:r>
          </a:p>
        </p:txBody>
      </p:sp>
      <p:sp>
        <p:nvSpPr>
          <p:cNvPr id="26" name="Ellipsi 25"/>
          <p:cNvSpPr/>
          <p:nvPr/>
        </p:nvSpPr>
        <p:spPr>
          <a:xfrm>
            <a:off x="7451726" y="2474914"/>
            <a:ext cx="2676525" cy="865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i-FI" dirty="0"/>
              <a:t>Samastuminen</a:t>
            </a:r>
          </a:p>
          <a:p>
            <a:pPr algn="ctr" eaLnBrk="1" hangingPunct="1">
              <a:defRPr/>
            </a:pPr>
            <a:r>
              <a:rPr lang="fi-FI" dirty="0"/>
              <a:t>(jäljittely, mallit)</a:t>
            </a:r>
          </a:p>
        </p:txBody>
      </p:sp>
      <p:sp>
        <p:nvSpPr>
          <p:cNvPr id="27" name="Ellipsi 26"/>
          <p:cNvSpPr/>
          <p:nvPr/>
        </p:nvSpPr>
        <p:spPr>
          <a:xfrm>
            <a:off x="1983545" y="4787900"/>
            <a:ext cx="2817055" cy="1281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i-FI" dirty="0"/>
              <a:t>Maailmankuva</a:t>
            </a:r>
          </a:p>
          <a:p>
            <a:pPr algn="ctr" eaLnBrk="1" hangingPunct="1">
              <a:defRPr/>
            </a:pPr>
            <a:r>
              <a:rPr lang="fi-FI" dirty="0"/>
              <a:t>(skeemat, kasvatus, koulutus)</a:t>
            </a:r>
          </a:p>
        </p:txBody>
      </p:sp>
      <p:sp>
        <p:nvSpPr>
          <p:cNvPr id="28" name="Suorakulmio 27"/>
          <p:cNvSpPr/>
          <p:nvPr/>
        </p:nvSpPr>
        <p:spPr>
          <a:xfrm>
            <a:off x="8190671" y="4787900"/>
            <a:ext cx="2089150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i-FI" dirty="0"/>
              <a:t>Kulttuuri </a:t>
            </a:r>
          </a:p>
        </p:txBody>
      </p:sp>
      <p:sp>
        <p:nvSpPr>
          <p:cNvPr id="29" name="Ellipsi 28"/>
          <p:cNvSpPr/>
          <p:nvPr/>
        </p:nvSpPr>
        <p:spPr>
          <a:xfrm>
            <a:off x="1774826" y="3492500"/>
            <a:ext cx="3025775" cy="10747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i-FI" dirty="0"/>
              <a:t>Perusturvallisuus</a:t>
            </a:r>
          </a:p>
          <a:p>
            <a:pPr algn="ctr" eaLnBrk="1" hangingPunct="1">
              <a:defRPr/>
            </a:pPr>
            <a:r>
              <a:rPr lang="fi-FI" dirty="0"/>
              <a:t>(kiintymyssuhteet)</a:t>
            </a:r>
          </a:p>
        </p:txBody>
      </p:sp>
      <p:sp>
        <p:nvSpPr>
          <p:cNvPr id="30" name="Ellipsi 29"/>
          <p:cNvSpPr/>
          <p:nvPr/>
        </p:nvSpPr>
        <p:spPr>
          <a:xfrm>
            <a:off x="5340350" y="5505451"/>
            <a:ext cx="2376488" cy="982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i-FI" dirty="0"/>
              <a:t>kypsyminen</a:t>
            </a:r>
          </a:p>
          <a:p>
            <a:pPr algn="ctr" eaLnBrk="1" hangingPunct="1">
              <a:defRPr/>
            </a:pPr>
            <a:r>
              <a:rPr lang="fi-FI" dirty="0"/>
              <a:t>(biologinen tausta)</a:t>
            </a:r>
          </a:p>
        </p:txBody>
      </p:sp>
      <p:sp>
        <p:nvSpPr>
          <p:cNvPr id="31" name="Ellipsi 30"/>
          <p:cNvSpPr/>
          <p:nvPr/>
        </p:nvSpPr>
        <p:spPr>
          <a:xfrm>
            <a:off x="4943475" y="2133601"/>
            <a:ext cx="2376488" cy="574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i-FI" dirty="0"/>
              <a:t>Kokemukset</a:t>
            </a:r>
          </a:p>
        </p:txBody>
      </p:sp>
      <p:cxnSp>
        <p:nvCxnSpPr>
          <p:cNvPr id="34817" name="Suora yhdysviiva 34816"/>
          <p:cNvCxnSpPr/>
          <p:nvPr/>
        </p:nvCxnSpPr>
        <p:spPr>
          <a:xfrm>
            <a:off x="4367213" y="2420938"/>
            <a:ext cx="144145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25" name="Suora yhdysviiva 34824"/>
          <p:cNvCxnSpPr/>
          <p:nvPr/>
        </p:nvCxnSpPr>
        <p:spPr>
          <a:xfrm flipH="1">
            <a:off x="6600825" y="3340101"/>
            <a:ext cx="2189163" cy="717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27" name="Suora yhdysviiva 34826"/>
          <p:cNvCxnSpPr/>
          <p:nvPr/>
        </p:nvCxnSpPr>
        <p:spPr>
          <a:xfrm flipH="1" flipV="1">
            <a:off x="7248525" y="4567238"/>
            <a:ext cx="935038" cy="1009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29" name="Suora yhdysviiva 34828"/>
          <p:cNvCxnSpPr>
            <a:stCxn id="30" idx="0"/>
          </p:cNvCxnSpPr>
          <p:nvPr/>
        </p:nvCxnSpPr>
        <p:spPr>
          <a:xfrm flipV="1">
            <a:off x="6527800" y="4352926"/>
            <a:ext cx="0" cy="1152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31" name="Suora yhdysviiva 34830"/>
          <p:cNvCxnSpPr>
            <a:stCxn id="27" idx="7"/>
          </p:cNvCxnSpPr>
          <p:nvPr/>
        </p:nvCxnSpPr>
        <p:spPr>
          <a:xfrm flipV="1">
            <a:off x="4430713" y="4352926"/>
            <a:ext cx="1593850" cy="798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33" name="Suora yhdysviiva 34832"/>
          <p:cNvCxnSpPr>
            <a:stCxn id="29" idx="7"/>
          </p:cNvCxnSpPr>
          <p:nvPr/>
        </p:nvCxnSpPr>
        <p:spPr>
          <a:xfrm>
            <a:off x="4357689" y="3649663"/>
            <a:ext cx="14509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35" name="Suora yhdysviiva 34834"/>
          <p:cNvCxnSpPr>
            <a:stCxn id="31" idx="4"/>
          </p:cNvCxnSpPr>
          <p:nvPr/>
        </p:nvCxnSpPr>
        <p:spPr>
          <a:xfrm>
            <a:off x="6132513" y="2708276"/>
            <a:ext cx="0" cy="784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54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i-FI" dirty="0"/>
              <a:t>Tunneteoriat</a:t>
            </a:r>
          </a:p>
        </p:txBody>
      </p:sp>
      <p:sp>
        <p:nvSpPr>
          <p:cNvPr id="39939" name="Tekstin paikkamerkki 4"/>
          <p:cNvSpPr>
            <a:spLocks noGrp="1"/>
          </p:cNvSpPr>
          <p:nvPr>
            <p:ph type="body" idx="1"/>
          </p:nvPr>
        </p:nvSpPr>
        <p:spPr>
          <a:xfrm>
            <a:off x="1181686" y="6080125"/>
            <a:ext cx="4850815" cy="762000"/>
          </a:xfrm>
        </p:spPr>
        <p:txBody>
          <a:bodyPr/>
          <a:lstStyle/>
          <a:p>
            <a:pPr eaLnBrk="1" hangingPunct="1"/>
            <a:r>
              <a:rPr lang="fi-FI" altLang="fi-FI" dirty="0"/>
              <a:t>Tulkitaanko kehon reaktio aina oikein? 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fi-FI" sz="2600" b="1" dirty="0" err="1"/>
              <a:t>Biologis</a:t>
            </a:r>
            <a:r>
              <a:rPr lang="fi-FI" sz="2600" b="1" dirty="0"/>
              <a:t>/fysiologiset</a:t>
            </a:r>
          </a:p>
          <a:p>
            <a:pPr marL="621792" lvl="1">
              <a:spcBef>
                <a:spcPts val="324"/>
              </a:spcBef>
              <a:buFont typeface="Verdana"/>
              <a:buChar char="◦"/>
              <a:defRPr/>
            </a:pPr>
            <a:r>
              <a:rPr lang="fi-FI" dirty="0"/>
              <a:t>taustalla ihmisten ja eläinten samankaltaisuus</a:t>
            </a:r>
          </a:p>
          <a:p>
            <a:pPr marL="621792" lvl="1">
              <a:spcBef>
                <a:spcPts val="324"/>
              </a:spcBef>
              <a:buFont typeface="Verdana"/>
              <a:buChar char="◦"/>
              <a:defRPr/>
            </a:pPr>
            <a:r>
              <a:rPr lang="fi-FI" sz="3200" i="1" dirty="0">
                <a:sym typeface="Wingdings" pitchFamily="2" charset="2"/>
              </a:rPr>
              <a:t>James-</a:t>
            </a:r>
            <a:r>
              <a:rPr lang="fi-FI" sz="3200" i="1" dirty="0" err="1">
                <a:sym typeface="Wingdings" pitchFamily="2" charset="2"/>
              </a:rPr>
              <a:t>Langen</a:t>
            </a:r>
            <a:r>
              <a:rPr lang="fi-FI" sz="3200" i="1" dirty="0">
                <a:sym typeface="Wingdings" pitchFamily="2" charset="2"/>
              </a:rPr>
              <a:t> teoria </a:t>
            </a:r>
            <a:r>
              <a:rPr lang="fi-FI" dirty="0">
                <a:sym typeface="Wingdings" pitchFamily="2" charset="2"/>
              </a:rPr>
              <a:t>(ärsyke-reaktio-tulkinta tunteeksi)</a:t>
            </a:r>
            <a:endParaRPr lang="fi-FI" dirty="0"/>
          </a:p>
          <a:p>
            <a:pPr marL="621792" lvl="1">
              <a:spcBef>
                <a:spcPts val="324"/>
              </a:spcBef>
              <a:buFont typeface="Verdana"/>
              <a:buChar char="◦"/>
              <a:defRPr/>
            </a:pPr>
            <a:r>
              <a:rPr lang="fi-FI" dirty="0"/>
              <a:t>geneettiset valmiudet </a:t>
            </a:r>
          </a:p>
          <a:p>
            <a:pPr marL="621792" lvl="1">
              <a:spcBef>
                <a:spcPts val="324"/>
              </a:spcBef>
              <a:buFont typeface="Verdana"/>
              <a:buChar char="◦"/>
              <a:defRPr/>
            </a:pPr>
            <a:r>
              <a:rPr lang="fi-FI" dirty="0"/>
              <a:t>tunteet lajin säilymisen kannalta  olennaisia (</a:t>
            </a:r>
            <a:r>
              <a:rPr lang="fi-FI" dirty="0" err="1"/>
              <a:t>aggressio</a:t>
            </a:r>
            <a:r>
              <a:rPr lang="fi-FI" dirty="0" err="1">
                <a:sym typeface="Wingdings" pitchFamily="2" charset="2"/>
              </a:rPr>
              <a:t></a:t>
            </a:r>
            <a:r>
              <a:rPr lang="fi-FI" dirty="0">
                <a:sym typeface="Wingdings" pitchFamily="2" charset="2"/>
              </a:rPr>
              <a:t> taistelu, </a:t>
            </a:r>
            <a:r>
              <a:rPr lang="fi-FI" dirty="0" err="1">
                <a:sym typeface="Wingdings" pitchFamily="2" charset="2"/>
              </a:rPr>
              <a:t>himo</a:t>
            </a:r>
            <a:r>
              <a:rPr lang="fi-FI" dirty="0">
                <a:sym typeface="Wingdings" pitchFamily="2" charset="2"/>
              </a:rPr>
              <a:t> lisääntyminen)</a:t>
            </a:r>
          </a:p>
          <a:p>
            <a:pPr marL="621792" lvl="1">
              <a:spcBef>
                <a:spcPts val="324"/>
              </a:spcBef>
              <a:buFont typeface="Verdana"/>
              <a:buChar char="◦"/>
              <a:defRPr/>
            </a:pPr>
            <a:r>
              <a:rPr lang="fi-FI" dirty="0">
                <a:sym typeface="Wingdings" pitchFamily="2" charset="2"/>
              </a:rPr>
              <a:t>Verenpaine, sydämen lyöntitiheys, </a:t>
            </a:r>
            <a:r>
              <a:rPr lang="fi-FI" dirty="0" err="1">
                <a:sym typeface="Wingdings" pitchFamily="2" charset="2"/>
              </a:rPr>
              <a:t>limbinen</a:t>
            </a:r>
            <a:r>
              <a:rPr lang="fi-FI" dirty="0">
                <a:sym typeface="Wingdings" pitchFamily="2" charset="2"/>
              </a:rPr>
              <a:t> järjestelmä</a:t>
            </a:r>
          </a:p>
          <a:p>
            <a:pPr marL="621792" lvl="1">
              <a:spcBef>
                <a:spcPts val="324"/>
              </a:spcBef>
              <a:buFont typeface="Verdana"/>
              <a:buChar char="◦"/>
              <a:defRPr/>
            </a:pPr>
            <a:endParaRPr lang="fi-FI" dirty="0"/>
          </a:p>
        </p:txBody>
      </p:sp>
      <p:sp>
        <p:nvSpPr>
          <p:cNvPr id="39941" name="Tekstin paikkamerkki 6"/>
          <p:cNvSpPr>
            <a:spLocks noGrp="1"/>
          </p:cNvSpPr>
          <p:nvPr>
            <p:ph type="body" sz="quarter" idx="3"/>
          </p:nvPr>
        </p:nvSpPr>
        <p:spPr>
          <a:xfrm>
            <a:off x="6240464" y="6021388"/>
            <a:ext cx="5114924" cy="762000"/>
          </a:xfrm>
        </p:spPr>
        <p:txBody>
          <a:bodyPr/>
          <a:lstStyle/>
          <a:p>
            <a:pPr eaLnBrk="1" hangingPunct="1"/>
            <a:r>
              <a:rPr lang="fi-FI" altLang="fi-FI" dirty="0"/>
              <a:t>Mistä kohonnut syke kertoo? Vihasta? Rakkaudesta?</a:t>
            </a:r>
          </a:p>
        </p:txBody>
      </p:sp>
      <p:pic>
        <p:nvPicPr>
          <p:cNvPr id="18438" name="Sisällön paikkamerkki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51539" y="1557339"/>
            <a:ext cx="4435475" cy="3671887"/>
          </a:xfrm>
        </p:spPr>
      </p:pic>
    </p:spTree>
    <p:extLst>
      <p:ext uri="{BB962C8B-B14F-4D97-AF65-F5344CB8AC3E}">
        <p14:creationId xmlns:p14="http://schemas.microsoft.com/office/powerpoint/2010/main" val="253062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Sisällön paikkamerkki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b="1" dirty="0"/>
              <a:t>Antonio </a:t>
            </a:r>
            <a:r>
              <a:rPr lang="fi-FI" b="1" dirty="0" err="1"/>
              <a:t>Damasion</a:t>
            </a:r>
            <a:r>
              <a:rPr lang="fi-FI" b="1" dirty="0"/>
              <a:t> 1990</a:t>
            </a:r>
          </a:p>
          <a:p>
            <a:pPr marL="0" indent="0">
              <a:buNone/>
            </a:pPr>
            <a:r>
              <a:rPr lang="fi-FI" b="1" dirty="0"/>
              <a:t>Somaattisten vihjeiden teoria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Ärsyke</a:t>
            </a:r>
            <a:r>
              <a:rPr lang="fi-FI" dirty="0">
                <a:sym typeface="Wingdings" panose="05000000000000000000" pitchFamily="2" charset="2"/>
              </a:rPr>
              <a:t> kehon reaktio eli somaattinen vihje* tulkinta aivoissa tunteeksi toiminta</a:t>
            </a:r>
          </a:p>
          <a:p>
            <a:pPr marL="0" indent="0">
              <a:buNone/>
            </a:pP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*</a:t>
            </a:r>
            <a:r>
              <a:rPr lang="fi-FI" dirty="0" err="1">
                <a:sym typeface="Wingdings" panose="05000000000000000000" pitchFamily="2" charset="2"/>
              </a:rPr>
              <a:t>Interoseptio</a:t>
            </a:r>
            <a:r>
              <a:rPr lang="fi-FI" dirty="0">
                <a:sym typeface="Wingdings" panose="05000000000000000000" pitchFamily="2" charset="2"/>
              </a:rPr>
              <a:t> aivorungossa</a:t>
            </a:r>
          </a:p>
          <a:p>
            <a:pPr marL="0" indent="0">
              <a:buNone/>
            </a:pPr>
            <a:r>
              <a:rPr lang="fi-FI" dirty="0">
                <a:hlinkClick r:id="rId2"/>
              </a:rPr>
              <a:t>https://prezi.com/tsgjht5k8i97/tunteiden-hermostollinen-pohja/</a:t>
            </a:r>
            <a:endParaRPr lang="fi-FI" dirty="0">
              <a:sym typeface="Wingdings" panose="05000000000000000000" pitchFamily="2" charset="2"/>
            </a:endParaRPr>
          </a:p>
        </p:txBody>
      </p:sp>
      <p:sp>
        <p:nvSpPr>
          <p:cNvPr id="9" name="Sisällön paikkamerkki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Kehon tunnereaktiota (hermostoon) tarvitaan toiminnanohjauksessa ja päätöksenteossa </a:t>
            </a:r>
            <a:r>
              <a:rPr lang="fi-FI" dirty="0">
                <a:sym typeface="Wingdings" panose="05000000000000000000" pitchFamily="2" charset="2"/>
              </a:rPr>
              <a:t> toimivat esim. hälytyskelloina 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i="1" dirty="0" err="1"/>
              <a:t>Elliotin</a:t>
            </a:r>
            <a:r>
              <a:rPr lang="fi-FI" i="1" dirty="0"/>
              <a:t> tarina Oivallus4 (s. 32)</a:t>
            </a:r>
          </a:p>
        </p:txBody>
      </p:sp>
    </p:spTree>
    <p:extLst>
      <p:ext uri="{BB962C8B-B14F-4D97-AF65-F5344CB8AC3E}">
        <p14:creationId xmlns:p14="http://schemas.microsoft.com/office/powerpoint/2010/main" val="331253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i-FI" altLang="fi-FI" dirty="0"/>
          </a:p>
        </p:txBody>
      </p:sp>
      <p:sp>
        <p:nvSpPr>
          <p:cNvPr id="40963" name="Tekstin paikkamerkki 4"/>
          <p:cNvSpPr>
            <a:spLocks noGrp="1"/>
          </p:cNvSpPr>
          <p:nvPr>
            <p:ph type="body" idx="1"/>
          </p:nvPr>
        </p:nvSpPr>
        <p:spPr>
          <a:xfrm>
            <a:off x="1992314" y="6021388"/>
            <a:ext cx="4040187" cy="762000"/>
          </a:xfrm>
        </p:spPr>
        <p:txBody>
          <a:bodyPr/>
          <a:lstStyle/>
          <a:p>
            <a:pPr eaLnBrk="1" hangingPunct="1"/>
            <a:endParaRPr lang="fi-FI" alt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fi-FI" b="1" dirty="0"/>
              <a:t>Kognitiiviset</a:t>
            </a:r>
            <a:r>
              <a:rPr lang="fi-FI" dirty="0"/>
              <a:t> </a:t>
            </a:r>
          </a:p>
          <a:p>
            <a:pPr marL="621792" lvl="1">
              <a:spcBef>
                <a:spcPts val="324"/>
              </a:spcBef>
              <a:buFont typeface="Verdana"/>
              <a:buChar char="◦"/>
              <a:defRPr/>
            </a:pPr>
            <a:r>
              <a:rPr lang="fi-FI" dirty="0"/>
              <a:t>tiedon</a:t>
            </a:r>
            <a:r>
              <a:rPr lang="fi-FI" b="1" dirty="0"/>
              <a:t>käsittely</a:t>
            </a:r>
          </a:p>
          <a:p>
            <a:pPr marL="621792" lvl="1">
              <a:spcBef>
                <a:spcPts val="324"/>
              </a:spcBef>
              <a:buFont typeface="Verdana"/>
              <a:buChar char="◦"/>
              <a:defRPr/>
            </a:pPr>
            <a:r>
              <a:rPr lang="fi-FI" sz="4000" dirty="0"/>
              <a:t>Richard S. </a:t>
            </a:r>
            <a:r>
              <a:rPr lang="fi-FI" sz="4000" dirty="0" err="1"/>
              <a:t>Lazarus</a:t>
            </a:r>
            <a:endParaRPr lang="fi-FI" sz="4000" dirty="0"/>
          </a:p>
          <a:p>
            <a:pPr marL="621792" lvl="1">
              <a:spcBef>
                <a:spcPts val="324"/>
              </a:spcBef>
              <a:buFont typeface="Verdana"/>
              <a:buChar char="◦"/>
              <a:defRPr/>
            </a:pPr>
            <a:r>
              <a:rPr lang="fi-FI" dirty="0"/>
              <a:t>Ärsyke—</a:t>
            </a:r>
            <a:r>
              <a:rPr lang="fi-FI" dirty="0" err="1"/>
              <a:t>Tulkinta-Tunne-Toiminta</a:t>
            </a:r>
            <a:endParaRPr lang="fi-FI" dirty="0"/>
          </a:p>
          <a:p>
            <a:pPr marL="621792" lvl="1">
              <a:spcBef>
                <a:spcPts val="324"/>
              </a:spcBef>
              <a:buFont typeface="Verdana"/>
              <a:buChar char="◦"/>
              <a:defRPr/>
            </a:pPr>
            <a:r>
              <a:rPr lang="fi-FI" dirty="0"/>
              <a:t>yksilö käsittelee ja ohjaa tietoisesti tunteitaan</a:t>
            </a:r>
          </a:p>
          <a:p>
            <a:pPr marL="859536" lvl="2">
              <a:buFont typeface="Wingdings 2"/>
              <a:buChar char=""/>
              <a:defRPr/>
            </a:pPr>
            <a:r>
              <a:rPr lang="fi-FI" dirty="0"/>
              <a:t>ajattelulla</a:t>
            </a:r>
          </a:p>
          <a:p>
            <a:pPr marL="859536" lvl="2">
              <a:buFont typeface="Wingdings 2"/>
              <a:buChar char=""/>
              <a:defRPr/>
            </a:pPr>
            <a:r>
              <a:rPr lang="fi-FI" dirty="0"/>
              <a:t>arvioilla</a:t>
            </a:r>
          </a:p>
          <a:p>
            <a:pPr marL="859536" lvl="2">
              <a:buFont typeface="Wingdings 2"/>
              <a:buChar char=""/>
              <a:defRPr/>
            </a:pPr>
            <a:r>
              <a:rPr lang="fi-FI" dirty="0"/>
              <a:t>tulkinnoilla</a:t>
            </a:r>
          </a:p>
        </p:txBody>
      </p:sp>
      <p:sp>
        <p:nvSpPr>
          <p:cNvPr id="40965" name="Tekstin paikkamerkki 6"/>
          <p:cNvSpPr>
            <a:spLocks noGrp="1"/>
          </p:cNvSpPr>
          <p:nvPr>
            <p:ph type="body" sz="quarter" idx="3"/>
          </p:nvPr>
        </p:nvSpPr>
        <p:spPr>
          <a:xfrm>
            <a:off x="6167439" y="6096000"/>
            <a:ext cx="4041775" cy="762000"/>
          </a:xfrm>
        </p:spPr>
        <p:txBody>
          <a:bodyPr/>
          <a:lstStyle/>
          <a:p>
            <a:pPr eaLnBrk="1" hangingPunct="1"/>
            <a:endParaRPr lang="fi-FI" altLang="fi-FI"/>
          </a:p>
        </p:txBody>
      </p:sp>
      <p:sp>
        <p:nvSpPr>
          <p:cNvPr id="19462" name="Sisällön paikkamerkki 7"/>
          <p:cNvSpPr>
            <a:spLocks noGrp="1"/>
          </p:cNvSpPr>
          <p:nvPr>
            <p:ph sz="quarter" idx="4"/>
          </p:nvPr>
        </p:nvSpPr>
        <p:spPr>
          <a:xfrm>
            <a:off x="6311901" y="1412876"/>
            <a:ext cx="4041775" cy="39417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 altLang="fi-FI"/>
          </a:p>
        </p:txBody>
      </p:sp>
      <p:pic>
        <p:nvPicPr>
          <p:cNvPr id="19463" name="Kuv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6" y="3860801"/>
            <a:ext cx="3382963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Kuva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714" y="1700214"/>
            <a:ext cx="4321175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orakulmio 8"/>
          <p:cNvSpPr/>
          <p:nvPr/>
        </p:nvSpPr>
        <p:spPr>
          <a:xfrm>
            <a:off x="6007509" y="3717032"/>
            <a:ext cx="396031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fi-FI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PELOTTAVA?!</a:t>
            </a:r>
          </a:p>
        </p:txBody>
      </p:sp>
    </p:spTree>
    <p:extLst>
      <p:ext uri="{BB962C8B-B14F-4D97-AF65-F5344CB8AC3E}">
        <p14:creationId xmlns:p14="http://schemas.microsoft.com/office/powerpoint/2010/main" val="361331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3218"/>
            <a:ext cx="11587160" cy="6428936"/>
          </a:xfrm>
        </p:spPr>
      </p:pic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3775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600" dirty="0" err="1"/>
              <a:t>Schacter</a:t>
            </a:r>
            <a:r>
              <a:rPr lang="fi-FI" sz="3600" dirty="0"/>
              <a:t> – Singer tunneteoria </a:t>
            </a:r>
            <a:r>
              <a:rPr lang="fi-FI" dirty="0"/>
              <a:t>(kognitiivinen)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dirty="0">
                <a:sym typeface="Wingdings" panose="05000000000000000000" pitchFamily="2" charset="2"/>
              </a:rPr>
              <a:t>ärsykkeen esitulkinta virittää tunnekokemuksen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dirty="0">
                <a:sym typeface="Wingdings" panose="05000000000000000000" pitchFamily="2" charset="2"/>
              </a:rPr>
              <a:t>tunteeseen vaikuttaa kognitio, fysiologinen tila ja ympäristö</a:t>
            </a:r>
          </a:p>
          <a:p>
            <a:pPr marL="457200" lvl="1" indent="0">
              <a:buNone/>
            </a:pPr>
            <a:endParaRPr lang="fi-FI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à"/>
            </a:pPr>
            <a:r>
              <a:rPr lang="fi-FI" dirty="0">
                <a:hlinkClick r:id="rId2"/>
              </a:rPr>
              <a:t>https://www.youtube.com/watch?time_continue=70&amp;v=deFIGC3UeXA</a:t>
            </a:r>
            <a:endParaRPr lang="fi-FI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fi-FI" dirty="0">
                <a:sym typeface="Wingdings" panose="05000000000000000000" pitchFamily="2" charset="2"/>
              </a:rPr>
              <a:t>Esim. Miten tulkitset verenkierron lisääntymisen kasvoillasi?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289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Greenbergin</a:t>
            </a:r>
            <a:r>
              <a:rPr lang="fi-FI" dirty="0"/>
              <a:t> tunnemalli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b="1" dirty="0"/>
              <a:t>Ensisijaiset adaptiiviset tunteet</a:t>
            </a:r>
          </a:p>
          <a:p>
            <a:pPr marL="457200" lvl="1" indent="0">
              <a:buNone/>
            </a:pPr>
            <a:r>
              <a:rPr lang="fi-FI" dirty="0">
                <a:sym typeface="Wingdings" panose="05000000000000000000" pitchFamily="2" charset="2"/>
              </a:rPr>
              <a:t> edistävät sopeutumista käsiteltynä muuttuvat toisiksi tunteiksi</a:t>
            </a:r>
            <a:endParaRPr lang="fi-FI" dirty="0"/>
          </a:p>
          <a:p>
            <a:r>
              <a:rPr lang="fi-FI" b="1" dirty="0"/>
              <a:t>Ensisijaiset epäadaptiiviset tunteet</a:t>
            </a:r>
          </a:p>
          <a:p>
            <a:pPr marL="457200" lvl="1" indent="0">
              <a:buNone/>
            </a:pPr>
            <a:r>
              <a:rPr lang="fi-FI" dirty="0">
                <a:sym typeface="Wingdings" panose="05000000000000000000" pitchFamily="2" charset="2"/>
              </a:rPr>
              <a:t> eivät edistä selviytymistä opitut tunnemallit juuttuminen puhuminen/kokeminen ei auta esim. häpeä, itseinho, viha haitalliset skeemat taustalla</a:t>
            </a:r>
            <a:endParaRPr lang="fi-FI" dirty="0"/>
          </a:p>
          <a:p>
            <a:r>
              <a:rPr lang="fi-FI" b="1" dirty="0"/>
              <a:t>Toissijaiset tunteet</a:t>
            </a:r>
          </a:p>
          <a:p>
            <a:pPr marL="457200" lvl="1" indent="0">
              <a:buNone/>
            </a:pPr>
            <a:r>
              <a:rPr lang="fi-FI" dirty="0">
                <a:sym typeface="Wingdings" panose="05000000000000000000" pitchFamily="2" charset="2"/>
              </a:rPr>
              <a:t> ei tunnisteta/hyväksytä ensisijaista tunnetta, joten koetaan toissijainen </a:t>
            </a:r>
            <a:r>
              <a:rPr lang="fi-FI" dirty="0" err="1">
                <a:sym typeface="Wingdings" panose="05000000000000000000" pitchFamily="2" charset="2"/>
              </a:rPr>
              <a:t>esim</a:t>
            </a:r>
            <a:r>
              <a:rPr lang="fi-FI" dirty="0">
                <a:sym typeface="Wingdings" panose="05000000000000000000" pitchFamily="2" charset="2"/>
              </a:rPr>
              <a:t> pelko vihaksi tai pettymys/syyllisyys kiukuksi tai kyynisyydeksi</a:t>
            </a:r>
            <a:endParaRPr lang="fi-FI" dirty="0"/>
          </a:p>
          <a:p>
            <a:r>
              <a:rPr lang="fi-FI" b="1" dirty="0"/>
              <a:t>Välineelliset tunteet</a:t>
            </a:r>
          </a:p>
          <a:p>
            <a:pPr marL="457200" lvl="1" indent="0">
              <a:buNone/>
            </a:pPr>
            <a:r>
              <a:rPr lang="fi-FI" dirty="0">
                <a:sym typeface="Wingdings" panose="05000000000000000000" pitchFamily="2" charset="2"/>
              </a:rPr>
              <a:t> tunteilla sosiaalinen merkitys tunteilla vaikutetaan toisiin ongelma, jos manipulointia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>
                <a:hlinkClick r:id="rId2"/>
              </a:rPr>
              <a:t>https://matkallamieleen.blogspot.com/2016/09/ps4-tunneteoriat.html</a:t>
            </a:r>
            <a:endParaRPr lang="fi-FI" dirty="0"/>
          </a:p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Oivallus4 s.45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939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407</Words>
  <Application>Microsoft Office PowerPoint</Application>
  <PresentationFormat>Laajakuva</PresentationFormat>
  <Paragraphs>89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Wingdings</vt:lpstr>
      <vt:lpstr>Wingdings 2</vt:lpstr>
      <vt:lpstr>Wingdings 3</vt:lpstr>
      <vt:lpstr>Office-teema</vt:lpstr>
      <vt:lpstr>Tunteet</vt:lpstr>
      <vt:lpstr>Mikä on emootio eli tunne?</vt:lpstr>
      <vt:lpstr>Tunteiden kehittyminen </vt:lpstr>
      <vt:lpstr>Tunneteoriat</vt:lpstr>
      <vt:lpstr>PowerPoint-esitys</vt:lpstr>
      <vt:lpstr>PowerPoint-esitys</vt:lpstr>
      <vt:lpstr>PowerPoint-esitys</vt:lpstr>
      <vt:lpstr>PowerPoint-esitys</vt:lpstr>
      <vt:lpstr>Greenbergin tunnemalli</vt:lpstr>
      <vt:lpstr>Hermoston toiminta elimistössä 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Tunteet</dc:title>
  <dc:creator>Syrjäläinen Jarno Antero</dc:creator>
  <cp:lastModifiedBy>Syrjäläinen Jarno Antero</cp:lastModifiedBy>
  <cp:revision>19</cp:revision>
  <dcterms:created xsi:type="dcterms:W3CDTF">2018-09-02T15:35:42Z</dcterms:created>
  <dcterms:modified xsi:type="dcterms:W3CDTF">2024-02-14T06:14:41Z</dcterms:modified>
</cp:coreProperties>
</file>