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5"/>
  </p:notesMasterIdLst>
  <p:sldIdLst>
    <p:sldId id="256" r:id="rId5"/>
    <p:sldId id="273" r:id="rId6"/>
    <p:sldId id="274" r:id="rId7"/>
    <p:sldId id="277" r:id="rId8"/>
    <p:sldId id="278" r:id="rId9"/>
    <p:sldId id="282" r:id="rId10"/>
    <p:sldId id="280" r:id="rId11"/>
    <p:sldId id="281" r:id="rId12"/>
    <p:sldId id="285" r:id="rId13"/>
    <p:sldId id="28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49"/>
  </p:normalViewPr>
  <p:slideViewPr>
    <p:cSldViewPr snapToGrid="0">
      <p:cViewPr varScale="1">
        <p:scale>
          <a:sx n="68" d="100"/>
          <a:sy n="68" d="100"/>
        </p:scale>
        <p:origin x="6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5F2F8-4BFD-42AD-A2D3-03024F43B8B6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5340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5F2F8-4BFD-42AD-A2D3-03024F43B8B6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0540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8/23/2022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8134" y="1834907"/>
            <a:ext cx="6293689" cy="2341020"/>
          </a:xfrm>
        </p:spPr>
        <p:txBody>
          <a:bodyPr anchor="b">
            <a:normAutofit/>
          </a:bodyPr>
          <a:lstStyle/>
          <a:p>
            <a:pPr algn="l"/>
            <a:r>
              <a:rPr lang="fi-FI" sz="6600" dirty="0"/>
              <a:t>8. Työmuistin toiminta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3 tietoa käsittelevä ihminen</a:t>
            </a:r>
            <a:endParaRPr lang="en-US"/>
          </a:p>
        </p:txBody>
      </p:sp>
      <p:pic>
        <p:nvPicPr>
          <p:cNvPr id="7" name="Kuva 6" descr="Logo, jossa lukee Mieli 3.&#10;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0" y="2642400"/>
            <a:ext cx="3967855" cy="1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C3F21C-B44C-452A-BFE8-066C611EA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fi-FI" sz="4600" dirty="0"/>
              <a:t>Toiminnanohjaukset osat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2AA181-FECC-4143-86D5-AF0EF2857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20235" cy="3386138"/>
          </a:xfrm>
        </p:spPr>
        <p:txBody>
          <a:bodyPr vert="horz" lIns="45720" tIns="45720" rIns="45720" bIns="45720" rtlCol="0">
            <a:normAutofit/>
          </a:bodyPr>
          <a:lstStyle/>
          <a:p>
            <a:pPr marL="264795" lvl="1">
              <a:buSzPct val="100000"/>
              <a:buFont typeface="Arial,Sans-Serif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Akira </a:t>
            </a:r>
            <a:r>
              <a:rPr lang="fi-FI" sz="2000" dirty="0" err="1">
                <a:ea typeface="+mn-lt"/>
                <a:cs typeface="+mn-lt"/>
              </a:rPr>
              <a:t>Miyaken</a:t>
            </a:r>
            <a:r>
              <a:rPr lang="fi-FI" sz="2000" dirty="0">
                <a:ea typeface="+mn-lt"/>
                <a:cs typeface="+mn-lt"/>
              </a:rPr>
              <a:t> teoria jakaa toiminnanohjauksen kolmeen osaan: vaihtaminen, päivittäminen ja inhibitio</a:t>
            </a:r>
          </a:p>
          <a:p>
            <a:pPr marL="264795" lvl="1">
              <a:buSzPct val="100000"/>
              <a:buFont typeface="Arial,Sans-Serif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Vaihtamisessa keskeisenä tarkkaavaisuuden toiminta, päivittämisessä työmuistin toiminta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8BBACC64-0E5D-4640-8A45-8F4DCCCEE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3126716"/>
            <a:ext cx="8629649" cy="3343988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087CEF-CC16-4E60-B7DF-228084523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ea typeface="+mj-lt"/>
                <a:cs typeface="+mj-lt"/>
              </a:rPr>
              <a:t>© SANOMA PRO, TEKIJÄT ● MIELI 3 TIETOA KÄSITTELEVÄ IHMINEN</a:t>
            </a:r>
          </a:p>
        </p:txBody>
      </p:sp>
    </p:spTree>
    <p:extLst>
      <p:ext uri="{BB962C8B-B14F-4D97-AF65-F5344CB8AC3E}">
        <p14:creationId xmlns:p14="http://schemas.microsoft.com/office/powerpoint/2010/main" val="253488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Muisti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75" y="2088444"/>
            <a:ext cx="6650477" cy="4023360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 Psykologian käsite muisti on laajempi kuin arkikielen sanat muisti tai muistaminen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Muisti on tiedonkäsittelytoiminto, joka käsittelee, tallentaa ja säilyttää tietoa.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keskeistä myös tiedon palauttaminen tietoiseen käsittelyyn sitä tarvittaessa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muistiprosessit ovat tietoisia ja ei-tietoisia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Muistin toiminta auttaa ennakoimaan tulevaa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yksilö muistaa esimerkiksi mitä hänen tulee tehdä huomenna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sz="1600" dirty="0">
              <a:ea typeface="+mn-lt"/>
              <a:cs typeface="+mn-lt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0170" y="6583680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2050" name="Picture 2" descr="Person Holding White and Black Card">
            <a:extLst>
              <a:ext uri="{FF2B5EF4-FFF2-40B4-BE49-F238E27FC236}">
                <a16:creationId xmlns:a16="http://schemas.microsoft.com/office/drawing/2014/main" id="{7E01E6CC-788E-5142-BAAE-31439FC45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883" y="0"/>
            <a:ext cx="4581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08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fi-FI" dirty="0"/>
              <a:t>Muistin kolmivarastomalli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 </a:t>
            </a:r>
            <a:r>
              <a:rPr lang="fi-FI" sz="2000" dirty="0">
                <a:ea typeface="+mn-lt"/>
                <a:cs typeface="+mn-lt"/>
              </a:rPr>
              <a:t>Tutkijat </a:t>
            </a:r>
            <a:r>
              <a:rPr lang="fi-FI" sz="2000" dirty="0" err="1">
                <a:ea typeface="+mn-lt"/>
                <a:cs typeface="+mn-lt"/>
              </a:rPr>
              <a:t>Atkins</a:t>
            </a:r>
            <a:r>
              <a:rPr lang="fi-FI" sz="2000" dirty="0">
                <a:ea typeface="+mn-lt"/>
                <a:cs typeface="+mn-lt"/>
              </a:rPr>
              <a:t> ja </a:t>
            </a:r>
            <a:r>
              <a:rPr lang="fi-FI" sz="2000" dirty="0" err="1">
                <a:ea typeface="+mn-lt"/>
                <a:cs typeface="+mn-lt"/>
              </a:rPr>
              <a:t>Shiffrin</a:t>
            </a:r>
            <a:r>
              <a:rPr lang="fi-FI" sz="2000" dirty="0">
                <a:ea typeface="+mn-lt"/>
                <a:cs typeface="+mn-lt"/>
              </a:rPr>
              <a:t> esittelivät teorian vuonna 1968</a:t>
            </a:r>
            <a:endParaRPr lang="fi-FI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 </a:t>
            </a:r>
            <a:r>
              <a:rPr lang="fi-FI" sz="2000" dirty="0">
                <a:ea typeface="+mn-lt"/>
                <a:cs typeface="+mn-lt"/>
              </a:rPr>
              <a:t>Teoriassa muisti jaetaan kolmeen muistijärjestelmään: aistimuistiin, työmuistiin ja säilömuistiin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Aistimuisti toimii ei-tietoisesti, työmuisti tietoisesti ja säilömuisti sekä tietoisesti että ei-tietoisesti</a:t>
            </a:r>
            <a:endParaRPr lang="fi-FI" sz="16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Unohtaminen</a:t>
            </a:r>
            <a:r>
              <a:rPr lang="fi-FI" sz="2000" dirty="0">
                <a:ea typeface="+mn-lt"/>
                <a:cs typeface="+mn-lt"/>
              </a:rPr>
              <a:t> osa kaikkia muistijärjestelmiä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0E07025-8CCC-4949-A75B-BCC176D5F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743" y="2551895"/>
            <a:ext cx="6692820" cy="2995035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42361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72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127838" cy="1490209"/>
          </a:xfrm>
        </p:spPr>
        <p:txBody>
          <a:bodyPr>
            <a:normAutofit/>
          </a:bodyPr>
          <a:lstStyle/>
          <a:p>
            <a:r>
              <a:rPr lang="fi-FI" sz="4800" dirty="0"/>
              <a:t>TYÖMUISTIN toiminta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269" y="2271828"/>
            <a:ext cx="6591697" cy="427140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000" b="1" dirty="0">
                <a:ea typeface="+mn-lt"/>
                <a:cs typeface="+mn-lt"/>
              </a:rPr>
              <a:t>Työmuisti</a:t>
            </a:r>
            <a:r>
              <a:rPr lang="fi-FI" sz="2000" dirty="0">
                <a:ea typeface="+mn-lt"/>
                <a:cs typeface="+mn-lt"/>
              </a:rPr>
              <a:t> käsittelee ja säilyttää tietyllä hetkellä mielessä tietoisesti olevaa tietoa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Työmuistin sisällöt valikoidaan tarkkaavaisuuden avulla käsittelyyn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Työmuisti siirtää tietoa säilömuistiin pitkäkestoiseen tallennukseen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Tallennuksen kannalta on tärkeää, että tietoa on </a:t>
            </a:r>
            <a:r>
              <a:rPr lang="fi-FI" sz="2000" b="1" dirty="0">
                <a:ea typeface="+mn-lt"/>
                <a:cs typeface="+mn-lt"/>
              </a:rPr>
              <a:t>prosessoitu</a:t>
            </a:r>
            <a:r>
              <a:rPr lang="fi-FI" sz="2000" dirty="0">
                <a:ea typeface="+mn-lt"/>
                <a:cs typeface="+mn-lt"/>
              </a:rPr>
              <a:t> työmuistissa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prosessointi voi esimerkiksi tarkoittaa tiedon liittämistä aiempaan tietoon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kertaaminen on tallennuksen kannalta tärkeää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itselle merkitykselliset tiedot ja tapahtumat tallentuvat herkästi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91655" y="5721033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1026" name="Picture 2" descr="Black Click Pen on White Paper">
            <a:extLst>
              <a:ext uri="{FF2B5EF4-FFF2-40B4-BE49-F238E27FC236}">
                <a16:creationId xmlns:a16="http://schemas.microsoft.com/office/drawing/2014/main" id="{86B26E84-8A6C-0742-86E9-5109C56B0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612" y="2492775"/>
            <a:ext cx="4842388" cy="322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4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fi-FI" dirty="0"/>
              <a:t>Työmuistin rakenne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9615" y="2280159"/>
            <a:ext cx="5152385" cy="417173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000" dirty="0" err="1">
                <a:ea typeface="+mn-lt"/>
                <a:cs typeface="+mn-lt"/>
              </a:rPr>
              <a:t>Baddeleyn</a:t>
            </a:r>
            <a:r>
              <a:rPr lang="fi-FI" sz="2000" dirty="0">
                <a:ea typeface="+mn-lt"/>
                <a:cs typeface="+mn-lt"/>
              </a:rPr>
              <a:t> ja </a:t>
            </a:r>
            <a:r>
              <a:rPr lang="fi-FI" sz="2000" dirty="0" err="1">
                <a:ea typeface="+mn-lt"/>
                <a:cs typeface="+mn-lt"/>
              </a:rPr>
              <a:t>Hitchin</a:t>
            </a:r>
            <a:r>
              <a:rPr lang="fi-FI" sz="2000" dirty="0">
                <a:ea typeface="+mn-lt"/>
                <a:cs typeface="+mn-lt"/>
              </a:rPr>
              <a:t> mallissa työmuisti jakautuu seuraaviin osiin: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Työmuistin keskusyksikkö</a:t>
            </a:r>
            <a:r>
              <a:rPr lang="fi-FI" sz="2000" dirty="0">
                <a:ea typeface="+mn-lt"/>
                <a:cs typeface="+mn-lt"/>
              </a:rPr>
              <a:t> säätelee työmuistin toimintaa tarkkaavaisuuden avulla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valikoi käsiteltävät asiat tietoiseen käsittelyyn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tärkeitä aivojen alueita otsalohkojen etuosat ja päälakilohkot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 Näön työmuisti </a:t>
            </a:r>
            <a:r>
              <a:rPr lang="fi-FI" sz="2000" dirty="0">
                <a:ea typeface="+mn-lt"/>
                <a:cs typeface="+mn-lt"/>
              </a:rPr>
              <a:t>käsittelee näkötietoa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 Kuullun työmuisti </a:t>
            </a:r>
            <a:r>
              <a:rPr lang="fi-FI" sz="2000" dirty="0">
                <a:ea typeface="+mn-lt"/>
                <a:cs typeface="+mn-lt"/>
              </a:rPr>
              <a:t>käsittelee kuultua tietoa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 Episodinen puskuri </a:t>
            </a:r>
            <a:r>
              <a:rPr lang="fi-FI" sz="2000" dirty="0">
                <a:ea typeface="+mn-lt"/>
                <a:cs typeface="+mn-lt"/>
              </a:rPr>
              <a:t>yhdistää aistitietoja kokonaisiksi tapahtumiksi</a:t>
            </a:r>
            <a:endParaRPr lang="fi-FI" sz="2000" b="1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4117" y="6451889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7D5B179-CE5B-A743-9F7C-78B3E1454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3" y="2084832"/>
            <a:ext cx="6466642" cy="457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5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fi-FI" dirty="0"/>
              <a:t>Työmuistin kesto ja kapasiteetti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2"/>
            <a:ext cx="6430665" cy="555339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1800" dirty="0"/>
              <a:t> </a:t>
            </a:r>
            <a:r>
              <a:rPr lang="fi-FI" sz="1800" b="1" dirty="0"/>
              <a:t>Työmuistin kesto: </a:t>
            </a:r>
            <a:r>
              <a:rPr lang="fi-FI" sz="1800" dirty="0"/>
              <a:t>kuinka pitkään tieto säilyy aktiivisena työmuistissa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ilman aktiivista kertausta tieto säilyy työmuistissa keskimäärin 20 sekuntia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800" dirty="0">
                <a:ea typeface="+mn-lt"/>
                <a:cs typeface="+mn-lt"/>
              </a:rPr>
              <a:t> </a:t>
            </a:r>
            <a:r>
              <a:rPr lang="fi-FI" sz="1800" b="1" dirty="0">
                <a:ea typeface="+mn-lt"/>
                <a:cs typeface="+mn-lt"/>
              </a:rPr>
              <a:t>Työmuistin kapasiteetti</a:t>
            </a:r>
            <a:r>
              <a:rPr lang="fi-FI" sz="1800" dirty="0">
                <a:ea typeface="+mn-lt"/>
                <a:cs typeface="+mn-lt"/>
              </a:rPr>
              <a:t>: kuinka monta asiaa työmuistissa voi olla, ennen kuin se kuormittuu ja osa tiedosta katoaa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kapasiteetti keskimäärin noin neljä asiakokonaisuutta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kapasiteetissa yksilöllisiä ja synnynnäisiä eroja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800" dirty="0">
                <a:ea typeface="+mn-lt"/>
                <a:cs typeface="+mn-lt"/>
              </a:rPr>
              <a:t> </a:t>
            </a:r>
            <a:r>
              <a:rPr lang="fi-FI" sz="1800" b="1" dirty="0">
                <a:ea typeface="+mn-lt"/>
                <a:cs typeface="+mn-lt"/>
              </a:rPr>
              <a:t>Mieltämisyksikkö</a:t>
            </a:r>
            <a:r>
              <a:rPr lang="fi-FI" sz="1800" dirty="0">
                <a:ea typeface="+mn-lt"/>
                <a:cs typeface="+mn-lt"/>
              </a:rPr>
              <a:t> tarkoittaa useammasta erillisestä muistettavasta asiasta luotua laajempaa kokonaisuutta.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näiden avulla voidaan kiertää työmuistin rajallista kapasiteettia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800" dirty="0">
                <a:ea typeface="+mn-lt"/>
                <a:cs typeface="+mn-lt"/>
              </a:rPr>
              <a:t> Säilömuistissa olevat tiedot auttavat kiertämään työmuistin rajoituksia, esimerkiksi kokonaisuuksia ja skeemoja hyödyntämällä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99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Työmuisti ja tarkkaavaisuus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738688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400" dirty="0">
                <a:ea typeface="+mn-lt"/>
                <a:cs typeface="+mn-lt"/>
              </a:rPr>
              <a:t>Tarkkaavaisuuden avulla valikoidaan työmuistiin käsiteltävät asiat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 </a:t>
            </a:r>
            <a:r>
              <a:rPr lang="fi-FI" sz="2400" dirty="0">
                <a:ea typeface="+mn-lt"/>
                <a:cs typeface="+mn-lt"/>
              </a:rPr>
              <a:t>Tarkkaavaisuuden herpaantuminen häiritsee myös työmuistin toimintaa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työmuistin häiriintyminen liittyy usein tarkkaavaisuuteen, ei kapasiteettirajoitukseen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 </a:t>
            </a:r>
            <a:r>
              <a:rPr lang="fi-FI" sz="2400" dirty="0">
                <a:ea typeface="+mn-lt"/>
                <a:cs typeface="+mn-lt"/>
              </a:rPr>
              <a:t>Kuten tarkkaavaisuutta, myös työmuistia voi siis mieltää rajallisena resurssina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Monisuorittaminen ja tarkkaavaisuuden vaihtelu voivat kuormittaa työmuistin toimintaa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62816" y="6059328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3074" name="Picture 2" descr="Positive black boy doing homework in copybook">
            <a:extLst>
              <a:ext uri="{FF2B5EF4-FFF2-40B4-BE49-F238E27FC236}">
                <a16:creationId xmlns:a16="http://schemas.microsoft.com/office/drawing/2014/main" id="{AC89714D-5F83-174E-988D-15C3D701E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732" y="3028951"/>
            <a:ext cx="4436268" cy="29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69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C3F21C-B44C-452A-BFE8-066C611EA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Työmuistin hermostollinen perusta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2AA181-FECC-4143-86D5-AF0EF2857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 marL="264795" lvl="1">
              <a:buSzPct val="100000"/>
              <a:buFont typeface="Arial,Sans-Serif" panose="020B0602020104020603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Useat eri aivoalueet ja niiden hermoverkot tärkeitä työmuistin toiminnalle</a:t>
            </a:r>
          </a:p>
          <a:p>
            <a:pPr marL="264795" lvl="1">
              <a:buFont typeface="Arial,Sans-Serif" panose="020B0602020104020603" pitchFamily="34" charset="0"/>
              <a:buChar char="•"/>
            </a:pPr>
            <a:r>
              <a:rPr lang="fi-FI" sz="2800" b="1" dirty="0">
                <a:ea typeface="+mn-lt"/>
                <a:cs typeface="+mn-lt"/>
              </a:rPr>
              <a:t>Otsalohkojen etuosat ja myös päälakilohkon alueet </a:t>
            </a:r>
            <a:r>
              <a:rPr lang="fi-FI" sz="2800" dirty="0">
                <a:ea typeface="+mn-lt"/>
                <a:cs typeface="+mn-lt"/>
              </a:rPr>
              <a:t>tärkeitä työmuistin toiminnalle</a:t>
            </a:r>
          </a:p>
          <a:p>
            <a:pPr marL="447675" lvl="2">
              <a:buFont typeface="Arial,Sans-Serif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otsalohkojen etuosat tärkeitä myös tarkkaavaisuudelle ja toiminnanohjaukselle</a:t>
            </a:r>
          </a:p>
          <a:p>
            <a:pPr marL="264795" lvl="1">
              <a:buFont typeface="Arial,Sans-Serif" panose="020B0602020104020603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Aivokuoren aistialueet tärkeitä aistitiedon käsittelylle työmuistissa</a:t>
            </a:r>
          </a:p>
          <a:p>
            <a:pPr marL="264795" lvl="1">
              <a:buFont typeface="Arial,Sans-Serif" panose="020B0602020104020603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Liikkeiden ja motoristen taitojen oppimiselle tärkeitä </a:t>
            </a:r>
            <a:r>
              <a:rPr lang="fi-FI" sz="2800" b="1" dirty="0">
                <a:ea typeface="+mn-lt"/>
                <a:cs typeface="+mn-lt"/>
              </a:rPr>
              <a:t>pikkuaivot</a:t>
            </a:r>
            <a:r>
              <a:rPr lang="fi-FI" sz="2800" dirty="0">
                <a:ea typeface="+mn-lt"/>
                <a:cs typeface="+mn-lt"/>
              </a:rPr>
              <a:t> ja </a:t>
            </a:r>
            <a:r>
              <a:rPr lang="fi-FI" sz="2800" b="1" dirty="0">
                <a:ea typeface="+mn-lt"/>
                <a:cs typeface="+mn-lt"/>
              </a:rPr>
              <a:t>tyvitumakkeet</a:t>
            </a:r>
            <a:endParaRPr lang="en-US" sz="2400" b="1" dirty="0">
              <a:ea typeface="+mn-lt"/>
              <a:cs typeface="+mn-lt"/>
            </a:endParaRPr>
          </a:p>
          <a:p>
            <a:pPr marL="264795" lvl="1">
              <a:buFont typeface="Arial,Sans-Serif" panose="020B0602020104020603" pitchFamily="34" charset="0"/>
              <a:buChar char="•"/>
            </a:pP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087CEF-CC16-4E60-B7DF-228084523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© SANOMA PRO, TEKIJÄT ● MIELI 3 TIETOA KÄSITTELEVÄ IHMINEN, KUVA: PEXELS</a:t>
            </a:r>
          </a:p>
        </p:txBody>
      </p:sp>
    </p:spTree>
    <p:extLst>
      <p:ext uri="{BB962C8B-B14F-4D97-AF65-F5344CB8AC3E}">
        <p14:creationId xmlns:p14="http://schemas.microsoft.com/office/powerpoint/2010/main" val="252811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C3F21C-B44C-452A-BFE8-066C611EA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Toiminnanohjaus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2AA181-FECC-4143-86D5-AF0EF2857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 marL="264795" lvl="1">
              <a:buSzPct val="100000"/>
              <a:buFont typeface="Arial,Sans-Serif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Toiminnanohjaus tarkoittaa kaikkia oman toiminnan ohjaamisen, suunnittelun ja korjaamisen kannalta olennaisia taitoja. </a:t>
            </a:r>
          </a:p>
          <a:p>
            <a:pPr marL="264795" lvl="1">
              <a:buSzPct val="100000"/>
              <a:buFont typeface="Arial,Sans-Serif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Toiminnanohjaus, työmuisti ja tarkkaavaisuus läheisesti yhteydessä toisiinsa</a:t>
            </a:r>
          </a:p>
          <a:p>
            <a:pPr marL="264795" lvl="1">
              <a:buSzPct val="100000"/>
              <a:buFont typeface="Arial,Sans-Serif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Jotta työmuisti toimii tehokkaasti, yksilön on voitava keskittää tarkkaavaisuutensa oleellisiin asioihin </a:t>
            </a:r>
          </a:p>
          <a:p>
            <a:pPr marL="447675" lvl="2">
              <a:buSzPct val="100000"/>
              <a:buFont typeface="Arial,Sans-Serif" panose="020B0602020104020603" pitchFamily="34" charset="0"/>
              <a:buChar char="•"/>
            </a:pPr>
            <a:r>
              <a:rPr lang="fi-FI" sz="1800" dirty="0">
                <a:ea typeface="+mn-lt"/>
                <a:cs typeface="+mn-lt"/>
              </a:rPr>
              <a:t>Samalla hänen pitää ohjata toimintaansa ja jättää epäoleelliset asiat huomiotta toiminnanohjauksen avulla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087CEF-CC16-4E60-B7DF-228084523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ea typeface="+mj-lt"/>
                <a:cs typeface="+mj-lt"/>
              </a:rPr>
              <a:t>© SANOMA PRO, TEKIJÄT ● MIELI 3 TIETOA KÄSITTELEVÄ IHMINEN, KUVA: PEXELS</a:t>
            </a:r>
            <a:endParaRPr lang="fi-FI">
              <a:ea typeface="+mj-lt"/>
              <a:cs typeface="+mj-lt"/>
            </a:endParaRPr>
          </a:p>
        </p:txBody>
      </p:sp>
      <p:pic>
        <p:nvPicPr>
          <p:cNvPr id="4098" name="Picture 2" descr="Man Walking on Train Rail">
            <a:extLst>
              <a:ext uri="{FF2B5EF4-FFF2-40B4-BE49-F238E27FC236}">
                <a16:creationId xmlns:a16="http://schemas.microsoft.com/office/drawing/2014/main" id="{4617B086-18ED-644C-92EE-2D664E3EE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" r="-2" b="-2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54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0" ma:contentTypeDescription="Create a new document." ma:contentTypeScope="" ma:versionID="26dc4615e67a8739360fbd9cd42cef70">
  <xsd:schema xmlns:xsd="http://www.w3.org/2001/XMLSchema" xmlns:xs="http://www.w3.org/2001/XMLSchema" xmlns:p="http://schemas.microsoft.com/office/2006/metadata/properties" xmlns:ns2="42116817-7e29-4aa7-b7a6-c483eebecbb8" xmlns:ns3="807aa635-cdf8-4f87-acc5-eeaafee58acb" targetNamespace="http://schemas.microsoft.com/office/2006/metadata/properties" ma:root="true" ma:fieldsID="6387b232793b1c922b532bf527a3edad" ns2:_="" ns3:_="">
    <xsd:import namespace="42116817-7e29-4aa7-b7a6-c483eebecbb8"/>
    <xsd:import namespace="807aa635-cdf8-4f87-acc5-eeaafee58a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1674EE-9C70-4B65-87AA-3E21011DC85E}">
  <ds:schemaRefs>
    <ds:schemaRef ds:uri="42116817-7e29-4aa7-b7a6-c483eebecbb8"/>
    <ds:schemaRef ds:uri="807aa635-cdf8-4f87-acc5-eeaafee58ac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A1AACAE-6EB8-45E6-9D80-77184C5DED6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217</TotalTime>
  <Words>583</Words>
  <Application>Microsoft Office PowerPoint</Application>
  <PresentationFormat>Laajakuva</PresentationFormat>
  <Paragraphs>71</Paragraphs>
  <Slides>10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7" baseType="lpstr">
      <vt:lpstr>Arial</vt:lpstr>
      <vt:lpstr>Arial,Sans-Serif</vt:lpstr>
      <vt:lpstr>Calibri</vt:lpstr>
      <vt:lpstr>Tw Cen MT</vt:lpstr>
      <vt:lpstr>Tw Cen MT Condensed</vt:lpstr>
      <vt:lpstr>Wingdings 3</vt:lpstr>
      <vt:lpstr>Integraali</vt:lpstr>
      <vt:lpstr>8. Työmuistin toiminta</vt:lpstr>
      <vt:lpstr>Muisti</vt:lpstr>
      <vt:lpstr>Muistin kolmivarastomalli</vt:lpstr>
      <vt:lpstr>TYÖMUISTIN toiminta</vt:lpstr>
      <vt:lpstr>Työmuistin rakenne</vt:lpstr>
      <vt:lpstr>Työmuistin kesto ja kapasiteetti</vt:lpstr>
      <vt:lpstr>Työmuisti ja tarkkaavaisuus</vt:lpstr>
      <vt:lpstr>Työmuistin hermostollinen perusta</vt:lpstr>
      <vt:lpstr>Toiminnanohjaus</vt:lpstr>
      <vt:lpstr>Toiminnanohjaukset osat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Syrjäläinen Jarno Antero</dc:creator>
  <cp:lastModifiedBy>Syrjäläinen Jarno Antero</cp:lastModifiedBy>
  <cp:revision>529</cp:revision>
  <dcterms:created xsi:type="dcterms:W3CDTF">2021-05-18T05:21:46Z</dcterms:created>
  <dcterms:modified xsi:type="dcterms:W3CDTF">2022-08-23T06:47:13Z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