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4" r:id="rId7"/>
    <p:sldId id="277" r:id="rId8"/>
    <p:sldId id="278" r:id="rId9"/>
    <p:sldId id="276" r:id="rId10"/>
    <p:sldId id="282" r:id="rId11"/>
    <p:sldId id="280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23.8.2022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58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30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5. tarkkaavaisuus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Tarkkaamattomuussokeus ja muutossokeus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Tarkkaamattomuussokeus:</a:t>
            </a:r>
            <a:r>
              <a:rPr lang="fi-FI" sz="2400" dirty="0">
                <a:ea typeface="+mn-lt"/>
                <a:cs typeface="+mn-lt"/>
              </a:rPr>
              <a:t> kyvyttömyys havaita näkökentässä olevia odottamattomia ärsykkeitä, koska tarkkaavaisuus on suunnattu muualle </a:t>
            </a:r>
            <a:endParaRPr lang="fi-FI" dirty="0"/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/>
              <a:t>tutkittu esim. Näkymätön Gorilla-tutkimuksilla (Simons &amp; Chabris)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Muutossokeus:</a:t>
            </a:r>
            <a:r>
              <a:rPr lang="fi-FI" sz="2400" dirty="0">
                <a:ea typeface="+mn-lt"/>
                <a:cs typeface="+mn-lt"/>
              </a:rPr>
              <a:t> kyvyttömyys havaita suuriakin muutoksia näkökentässä, jos ne tapahtuvat lyhyen häiriön aikana</a:t>
            </a:r>
            <a:endParaRPr lang="en-US" sz="2400" dirty="0">
              <a:ea typeface="+mn-lt"/>
              <a:cs typeface="+mn-lt"/>
            </a:endParaRP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silmien räpäytys, pään asennon korjaaminen</a:t>
            </a:r>
            <a:endParaRPr lang="fi-FI" dirty="0">
              <a:ea typeface="+mn-lt"/>
              <a:cs typeface="+mn-lt"/>
            </a:endParaRP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aivot eivät rekisteröi näkökentässä tapahtunutta muutosta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2088444"/>
            <a:ext cx="665047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000" dirty="0">
                <a:ea typeface="+mn-lt"/>
                <a:cs typeface="+mn-lt"/>
              </a:rPr>
              <a:t>Kaikkea aistitietoa ei pystytä käsittelemään</a:t>
            </a:r>
            <a:endParaRPr lang="fi-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tarkkaavaisuus säätelee aisti-tiedon vastaanottamista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Tarkkaavaisuuden</a:t>
            </a:r>
            <a:r>
              <a:rPr lang="fi-FI" sz="2000" dirty="0">
                <a:ea typeface="+mn-lt"/>
                <a:cs typeface="+mn-lt"/>
              </a:rPr>
              <a:t> avulla poimitaan ärsyketulvasta senhetkisen toiminnan kannalta tärkeä tieto käsiteltäväksi</a:t>
            </a:r>
            <a:endParaRPr lang="fi-FI" sz="2000" dirty="0"/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tehostaa tarkkaavaisuuden kohteena olevien asioiden käsittelyä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Kohteena ulkoiset tai sisäiset ärsykkeet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Tahatonta ja tahdonalaista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Tarkkaavaisuuteen vaikuttavat esim. motivaatio, skeemat, vireystila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085" y="645449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A2ED161-1A9F-4B13-8F50-A6C2255A6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1284"/>
          <a:stretch/>
        </p:blipFill>
        <p:spPr>
          <a:xfrm>
            <a:off x="7973798" y="10"/>
            <a:ext cx="4217856" cy="68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Tahaton 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79038"/>
            <a:ext cx="5902061" cy="4138882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400" b="1" dirty="0">
                <a:ea typeface="+mn-lt"/>
                <a:cs typeface="+mn-lt"/>
              </a:rPr>
              <a:t>Tahaton tarkkaavaisuus</a:t>
            </a:r>
            <a:r>
              <a:rPr lang="fi-FI" sz="2400" dirty="0">
                <a:ea typeface="+mn-lt"/>
                <a:cs typeface="+mn-lt"/>
              </a:rPr>
              <a:t>: Passiivista, ulkoisten ärsykkeiden ohjaamaa tarkkaavaisuutta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automaattista ja nopeaa</a:t>
            </a:r>
            <a:r>
              <a:rPr lang="fi-FI" sz="2400" dirty="0">
                <a:ea typeface="+mn-lt"/>
                <a:cs typeface="+mn-lt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Orientaatioreaktio (orientaatiorefleksi)</a:t>
            </a:r>
            <a:r>
              <a:rPr lang="fi-FI" sz="2400" dirty="0">
                <a:ea typeface="+mn-lt"/>
                <a:cs typeface="+mn-lt"/>
              </a:rPr>
              <a:t>: tarkkaavaisuus suuntautuu automaattisesti kohti yllättävää tai uutta ärsykettä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esim. kova ääni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 Ollut evoluutiossa tärkeä ihmislajin selviytymisen kannalta</a:t>
            </a:r>
          </a:p>
          <a:p>
            <a:pPr marL="127635" lvl="1" indent="0">
              <a:buNone/>
            </a:pP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Kuva 5" descr="Kuva, joka sisältää kohteen ulko, ulkokäyttöön tarkoitettu esine, lumi, auringonlasku&#10;&#10;Kuvaus luotu automaattisesti">
            <a:extLst>
              <a:ext uri="{FF2B5EF4-FFF2-40B4-BE49-F238E27FC236}">
                <a16:creationId xmlns:a16="http://schemas.microsoft.com/office/drawing/2014/main" id="{7B70F090-CF70-4985-BF0A-9A0CCEAC0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2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7118" y="648951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1490209"/>
          </a:xfrm>
        </p:spPr>
        <p:txBody>
          <a:bodyPr>
            <a:normAutofit/>
          </a:bodyPr>
          <a:lstStyle/>
          <a:p>
            <a:r>
              <a:rPr lang="fi-FI" sz="4800" dirty="0"/>
              <a:t>Tahdonalainen </a:t>
            </a:r>
            <a:br>
              <a:rPr lang="fi-FI" sz="4800" dirty="0"/>
            </a:br>
            <a:r>
              <a:rPr lang="fi-FI" sz="4800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67186"/>
            <a:ext cx="5902061" cy="4138882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Tahdonalainen tarkkaavaisuus:</a:t>
            </a:r>
            <a:r>
              <a:rPr lang="fi-FI" sz="2000" dirty="0">
                <a:ea typeface="+mn-lt"/>
                <a:cs typeface="+mn-lt"/>
              </a:rPr>
              <a:t> tarkkaavaisuus suuntautuu toiminnan tavoitteista käsin, joista ihminen on tietoinen 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Tarkkaavaisuuden kohde valikoidaan aktiivisesti ja tietoisesti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Edellyttää enemmän tiedonkäsittelyn kapasiteettia kuin tahaton tarkkaavaisuus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Tahdonalaisen tarkkaavaisuuden alalajeja:</a:t>
            </a:r>
            <a:endParaRPr lang="fi-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valikoiva tarkkaavaisuus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jaettu tarkkaavaisuus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5" name="Kuva 5" descr="Kuva, joka sisältää kohteen henkilö, asettaminen, urheilu&#10;&#10;Kuvaus luotu automaattisesti">
            <a:extLst>
              <a:ext uri="{FF2B5EF4-FFF2-40B4-BE49-F238E27FC236}">
                <a16:creationId xmlns:a16="http://schemas.microsoft.com/office/drawing/2014/main" id="{25276B2A-A995-4CE3-8028-3755EAB5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Valikoiva tarkkaavaisuus</a:t>
            </a:r>
          </a:p>
        </p:txBody>
      </p:sp>
      <p:pic>
        <p:nvPicPr>
          <p:cNvPr id="6" name="Kuva 6" descr="Kuva, joka sisältää kohteen lattia, sisä, tuoli, eläminen&#10;&#10;Kuvaus luotu automaattisesti">
            <a:extLst>
              <a:ext uri="{FF2B5EF4-FFF2-40B4-BE49-F238E27FC236}">
                <a16:creationId xmlns:a16="http://schemas.microsoft.com/office/drawing/2014/main" id="{4478AF75-EF3B-4F56-8D89-87F1B3AB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" t="13347" r="-597" b="13745"/>
          <a:stretch/>
        </p:blipFill>
        <p:spPr>
          <a:xfrm>
            <a:off x="1081373" y="2086316"/>
            <a:ext cx="3601365" cy="39389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64" y="2101054"/>
            <a:ext cx="6454343" cy="420830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Valikoiva tarkkaavaisuus:</a:t>
            </a:r>
            <a:r>
              <a:rPr lang="fi-FI" sz="2000" dirty="0">
                <a:ea typeface="+mn-lt"/>
                <a:cs typeface="+mn-lt"/>
              </a:rPr>
              <a:t> tietoiseen käsittelyyn valikoidaan aktiivisesti jotain tietoa ja muu tieto jätetään huomioimatta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Tarkkaavuustila</a:t>
            </a:r>
            <a:r>
              <a:rPr lang="fi-FI" sz="2000" dirty="0">
                <a:ea typeface="+mn-lt"/>
                <a:cs typeface="+mn-lt"/>
              </a:rPr>
              <a:t>: aivot alkavat tukea valikoivaa tarkkaavuustilaa, kun ihminen keskittyy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Valppaus</a:t>
            </a:r>
            <a:r>
              <a:rPr lang="fi-FI" sz="2000" dirty="0">
                <a:ea typeface="+mn-lt"/>
                <a:cs typeface="+mn-lt"/>
              </a:rPr>
              <a:t>: tarkkaavaisuuden ylläpitäminen pitkäaikaista keskittymistä vaativassa tehtävässä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Valikoivaa tarkkaavaisuutta kuuloaistissa tutkittu dikoottisen kuuntelun kokeella (Cherry)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Dikoottisen kuuntelun koeasetelma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8" name="Sisällön paikkamerkki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B820473F-54DE-47FE-903E-1F815B84E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7" y="2061236"/>
            <a:ext cx="7264130" cy="4247489"/>
          </a:xfrm>
        </p:spPr>
      </p:pic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jaettu tarkkaavaisuus</a:t>
            </a:r>
          </a:p>
        </p:txBody>
      </p:sp>
      <p:pic>
        <p:nvPicPr>
          <p:cNvPr id="6" name="Kuva 6" descr="Kuva, joka sisältää kohteen henkilö, kannettava, tietokone, mies&#10;&#10;Kuvaus luotu automaattisesti">
            <a:extLst>
              <a:ext uri="{FF2B5EF4-FFF2-40B4-BE49-F238E27FC236}">
                <a16:creationId xmlns:a16="http://schemas.microsoft.com/office/drawing/2014/main" id="{4A6586E4-7AC2-4580-897C-B19B30C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87" y="2158026"/>
            <a:ext cx="2529086" cy="378931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207" y="2083340"/>
            <a:ext cx="777586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000" b="1" dirty="0"/>
              <a:t>Jaettu tarkkaavaisuus:</a:t>
            </a:r>
            <a:r>
              <a:rPr lang="fi-FI" sz="2000" dirty="0"/>
              <a:t> tarkkaavaisuutta jaetaan kahteen tai useampaan toimintaan samanaikaisesti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monisuorittaminen</a:t>
            </a:r>
            <a:r>
              <a:rPr lang="fi-FI" dirty="0">
                <a:ea typeface="+mn-lt"/>
                <a:cs typeface="+mn-lt"/>
              </a:rPr>
              <a:t> (multitasking)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Onko todellisuudessa vain nopeaa tarkkaavaisuuden siirtoa kohteiden välillä?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Tietynlaisissa tehtävissä kuormittaa tiedonkäsittelyä ja otsalohkoja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fi-FI" dirty="0"/>
              <a:t>Esim. uuden asian opettelu, </a:t>
            </a:r>
            <a:r>
              <a:rPr lang="fi-FI" dirty="0">
                <a:ea typeface="+mn-lt"/>
                <a:cs typeface="+mn-lt"/>
              </a:rPr>
              <a:t>monimutkaiset toiminnot, puheen kuuntelu ja lukeminen samanaikaisesti</a:t>
            </a:r>
          </a:p>
          <a:p>
            <a:pPr marL="447675" lvl="2">
              <a:buFont typeface="Wingdings 3" panose="020B0604020202020204" pitchFamily="34" charset="0"/>
              <a:buChar char=""/>
            </a:pPr>
            <a:r>
              <a:rPr lang="fi-FI" dirty="0">
                <a:ea typeface="+mn-lt"/>
                <a:cs typeface="+mn-lt"/>
              </a:rPr>
              <a:t>puhe häiritsee helposti keskittymistä johonkin muuhun; aktivoi automaattisesti aivojen puheen käsittelyn verkostoja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Toimintojen </a:t>
            </a:r>
            <a:r>
              <a:rPr lang="fi-FI" sz="2000" b="1" dirty="0">
                <a:ea typeface="+mn-lt"/>
                <a:cs typeface="+mn-lt"/>
              </a:rPr>
              <a:t>automatisoituminen</a:t>
            </a:r>
            <a:r>
              <a:rPr lang="fi-FI" sz="2000" dirty="0">
                <a:ea typeface="+mn-lt"/>
                <a:cs typeface="+mn-lt"/>
              </a:rPr>
              <a:t> mahdollistaa jossain määrin rinnakkaisten toimintojen samanaikaisen tekemisen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automatisoituneet toiminnot eivät sido tarkkaavaisuutta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421" y="6438278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Tarkkaavaisuus ja aivotoiminta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73868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Tahdonalainen ja tahaton tarkkaavaisuus lisäävät aktivaatiota aivoissa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Otsalohkot</a:t>
            </a:r>
            <a:r>
              <a:rPr lang="fi-FI" sz="2000" dirty="0">
                <a:ea typeface="+mn-lt"/>
                <a:cs typeface="+mn-lt"/>
              </a:rPr>
              <a:t> keskeiset: tarkkaavaisuuden säätely tapahtuu otsalohkojen varassa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Tarkkaavaisuuden suuntaaminen, ylläpitäminen ja jakaminen vaativat useiden aivoalueiden yhteistyötä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tarkkaavaisuuden eri vaiheet aktivoivat useita eri aivoalueita, mm. tarkkaavaisuuden kohdentaminen päälakilohkoja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Ärsykkeistä riippuen aktivaatio lisääntyy myös </a:t>
            </a:r>
            <a:r>
              <a:rPr lang="fi-FI" sz="2000" b="1" dirty="0">
                <a:ea typeface="+mn-lt"/>
                <a:cs typeface="+mn-lt"/>
              </a:rPr>
              <a:t>ensisijaisilla aistialueilla </a:t>
            </a:r>
            <a:r>
              <a:rPr lang="fi-FI" sz="2000" dirty="0">
                <a:ea typeface="+mn-lt"/>
                <a:cs typeface="+mn-lt"/>
              </a:rPr>
              <a:t>(esim. kuulo-, näkö- ja tuntoaivokuori) tai </a:t>
            </a:r>
            <a:r>
              <a:rPr lang="fi-FI" sz="2000" b="1" dirty="0">
                <a:ea typeface="+mn-lt"/>
                <a:cs typeface="+mn-lt"/>
              </a:rPr>
              <a:t>liikeaivokuorella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9083" y="643793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6" name="Kuva 5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1F24DD82-47B8-4678-9B7D-0B7B47F7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61" y="65198"/>
            <a:ext cx="2347411" cy="259226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31405C-6160-4465-AC21-980E3DCAB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9" y="2786034"/>
            <a:ext cx="4314519" cy="36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Näön tarkkaavaisuuden järjestelmät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Näön tarkkaavaisuuden malli (Corbetta &amp; Shulman)</a:t>
            </a:r>
            <a:endParaRPr lang="fi-FI"/>
          </a:p>
          <a:p>
            <a:pPr>
              <a:buFont typeface="Arial,Sans-Serif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 </a:t>
            </a:r>
            <a:r>
              <a:rPr lang="fi-FI" b="1">
                <a:ea typeface="+mn-lt"/>
                <a:cs typeface="+mn-lt"/>
              </a:rPr>
              <a:t>Dorsaalinen järjestelmä:</a:t>
            </a:r>
            <a:r>
              <a:rPr lang="fi-FI">
                <a:ea typeface="+mn-lt"/>
                <a:cs typeface="+mn-lt"/>
              </a:rPr>
              <a:t> tahdonalaisen tarkkaavaisuuden ohjaamiseen liittyy aktivaatiota otsa- ja päälakilohkojen yläosien alueilla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 Ventraalinen järjestelmä</a:t>
            </a:r>
            <a:r>
              <a:rPr lang="fi-FI">
                <a:ea typeface="+mn-lt"/>
                <a:cs typeface="+mn-lt"/>
              </a:rPr>
              <a:t>: tahattoman tarkkaavaisuuden ohjaamiseen liittyy aktivaatiota etenkin oikean aivopuoliskon ohimo- ja päälakilohkon liittymäkohdassa sekä otsalohkon alaosan alueella</a:t>
            </a: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0B7153D-3EE8-4B02-AD4F-74C86543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66" y="3124097"/>
            <a:ext cx="2576886" cy="33466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3BA71A-5D0D-40C5-B6C3-E20ED39AF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19" y="56301"/>
            <a:ext cx="3273780" cy="288911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</TotalTime>
  <Words>561</Words>
  <Application>Microsoft Office PowerPoint</Application>
  <PresentationFormat>Laajakuva</PresentationFormat>
  <Paragraphs>67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5. tarkkaavaisuus</vt:lpstr>
      <vt:lpstr>tarkkaavaisuus</vt:lpstr>
      <vt:lpstr>Tahaton tarkkaavaisuus</vt:lpstr>
      <vt:lpstr>Tahdonalainen  tarkkaavaisuus</vt:lpstr>
      <vt:lpstr>Valikoiva tarkkaavaisuus</vt:lpstr>
      <vt:lpstr>Dikoottisen kuuntelun koeasetelma</vt:lpstr>
      <vt:lpstr>jaettu tarkkaavaisuus</vt:lpstr>
      <vt:lpstr>Tarkkaavaisuus ja aivotoiminta</vt:lpstr>
      <vt:lpstr>Näön tarkkaavaisuuden järjestelmät </vt:lpstr>
      <vt:lpstr>Tarkkaamattomuussokeus ja muutossokeus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Syrjäläinen Jarno Antero</dc:creator>
  <cp:lastModifiedBy>Syrjäläinen Jarno Antero</cp:lastModifiedBy>
  <cp:revision>522</cp:revision>
  <dcterms:created xsi:type="dcterms:W3CDTF">2021-05-18T05:21:46Z</dcterms:created>
  <dcterms:modified xsi:type="dcterms:W3CDTF">2022-08-23T06:42:23Z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