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79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4.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tiedonkäsittely-toimintojen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ja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hermoston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tutkiminen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3 tietoa käsittelevä ihminen</a:t>
            </a:r>
            <a:endParaRPr lang="en-US" dirty="0"/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Kvantitatiiviset aineistonkeruumenetelmät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 </a:t>
            </a:r>
            <a:r>
              <a:rPr lang="fi-FI" sz="2400" b="1" dirty="0"/>
              <a:t>Kyselyt:</a:t>
            </a:r>
            <a:r>
              <a:rPr lang="fi-FI" sz="2400" dirty="0"/>
              <a:t> valmiita kysymys- tai väittämäsarjoja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Psykologiset testit: </a:t>
            </a:r>
            <a:r>
              <a:rPr lang="fi-FI" sz="2400" dirty="0"/>
              <a:t>samanlaisena toistettava sarja tehtäviä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vain psykologien käytössä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sisältää usein normiaineiston, johon ihmisen pärjäämistä verrataan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</a:t>
            </a:r>
            <a:r>
              <a:rPr lang="fi-FI" sz="2400" b="1" dirty="0" err="1"/>
              <a:t>Behavioraaliset</a:t>
            </a:r>
            <a:r>
              <a:rPr lang="fi-FI" sz="2400" b="1" dirty="0"/>
              <a:t> menetelmät:</a:t>
            </a:r>
            <a:r>
              <a:rPr lang="fi-FI" sz="2400" dirty="0"/>
              <a:t> testit, joissa mitataan usein tarkkuutta tai reaktioaikaa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esitetään usein tietokoneella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 </a:t>
            </a:r>
            <a:r>
              <a:rPr lang="fi-FI" sz="2400" b="1" dirty="0"/>
              <a:t>Aivotutkimusmenetelmät:</a:t>
            </a:r>
            <a:r>
              <a:rPr lang="fi-FI" sz="2400" dirty="0"/>
              <a:t> menetelmät, joilla tutkitaan aivojen rakennetta tai toimintaa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1600" dirty="0"/>
              <a:t>käytetään usein </a:t>
            </a:r>
            <a:r>
              <a:rPr lang="fi-FI" sz="1600" dirty="0" err="1"/>
              <a:t>behavioraalisten</a:t>
            </a:r>
            <a:r>
              <a:rPr lang="fi-FI" sz="1600" dirty="0"/>
              <a:t> menetelmien kanssa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3 tietoa käsittelevä ihminen</a:t>
            </a:r>
          </a:p>
        </p:txBody>
      </p:sp>
    </p:spTree>
    <p:extLst>
      <p:ext uri="{BB962C8B-B14F-4D97-AF65-F5344CB8AC3E}">
        <p14:creationId xmlns:p14="http://schemas.microsoft.com/office/powerpoint/2010/main" val="207337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Kyselyt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Mitta-asteikko:</a:t>
            </a:r>
            <a:r>
              <a:rPr lang="fi-FI" dirty="0">
                <a:ea typeface="+mn-lt"/>
                <a:cs typeface="+mn-lt"/>
              </a:rPr>
              <a:t> tapa, jolla vastaukset pisteytetään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asteikon toinen ääripää tarkoittaa, että vastaaja on väitteen kanssa eri mieltä, toinen ääripää taas että hän on eri mieltä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asteikko voi olla myös kyllä tai ei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asteikon sijaan vastaus voi olla numero, esimerkiksi todistuksen keskiarvo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 </a:t>
            </a:r>
            <a:r>
              <a:rPr lang="fi-FI" b="1" dirty="0"/>
              <a:t>Pituus: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yksi kysymys ei aina anna hyvää kuvaa mitattavasta ilmiöstä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monimutkaista</a:t>
            </a:r>
            <a:r>
              <a:rPr lang="en-US" dirty="0"/>
              <a:t> </a:t>
            </a:r>
            <a:r>
              <a:rPr lang="en-US" dirty="0" err="1"/>
              <a:t>ilmiötä</a:t>
            </a:r>
            <a:r>
              <a:rPr lang="en-US" dirty="0"/>
              <a:t>,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sanavaraston</a:t>
            </a:r>
            <a:r>
              <a:rPr lang="en-US" dirty="0"/>
              <a:t> </a:t>
            </a:r>
            <a:r>
              <a:rPr lang="en-US" dirty="0" err="1"/>
              <a:t>kokoa</a:t>
            </a:r>
            <a:r>
              <a:rPr lang="en-US" dirty="0"/>
              <a:t>, </a:t>
            </a:r>
            <a:r>
              <a:rPr lang="en-US" dirty="0" err="1"/>
              <a:t>pitää</a:t>
            </a:r>
            <a:r>
              <a:rPr lang="en-US" dirty="0"/>
              <a:t> </a:t>
            </a:r>
            <a:r>
              <a:rPr lang="en-US" dirty="0" err="1"/>
              <a:t>kysyä</a:t>
            </a:r>
            <a:r>
              <a:rPr lang="en-US" dirty="0"/>
              <a:t> </a:t>
            </a:r>
            <a:r>
              <a:rPr lang="en-US" dirty="0" err="1"/>
              <a:t>monella</a:t>
            </a:r>
            <a:r>
              <a:rPr lang="en-US" dirty="0"/>
              <a:t> </a:t>
            </a:r>
            <a:r>
              <a:rPr lang="en-US" dirty="0" err="1"/>
              <a:t>kysymyksellä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yksinkertaisempaa</a:t>
            </a:r>
            <a:r>
              <a:rPr lang="en-US" dirty="0"/>
              <a:t> </a:t>
            </a:r>
            <a:r>
              <a:rPr lang="en-US" dirty="0" err="1"/>
              <a:t>ilmiötä</a:t>
            </a:r>
            <a:r>
              <a:rPr lang="en-US" dirty="0"/>
              <a:t>,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väsymystä</a:t>
            </a:r>
            <a:r>
              <a:rPr lang="en-US" dirty="0"/>
              <a:t> tai </a:t>
            </a:r>
            <a:r>
              <a:rPr lang="en-US" dirty="0" err="1"/>
              <a:t>päänsärkyä</a:t>
            </a:r>
            <a:r>
              <a:rPr lang="en-US" dirty="0"/>
              <a:t>,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kysyä</a:t>
            </a:r>
            <a:r>
              <a:rPr lang="en-US" dirty="0"/>
              <a:t> </a:t>
            </a:r>
            <a:r>
              <a:rPr lang="en-US" dirty="0" err="1"/>
              <a:t>yhdellä</a:t>
            </a:r>
            <a:r>
              <a:rPr lang="en-US" dirty="0"/>
              <a:t> </a:t>
            </a:r>
            <a:r>
              <a:rPr lang="en-US" dirty="0" err="1"/>
              <a:t>kysymyksellä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0372"/>
            <a:ext cx="5997302" cy="217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5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 fontScale="90000"/>
          </a:bodyPr>
          <a:lstStyle/>
          <a:p>
            <a:r>
              <a:rPr lang="fi-FI" dirty="0"/>
              <a:t>Psykologiset testit ja </a:t>
            </a:r>
            <a:r>
              <a:rPr lang="fi-FI" dirty="0" err="1"/>
              <a:t>behavioraaliset</a:t>
            </a:r>
            <a:r>
              <a:rPr lang="fi-FI" dirty="0"/>
              <a:t> 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Psykologinen testi: </a:t>
            </a:r>
            <a:r>
              <a:rPr lang="fi-FI" dirty="0">
                <a:ea typeface="+mn-lt"/>
                <a:cs typeface="+mn-lt"/>
              </a:rPr>
              <a:t>testi, joka on vain psykologin käytössä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normiaineiston avulla verrataan ihmisen suoriutumista saman ikäryhmän muihin ihmisiin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käytetään etenkin potilastyössä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dirty="0" err="1">
                <a:ea typeface="+mn-lt"/>
                <a:cs typeface="+mn-lt"/>
              </a:rPr>
              <a:t>Behavioraalinen</a:t>
            </a:r>
            <a:r>
              <a:rPr lang="fi-FI" b="1" dirty="0">
                <a:ea typeface="+mn-lt"/>
                <a:cs typeface="+mn-lt"/>
              </a:rPr>
              <a:t> testi</a:t>
            </a:r>
            <a:r>
              <a:rPr lang="fi-FI" dirty="0">
                <a:ea typeface="+mn-lt"/>
                <a:cs typeface="+mn-lt"/>
              </a:rPr>
              <a:t>: testi, joka mittaa usein nopeutta, tarkkuutta tai reaktioaikaa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ei yleensä ole normitettu, eli testille ei ole normiaineistoa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usein käytetään aivotutkimusmenetelmien kanssa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käytetään usein myös potilastyössä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Eino Partanen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0582" y="585216"/>
            <a:ext cx="4010971" cy="4094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058" y="4679378"/>
            <a:ext cx="3658018" cy="25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5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Aivojen rakenteen tutkimusmenetelmät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Tietokonetomografia (TT-kuvaus): </a:t>
            </a:r>
            <a:r>
              <a:rPr lang="fi-FI" sz="2400" dirty="0"/>
              <a:t>aivojen röntgenkuva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nopea, mutta käyttää röntgensäteilyä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ei yleensä käytetä tutkimuksessa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käytetään potilastyössä esimerkiksi aivoinfarktien tai aivoverenvuotojen tunnistamiseen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Magneettikuvaus (MRI-kuvaus): </a:t>
            </a:r>
            <a:r>
              <a:rPr lang="fi-FI" sz="2400" dirty="0"/>
              <a:t>aivojen rakenteen kuvantaminen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perustuu vesimolekyylien liikkeeseen voimakkaassa magneettikentässä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tarkkuus parhaimmillaan jopa muutaman millimetrin luokkaa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tarkkuus näkyy magneettikuvan pikselien koossa</a:t>
            </a:r>
          </a:p>
          <a:p>
            <a:pPr lvl="1">
              <a:buFont typeface="Arial" panose="020B0602020104020603" pitchFamily="34" charset="0"/>
              <a:buChar char="•"/>
            </a:pPr>
            <a:endParaRPr lang="fi-FI" sz="16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Eino Partanen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411" y="315883"/>
            <a:ext cx="4345589" cy="600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4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/>
          <a:lstStyle/>
          <a:p>
            <a:r>
              <a:rPr lang="fi-FI" dirty="0"/>
              <a:t>Aivojen toiminnan tutkimusmenetelmät: PET ja </a:t>
            </a:r>
            <a:r>
              <a:rPr lang="fi-FI" dirty="0" err="1"/>
              <a:t>fmri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1" y="2326404"/>
            <a:ext cx="9560993" cy="400585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 </a:t>
            </a:r>
            <a:r>
              <a:rPr lang="fi-FI" sz="2400" b="1" dirty="0"/>
              <a:t>Hermosolujen hapen- tai energiankulutusta mittaavat menetelmät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 Kun hermosolu aktivoituu, se kuluttaa happea ja energiaa 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 PET (positroniemissiotomografia): mittaa (glukoosin kulutusta hermosoluissa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PET: koehenkilön vereen ruiskutetaan radioaktiivista glukoosia, jonka hajoamisen PET-laite havaitsee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</a:t>
            </a:r>
            <a:r>
              <a:rPr lang="fi-FI" sz="2000" dirty="0" err="1">
                <a:ea typeface="+mn-lt"/>
                <a:cs typeface="+mn-lt"/>
              </a:rPr>
              <a:t>fMRI</a:t>
            </a:r>
            <a:r>
              <a:rPr lang="fi-FI" sz="2000" dirty="0">
                <a:ea typeface="+mn-lt"/>
                <a:cs typeface="+mn-lt"/>
              </a:rPr>
              <a:t> (toiminnallinen magneettikuvaus): seuraa hermosolujen hapenkulutusta mittaamalla hapettuneen ja hapen luovuttaneiden punasolujen määrää aivojen eri osissa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 Tutkimusmenetelmän epäsuoruus:</a:t>
            </a:r>
            <a:r>
              <a:rPr lang="fi-FI" sz="2400" dirty="0">
                <a:ea typeface="+mn-lt"/>
                <a:cs typeface="+mn-lt"/>
              </a:rPr>
              <a:t> PET ja </a:t>
            </a:r>
            <a:r>
              <a:rPr lang="fi-FI" sz="2400" dirty="0" err="1">
                <a:ea typeface="+mn-lt"/>
                <a:cs typeface="+mn-lt"/>
              </a:rPr>
              <a:t>fMRI</a:t>
            </a:r>
            <a:r>
              <a:rPr lang="fi-FI" sz="2400" dirty="0">
                <a:ea typeface="+mn-lt"/>
                <a:cs typeface="+mn-lt"/>
              </a:rPr>
              <a:t> eivät mittaa hermosolujen toimintaa suoraan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mittaavat hermosolujen toiminnan seurauksia: energian ja hapenkulutuksen lisääntymistä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3 tietoa käsittelevä ihminen</a:t>
            </a:r>
          </a:p>
        </p:txBody>
      </p:sp>
    </p:spTree>
    <p:extLst>
      <p:ext uri="{BB962C8B-B14F-4D97-AF65-F5344CB8AC3E}">
        <p14:creationId xmlns:p14="http://schemas.microsoft.com/office/powerpoint/2010/main" val="110712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Aivojen toiminnan tutkimusmenetelmät: EEG ja MEG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Hermosolujen hapen- tai energiankulutusta mittaavat menetelmät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 kun hermosolu aktivoituu, se synnyttää hermoimpulssin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 aivojen hermosolut aktivoituvat usein yhdessä ja tuottavat suuren joukon hermoimpulsseja samaan aikaan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 hermoimpulssit ovat sähköisiä ja kun samanaikaisia hermoimpulsseja on paljon, ne voidaan havaita myös pään pinnalta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/>
              <a:t> EEG (aivosähkökäyrä, elektroenkefalografia): mittaa aivojen hermosolujen samanaikaista sähköistä toimintaa (sähkökentän muutoksia)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MEG (aivojen magneettikenttämittaus, </a:t>
            </a:r>
            <a:r>
              <a:rPr lang="fi-FI" sz="2000" dirty="0" err="1">
                <a:ea typeface="+mn-lt"/>
                <a:cs typeface="+mn-lt"/>
              </a:rPr>
              <a:t>magnetoenkefalografia</a:t>
            </a:r>
            <a:r>
              <a:rPr lang="fi-FI" sz="2000" dirty="0">
                <a:ea typeface="+mn-lt"/>
                <a:cs typeface="+mn-lt"/>
              </a:rPr>
              <a:t>): mittaa aivojen hermosolujen samanaikaista magneettista toimintaa (magneettikentän muutoksia)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0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Aivotutkimusmenetelmien arviointia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5852922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Ajallinen tarkkuus:</a:t>
            </a:r>
            <a:r>
              <a:rPr lang="fi-FI" sz="2400" dirty="0"/>
              <a:t> kuinka tarkasti aivotoimintaa voidaan ajoittaa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Paikkatarkkuus: </a:t>
            </a:r>
            <a:r>
              <a:rPr lang="fi-FI" sz="2400" dirty="0"/>
              <a:t>kuinka tarkasti aktivoituvan aivoalueen sijainti voidaan selvittää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 Jos ajallinen tarkkuus on hyvä, paikkatarkkuus on usein huono ja päinvastoin</a:t>
            </a:r>
            <a:endParaRPr lang="fi-FI" sz="16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954" y="1768979"/>
            <a:ext cx="5349045" cy="396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37229A-6943-4959-BD34-9C4BCB343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1AACAE-6EB8-45E6-9D80-77184C5DED69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807aa635-cdf8-4f87-acc5-eeaafee58acb"/>
    <ds:schemaRef ds:uri="42116817-7e29-4aa7-b7a6-c483eebecbb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13405</TotalTime>
  <Words>570</Words>
  <Application>Microsoft Office PowerPoint</Application>
  <PresentationFormat>Laajakuva</PresentationFormat>
  <Paragraphs>63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Tw Cen MT Condensed</vt:lpstr>
      <vt:lpstr>Wingdings 3</vt:lpstr>
      <vt:lpstr>Integraali</vt:lpstr>
      <vt:lpstr>4. tiedonkäsittely-toimintojen ja hermoston tutkiminen</vt:lpstr>
      <vt:lpstr>Kvantitatiiviset aineistonkeruumenetelmät</vt:lpstr>
      <vt:lpstr>Kyselyt</vt:lpstr>
      <vt:lpstr>Psykologiset testit ja behavioraaliset menetelmät</vt:lpstr>
      <vt:lpstr>Aivojen rakenteen tutkimusmenetelmät</vt:lpstr>
      <vt:lpstr>Aivojen toiminnan tutkimusmenetelmät: PET ja fmri</vt:lpstr>
      <vt:lpstr>Aivojen toiminnan tutkimusmenetelmät: EEG ja MEG</vt:lpstr>
      <vt:lpstr>Aivotutkimusmenetelmien arviointia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Partanen, Eino J</dc:creator>
  <cp:lastModifiedBy>Syrjäläinen Jarno Antero</cp:lastModifiedBy>
  <cp:revision>665</cp:revision>
  <dcterms:created xsi:type="dcterms:W3CDTF">2021-05-18T05:21:46Z</dcterms:created>
  <dcterms:modified xsi:type="dcterms:W3CDTF">2022-08-23T06:35:58Z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