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4"/>
  </p:notesMasterIdLst>
  <p:sldIdLst>
    <p:sldId id="256" r:id="rId5"/>
    <p:sldId id="273" r:id="rId6"/>
    <p:sldId id="277" r:id="rId7"/>
    <p:sldId id="276" r:id="rId8"/>
    <p:sldId id="291" r:id="rId9"/>
    <p:sldId id="274" r:id="rId10"/>
    <p:sldId id="287" r:id="rId11"/>
    <p:sldId id="278" r:id="rId12"/>
    <p:sldId id="284" r:id="rId13"/>
    <p:sldId id="280" r:id="rId14"/>
    <p:sldId id="281" r:id="rId15"/>
    <p:sldId id="282" r:id="rId16"/>
    <p:sldId id="283" r:id="rId17"/>
    <p:sldId id="288" r:id="rId18"/>
    <p:sldId id="285" r:id="rId19"/>
    <p:sldId id="286" r:id="rId20"/>
    <p:sldId id="289" r:id="rId21"/>
    <p:sldId id="294" r:id="rId22"/>
    <p:sldId id="29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0BE48-E4BF-415A-9219-2695FA2D5D60}" type="datetimeFigureOut">
              <a:rPr lang="fi-FI" smtClean="0"/>
              <a:t>23.8.2022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5F2F8-4BFD-42AD-A2D3-03024F43B8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4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F3A0B2C-D2E3-4EBB-9D29-6E1D7EF51402}" type="datetime1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19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BFBE-ED4A-49B3-8CF2-71B16D2FBFF7}" type="datetime1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7834-8D20-4628-9DB5-F4F9C9A2E20A}" type="datetime1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4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BEAF-6588-4B56-9159-A9C659AA5420}" type="datetime1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3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4E11-7B9F-4675-88EB-6ADBCB86B04E}" type="datetime1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2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10EB-3ED8-49FE-8ADC-4C2A8C6109B5}" type="datetime1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5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1BC4-FAE0-42BA-8F3A-3225962DB9D8}" type="datetime1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8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F27-0B0C-4655-A362-EB43717F08F5}" type="datetime1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6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3BE0-8B4C-4B67-BEBC-D7A372458030}" type="datetime1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0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A9B4-0592-4CF2-A891-88EF580F41E3}" type="datetime1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4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A319-85C9-41D9-AC37-640CA490AA1D}" type="datetime1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9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33D1478-D419-4D74-9895-567795DF00D5}" type="datetime1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40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70784CE-9DD4-4C2D-88B9-D219730A4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134" y="1834907"/>
            <a:ext cx="6293689" cy="2341020"/>
          </a:xfrm>
        </p:spPr>
        <p:txBody>
          <a:bodyPr anchor="b">
            <a:normAutofit/>
          </a:bodyPr>
          <a:lstStyle/>
          <a:p>
            <a:pPr algn="l"/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2.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Hermoston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rakenne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0A410A-1838-4131-95A6-2BE4F8D41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09640" y="4388141"/>
            <a:ext cx="58521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80E3AA-5F2B-49D9-9BA5-74D9B579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3 tietoa käsittelevä ihminen</a:t>
            </a:r>
            <a:endParaRPr lang="en-US"/>
          </a:p>
        </p:txBody>
      </p:sp>
      <p:pic>
        <p:nvPicPr>
          <p:cNvPr id="7" name="Kuva 6" descr="Logo, jossa lukee Mieli 3.&#10;">
            <a:extLst>
              <a:ext uri="{FF2B5EF4-FFF2-40B4-BE49-F238E27FC236}">
                <a16:creationId xmlns:a16="http://schemas.microsoft.com/office/drawing/2014/main" id="{0DAAF39F-07AD-4781-8266-0F71D1A05D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" y="2642400"/>
            <a:ext cx="3967855" cy="1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EF12B4-C031-49C9-B2F7-AC6122438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 dirty="0"/>
              <a:t>aivokuori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AFFAA9-8738-445B-834B-74E1DB5C7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98" y="2156298"/>
            <a:ext cx="6780369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,Sans-Serif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sz="2400" dirty="0">
                <a:ea typeface="+mn-lt"/>
                <a:cs typeface="+mn-lt"/>
              </a:rPr>
              <a:t>Isoaivojen poimuttunut kuorikerros (</a:t>
            </a:r>
            <a:r>
              <a:rPr lang="fi-FI" sz="2400" dirty="0" err="1">
                <a:ea typeface="+mn-lt"/>
                <a:cs typeface="+mn-lt"/>
              </a:rPr>
              <a:t>korteksi</a:t>
            </a:r>
            <a:r>
              <a:rPr lang="fi-FI" sz="2400" dirty="0">
                <a:ea typeface="+mn-lt"/>
                <a:cs typeface="+mn-lt"/>
              </a:rPr>
              <a:t>)</a:t>
            </a:r>
          </a:p>
          <a:p>
            <a:pPr marL="264795" lvl="1">
              <a:buFont typeface="Arial,Sans-Serif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paksuus vaihtelee 1,5 mm - 4,5 mm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Keskeinen tietoisessa tiedonkäsittelyssä</a:t>
            </a:r>
            <a:endParaRPr lang="en-US" sz="2400" dirty="0">
              <a:ea typeface="+mn-lt"/>
              <a:cs typeface="+mn-lt"/>
            </a:endParaRPr>
          </a:p>
          <a:p>
            <a:pPr>
              <a:buFont typeface="Arial,Sans-Serif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Aivokuoren lohkot: </a:t>
            </a:r>
            <a:r>
              <a:rPr lang="fi-FI" sz="2400" dirty="0">
                <a:ea typeface="+mn-lt"/>
                <a:cs typeface="+mn-lt"/>
              </a:rPr>
              <a:t>otsa-, päälaki-, ohimo- ja takaraivolohkot</a:t>
            </a:r>
            <a:endParaRPr lang="en-US" sz="2400" dirty="0">
              <a:ea typeface="+mn-lt"/>
              <a:cs typeface="+mn-lt"/>
            </a:endParaRPr>
          </a:p>
          <a:p>
            <a:pPr>
              <a:buFont typeface="Arial,Sans-Serif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</a:t>
            </a:r>
            <a:r>
              <a:rPr lang="fi-FI" sz="2400" b="1" dirty="0">
                <a:ea typeface="+mn-lt"/>
                <a:cs typeface="+mn-lt"/>
              </a:rPr>
              <a:t>Aivokuoren ensisijaiset aistialueet:</a:t>
            </a:r>
            <a:r>
              <a:rPr lang="fi-FI" sz="2400" dirty="0">
                <a:ea typeface="+mn-lt"/>
                <a:cs typeface="+mn-lt"/>
              </a:rPr>
              <a:t> alueet, joille aistitieto ensisijaisesti tulee</a:t>
            </a:r>
            <a:endParaRPr lang="en-US" sz="2400" dirty="0">
              <a:ea typeface="+mn-lt"/>
              <a:cs typeface="+mn-lt"/>
            </a:endParaRPr>
          </a:p>
          <a:p>
            <a:pPr marL="264795" lvl="1">
              <a:buFont typeface="Arial,Sans-Serif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esim. kuuloaivokuori, näköaivokuori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F9B8C30-974C-40E4-98A9-C34BD9B02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7124" y="6580936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>
                <a:ea typeface="+mj-lt"/>
                <a:cs typeface="+mj-lt"/>
              </a:rPr>
              <a:t>© SANOMA PRO, TEKIJÄT ● MIELI 3 TIETOA KÄSITTELEVÄ IHMINEN, KUVA: PEXELS</a:t>
            </a:r>
            <a:endParaRPr lang="fi-FI"/>
          </a:p>
        </p:txBody>
      </p:sp>
      <p:pic>
        <p:nvPicPr>
          <p:cNvPr id="5" name="Kuva 5" descr="Kuva, joka sisältää kohteen henkilö, sisä, seinä&#10;&#10;Kuvaus luotu automaattisesti">
            <a:extLst>
              <a:ext uri="{FF2B5EF4-FFF2-40B4-BE49-F238E27FC236}">
                <a16:creationId xmlns:a16="http://schemas.microsoft.com/office/drawing/2014/main" id="{E7906D1A-3EEF-4225-960A-081DBDD67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96" r="27044" b="-1"/>
          <a:stretch/>
        </p:blipFill>
        <p:spPr>
          <a:xfrm>
            <a:off x="7868890" y="479240"/>
            <a:ext cx="4051688" cy="598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2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55EFED-AED0-41BE-A96B-CB78E1CC2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Aivokuoren lohkot</a:t>
            </a:r>
            <a:br>
              <a:rPr lang="fi-FI" dirty="0">
                <a:highlight>
                  <a:srgbClr val="FFFF00"/>
                </a:highlight>
              </a:rPr>
            </a:b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8561092-96E0-49FD-B36A-8AC7FF4B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117" y="6489519"/>
            <a:ext cx="5901459" cy="274320"/>
          </a:xfrm>
        </p:spPr>
        <p:txBody>
          <a:bodyPr/>
          <a:lstStyle/>
          <a:p>
            <a:r>
              <a:rPr lang="fi-FI"/>
              <a:t>© Sanoma Pro, Tekijät ● Mieli 3 tietoa käsittelevä  ihminen</a:t>
            </a:r>
            <a:endParaRPr lang="en-US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8D130F37-DD0D-44DE-BA1D-A1DA79FFB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137" y="1458936"/>
            <a:ext cx="6975741" cy="5030583"/>
          </a:xfrm>
        </p:spPr>
      </p:pic>
    </p:spTree>
    <p:extLst>
      <p:ext uri="{BB962C8B-B14F-4D97-AF65-F5344CB8AC3E}">
        <p14:creationId xmlns:p14="http://schemas.microsoft.com/office/powerpoint/2010/main" val="253237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8E8E0-C9B0-6147-A985-0C2384FA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+mj-lt"/>
                <a:cs typeface="+mj-lt"/>
              </a:rPr>
              <a:t>Ensisijaiset aistialueet ja liikeaivokuori</a:t>
            </a:r>
            <a:br>
              <a:rPr lang="fi-FI" dirty="0">
                <a:highlight>
                  <a:srgbClr val="FFFF00"/>
                </a:highlight>
                <a:ea typeface="+mj-lt"/>
                <a:cs typeface="+mj-lt"/>
              </a:rPr>
            </a:br>
            <a:endParaRPr lang="fi-FI" dirty="0">
              <a:ea typeface="+mj-lt"/>
              <a:cs typeface="+mj-lt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6413" y="6508334"/>
            <a:ext cx="5901459" cy="274320"/>
          </a:xfrm>
        </p:spPr>
        <p:txBody>
          <a:bodyPr/>
          <a:lstStyle/>
          <a:p>
            <a:r>
              <a:rPr lang="fi-FI"/>
              <a:t>© Sanoma Pro, Tekijät ● Mieli 3 tietoa käsittelevä ihminen</a:t>
            </a:r>
            <a:endParaRPr lang="en-US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09B91788-4944-4B76-89E3-6EC0F3598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0" y="1639675"/>
            <a:ext cx="5827475" cy="4868659"/>
          </a:xfrm>
        </p:spPr>
      </p:pic>
    </p:spTree>
    <p:extLst>
      <p:ext uri="{BB962C8B-B14F-4D97-AF65-F5344CB8AC3E}">
        <p14:creationId xmlns:p14="http://schemas.microsoft.com/office/powerpoint/2010/main" val="2452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10151464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Isoaivojen Aivokuoren alapuoliset alueet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197116"/>
            <a:ext cx="5315977" cy="393192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Keskeisiä alueita ja järjestelmiä mm. aistitiedon prosessoinnille, muistille, motivaatiolle, tunteille 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erityisesti ei-tietoinen prosessointi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Limbinen järjestelmä 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Aivokuoren alapuolella valkeaa ainetta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paksu kerros aivoalueita toisiinsa yhdistäviä hermosyitä 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7991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ihminen,, kuva: </a:t>
            </a:r>
            <a:r>
              <a:rPr lang="fi-FI" dirty="0" err="1"/>
              <a:t>pixabay</a:t>
            </a: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9AD5AFB6-953F-4C27-AC6E-727584141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42" b="216"/>
          <a:stretch/>
        </p:blipFill>
        <p:spPr>
          <a:xfrm>
            <a:off x="6760343" y="2087183"/>
            <a:ext cx="5118848" cy="412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8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8E8E0-C9B0-6147-A985-0C2384FA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AIVOKUOREN ALAPUOLISET ALUEET</a:t>
            </a:r>
            <a:br>
              <a:rPr lang="fi-FI" dirty="0">
                <a:highlight>
                  <a:srgbClr val="FFFF00"/>
                </a:highlight>
                <a:ea typeface="+mj-lt"/>
                <a:cs typeface="+mj-lt"/>
              </a:rPr>
            </a:b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9969" y="6508334"/>
            <a:ext cx="5901459" cy="274320"/>
          </a:xfrm>
        </p:spPr>
        <p:txBody>
          <a:bodyPr/>
          <a:lstStyle/>
          <a:p>
            <a:r>
              <a:rPr lang="fi-FI"/>
              <a:t>© Sanoma Pro, Tekijät ● Mieli 3 tietoa käsittelevä ihminen</a:t>
            </a:r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E67E895-A96F-4547-8207-259C5EB2A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29" y="1565460"/>
            <a:ext cx="6919012" cy="48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1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73707D-29AB-4500-A57C-5F43E1F8E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10922239" cy="1499616"/>
          </a:xfrm>
        </p:spPr>
        <p:txBody>
          <a:bodyPr>
            <a:normAutofit/>
          </a:bodyPr>
          <a:lstStyle/>
          <a:p>
            <a:r>
              <a:rPr lang="fi-FI" sz="5400" dirty="0"/>
              <a:t>Pikkuaivot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738FF1F-D815-4927-A0FD-188A1A78D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168767" cy="393192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,Sans-Serif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Sijaitsevat aivojen taka-alaosassa </a:t>
            </a:r>
            <a:endParaRPr lang="en-US" dirty="0">
              <a:ea typeface="+mn-lt"/>
              <a:cs typeface="+mn-lt"/>
            </a:endParaRPr>
          </a:p>
          <a:p>
            <a:pPr>
              <a:buFont typeface="Arial,Sans-Serif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Muistuttavat rakenteeltaan isoaivoja, mutta hermosoluja erityisen tiheässä</a:t>
            </a:r>
            <a:endParaRPr lang="en-US" dirty="0">
              <a:ea typeface="+mn-lt"/>
              <a:cs typeface="+mn-lt"/>
            </a:endParaRPr>
          </a:p>
          <a:p>
            <a:pPr marL="264795" lvl="1">
              <a:buFont typeface="Arial,Sans-Serif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harmaata ja valkeaa ainetta</a:t>
            </a:r>
            <a:endParaRPr lang="en-US" dirty="0">
              <a:ea typeface="+mn-lt"/>
              <a:cs typeface="+mn-lt"/>
            </a:endParaRPr>
          </a:p>
          <a:p>
            <a:pPr>
              <a:buFont typeface="Arial,Sans-Serif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Tärkeät liikkeiden tarkassa säätelyssä, aisti- ja liiketiedon yhdistämisessä ja oppimisessa</a:t>
            </a:r>
          </a:p>
          <a:p>
            <a:pPr>
              <a:buFont typeface="Arial,Sans-Serif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Osallistuvat myös toiminnanohjaukseen 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F02308E-240C-4B66-A1E9-32E9F2F45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117" y="6489519"/>
            <a:ext cx="5901459" cy="274320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© SANOMA PRO, TEKIJÄT ● MIELI 3 TIETOA KÄSITTELEVÄ IHMINEN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DAB084F-9598-4D34-88BA-757C4535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49" y="1710409"/>
            <a:ext cx="4801270" cy="3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6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 dirty="0"/>
              <a:t>aivorunko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417320"/>
            <a:ext cx="5607678" cy="4363557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</a:t>
            </a:r>
            <a:r>
              <a:rPr lang="fi-FI" sz="2400" b="1" dirty="0">
                <a:ea typeface="+mn-lt"/>
                <a:cs typeface="+mn-lt"/>
              </a:rPr>
              <a:t>Aivorunko</a:t>
            </a:r>
            <a:r>
              <a:rPr lang="fi-FI" sz="2400" dirty="0">
                <a:ea typeface="+mn-lt"/>
                <a:cs typeface="+mn-lt"/>
              </a:rPr>
              <a:t>: useista eri osista koostuva runkomainen rakenne aivojen ala- ja keskiosissa.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Yhdistää aivot </a:t>
            </a:r>
            <a:r>
              <a:rPr lang="fi-FI" sz="2400" b="1" dirty="0">
                <a:ea typeface="+mn-lt"/>
                <a:cs typeface="+mn-lt"/>
              </a:rPr>
              <a:t>selkäytimeen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ulottuu selkäytimen ylimmästä osasta keskelle aivoja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Peruselintoimintojen säätely</a:t>
            </a:r>
            <a:endParaRPr lang="fi-FI" sz="2400" dirty="0"/>
          </a:p>
          <a:p>
            <a:pPr marL="0" indent="0">
              <a:buNone/>
            </a:pPr>
            <a:endParaRPr lang="fi-FI" sz="24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430" y="6447753"/>
            <a:ext cx="5901459" cy="274320"/>
          </a:xfrm>
        </p:spPr>
        <p:txBody>
          <a:bodyPr>
            <a:normAutofit/>
          </a:bodyPr>
          <a:lstStyle/>
          <a:p>
            <a:pPr algn="l"/>
            <a:r>
              <a:rPr lang="fi-FI" dirty="0"/>
              <a:t>© Sanoma Pro, Tekijät ● Mieli 3 tietoa käsittelevä ihminen,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78693BFC-7250-4166-9DD7-FA675DD66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68" y="0"/>
            <a:ext cx="2403517" cy="673142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7469CCDF-2097-4698-BB12-B8447FC06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59" y="423512"/>
            <a:ext cx="3521109" cy="314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7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835133" cy="1499616"/>
          </a:xfrm>
        </p:spPr>
        <p:txBody>
          <a:bodyPr>
            <a:normAutofit fontScale="90000"/>
          </a:bodyPr>
          <a:lstStyle/>
          <a:p>
            <a:r>
              <a:rPr lang="fi-FI" sz="4800" dirty="0">
                <a:ea typeface="+mj-lt"/>
                <a:cs typeface="+mj-lt"/>
              </a:rPr>
              <a:t>ÄÄREISHERMOSTO: </a:t>
            </a:r>
            <a:br>
              <a:rPr lang="fi-FI" sz="4800" dirty="0">
                <a:ea typeface="+mj-lt"/>
                <a:cs typeface="+mj-lt"/>
              </a:rPr>
            </a:br>
            <a:r>
              <a:rPr lang="fi-FI" sz="4800" dirty="0">
                <a:ea typeface="+mj-lt"/>
                <a:cs typeface="+mj-lt"/>
              </a:rPr>
              <a:t>somaattinen ja autonominen hermosto</a:t>
            </a:r>
            <a:br>
              <a:rPr lang="fi-FI" sz="4800" dirty="0">
                <a:ea typeface="+mj-lt"/>
                <a:cs typeface="+mj-lt"/>
              </a:rPr>
            </a:br>
            <a:endParaRPr lang="fi-FI" sz="3600" dirty="0">
              <a:highlight>
                <a:srgbClr val="FFFF00"/>
              </a:highlight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11" y="2085820"/>
            <a:ext cx="8607962" cy="4075355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 Somaattinen</a:t>
            </a:r>
            <a:r>
              <a:rPr lang="fi-FI" sz="2400" b="1" dirty="0">
                <a:ea typeface="+mn-lt"/>
                <a:cs typeface="+mn-lt"/>
              </a:rPr>
              <a:t> hermosto:</a:t>
            </a:r>
            <a:r>
              <a:rPr lang="fi-FI" sz="2400" dirty="0">
                <a:ea typeface="+mn-lt"/>
                <a:cs typeface="+mn-lt"/>
              </a:rPr>
              <a:t> hermoston osa, joka hoitaa aistielinten ja lihasten yhteydenpitoa keskushermostoon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tuo aistitietoa sensorisia hermoja (tuntohermoja) pitkin keskushermostoon 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vie toimintakäskyjä eri puolille kehoa motoristen hermojen (liikehermojen) kautta</a:t>
            </a:r>
            <a:endParaRPr lang="fi-FI" sz="2000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Autonominen hermosto:</a:t>
            </a:r>
            <a:r>
              <a:rPr lang="fi-FI" sz="2400" dirty="0">
                <a:ea typeface="+mn-lt"/>
                <a:cs typeface="+mn-lt"/>
              </a:rPr>
              <a:t> hermoston osa, joka säätelee ja ohjaa keskeisiä elintoimintoja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esim. hengitys, sydämen toiminta, verenkierto ja ruoansulatus, homeostaasin säätely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itsenäisesti toimiva järjestelmä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elimistön voimavarojen tehokas käyttöönotto vaara- ja stressitilanteissa 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2403" y="6486917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</a:t>
            </a:r>
            <a:endParaRPr lang="fi-FI" dirty="0" err="1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3547E0A-2806-4DBF-A910-E093FF494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8" y="281279"/>
            <a:ext cx="2114124" cy="620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5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835133" cy="1499616"/>
          </a:xfrm>
        </p:spPr>
        <p:txBody>
          <a:bodyPr>
            <a:normAutofit/>
          </a:bodyPr>
          <a:lstStyle/>
          <a:p>
            <a:r>
              <a:rPr lang="fi-FI" sz="4800" dirty="0">
                <a:ea typeface="+mj-lt"/>
                <a:cs typeface="+mj-lt"/>
              </a:rPr>
              <a:t>Autonominen hermosto</a:t>
            </a:r>
            <a:endParaRPr lang="fi-FI" sz="48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29076"/>
            <a:ext cx="10047273" cy="4188844"/>
          </a:xfrm>
        </p:spPr>
        <p:txBody>
          <a:bodyPr vert="horz" lIns="45720" tIns="45720" rIns="4572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sz="2400" dirty="0">
                <a:ea typeface="+mn-lt"/>
                <a:cs typeface="+mn-lt"/>
              </a:rPr>
              <a:t>Jakautuu sympaattiseen ja parasympaattiseen hermostoon </a:t>
            </a:r>
            <a:endParaRPr lang="fi-FI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Sympaattinen hermosto:</a:t>
            </a:r>
            <a:r>
              <a:rPr lang="fi-FI" sz="2400" dirty="0">
                <a:ea typeface="+mn-lt"/>
                <a:cs typeface="+mn-lt"/>
              </a:rPr>
              <a:t> toiminnan tehostuminen parantaa elimistön kykyä selviytyä uhkaavista ja stressaavista tilanteista (taistele- tai pakene- reaktio)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tehostaa verenkiertoa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lisää hapen ja energian pääsyä lihaksiin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helpottaa hengittämistä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hidastaa ruuansulatusta 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suuntaa tarkkaavaisuutta olennaiseen eli selviytymiseen </a:t>
            </a:r>
            <a:endParaRPr lang="fi-FI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Parasympaattinen hermosto:</a:t>
            </a:r>
            <a:r>
              <a:rPr lang="fi-FI" sz="2400" dirty="0">
                <a:ea typeface="+mn-lt"/>
                <a:cs typeface="+mn-lt"/>
              </a:rPr>
              <a:t> toiminta edistää elimistön voimavarojen palautumista levossa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1900" dirty="0">
                <a:ea typeface="+mn-lt"/>
                <a:cs typeface="+mn-lt"/>
              </a:rPr>
              <a:t>monelta osin vastakohta sympaattisen hermoston toiminnalle</a:t>
            </a:r>
            <a:endParaRPr lang="fi-FI" sz="2400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toiminta korostuu levossa, rentoutuessa ja syömisen jälkeen 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1339" y="6422066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</a:t>
            </a:r>
            <a:endParaRPr lang="fi-FI" dirty="0" err="1"/>
          </a:p>
        </p:txBody>
      </p:sp>
    </p:spTree>
    <p:extLst>
      <p:ext uri="{BB962C8B-B14F-4D97-AF65-F5344CB8AC3E}">
        <p14:creationId xmlns:p14="http://schemas.microsoft.com/office/powerpoint/2010/main" val="422289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206B9F-3EC5-4828-9D8A-159447AA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Autonomisen hermoston toiminta</a:t>
            </a:r>
          </a:p>
        </p:txBody>
      </p:sp>
      <p:pic>
        <p:nvPicPr>
          <p:cNvPr id="5" name="Kuva 5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73F31610-F25F-406E-A22C-96518B880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5938" y="1999702"/>
            <a:ext cx="2861534" cy="4328160"/>
          </a:xfr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BAB8A2B-1C6E-43B0-AC60-64E35332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544" y="6582477"/>
            <a:ext cx="5901459" cy="274320"/>
          </a:xfrm>
        </p:spPr>
        <p:txBody>
          <a:bodyPr/>
          <a:lstStyle/>
          <a:p>
            <a:r>
              <a:rPr lang="fi-FI" dirty="0">
                <a:ea typeface="+mj-lt"/>
                <a:cs typeface="+mj-lt"/>
              </a:rPr>
              <a:t>© SANOMA PRO, TEKIJÄT ● MIELI 3 TIETOA KÄSITTELEVÄ IHMINEN, kuvat: </a:t>
            </a:r>
            <a:r>
              <a:rPr lang="fi-FI" dirty="0" err="1">
                <a:ea typeface="+mj-lt"/>
                <a:cs typeface="+mj-lt"/>
              </a:rPr>
              <a:t>pexels</a:t>
            </a:r>
            <a:endParaRPr lang="fi-FI" dirty="0" err="1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D7C7ED32-0C7E-4D48-A886-2B4FCEFA6879}"/>
              </a:ext>
            </a:extLst>
          </p:cNvPr>
          <p:cNvSpPr/>
          <p:nvPr/>
        </p:nvSpPr>
        <p:spPr>
          <a:xfrm>
            <a:off x="259977" y="2559424"/>
            <a:ext cx="3012141" cy="34693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/>
              <a:t>Sympaattisen hermoston aktivoituminen:</a:t>
            </a:r>
          </a:p>
          <a:p>
            <a:pPr algn="ctr"/>
            <a:endParaRPr lang="fi-FI" sz="2000" b="1" dirty="0"/>
          </a:p>
          <a:p>
            <a:pPr algn="ctr"/>
            <a:r>
              <a:rPr lang="fi-FI" dirty="0"/>
              <a:t>Pupillit laajenevat</a:t>
            </a:r>
          </a:p>
          <a:p>
            <a:pPr algn="ctr"/>
            <a:r>
              <a:rPr lang="fi-FI" dirty="0"/>
              <a:t>Hengitys tehostuu</a:t>
            </a:r>
          </a:p>
          <a:p>
            <a:pPr algn="ctr"/>
            <a:r>
              <a:rPr lang="fi-FI" dirty="0"/>
              <a:t>Syljeneritys vähenee</a:t>
            </a:r>
          </a:p>
          <a:p>
            <a:pPr algn="ctr"/>
            <a:r>
              <a:rPr lang="fi-FI" dirty="0"/>
              <a:t>Hikoilu lisääntyy</a:t>
            </a:r>
          </a:p>
          <a:p>
            <a:pPr algn="ctr"/>
            <a:r>
              <a:rPr lang="fi-FI" dirty="0"/>
              <a:t>Sydämensyke nousee</a:t>
            </a:r>
          </a:p>
          <a:p>
            <a:pPr algn="ctr"/>
            <a:r>
              <a:rPr lang="fi-FI" dirty="0"/>
              <a:t>Verenkierto tehostuu</a:t>
            </a:r>
          </a:p>
          <a:p>
            <a:pPr algn="ctr"/>
            <a:r>
              <a:rPr lang="fi-FI" dirty="0"/>
              <a:t>Ruoansulatus hidastuu</a:t>
            </a:r>
          </a:p>
          <a:p>
            <a:pPr algn="ctr"/>
            <a:r>
              <a:rPr lang="fi-FI" dirty="0"/>
              <a:t>Hormonien eritys lisääntyy</a:t>
            </a:r>
          </a:p>
        </p:txBody>
      </p:sp>
      <p:pic>
        <p:nvPicPr>
          <p:cNvPr id="12" name="Kuva 12" descr="Kuva, joka sisältää kohteen ulko, puu, henkilö&#10;&#10;Kuvaus luotu automaattisesti">
            <a:extLst>
              <a:ext uri="{FF2B5EF4-FFF2-40B4-BE49-F238E27FC236}">
                <a16:creationId xmlns:a16="http://schemas.microsoft.com/office/drawing/2014/main" id="{F3BF56BC-42E2-4D4D-85F1-32FF289C1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99702"/>
            <a:ext cx="2859741" cy="4320988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5FD110DA-763C-4BEF-A3D5-49956E4DB02B}"/>
              </a:ext>
            </a:extLst>
          </p:cNvPr>
          <p:cNvSpPr/>
          <p:nvPr/>
        </p:nvSpPr>
        <p:spPr>
          <a:xfrm>
            <a:off x="8713134" y="2630580"/>
            <a:ext cx="3218329" cy="2653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000" b="1" dirty="0"/>
              <a:t>Parasympaattisen hermoston aktivoituminen:</a:t>
            </a:r>
          </a:p>
          <a:p>
            <a:pPr algn="ctr"/>
            <a:endParaRPr lang="fi-FI" b="1" dirty="0"/>
          </a:p>
          <a:p>
            <a:pPr algn="ctr"/>
            <a:r>
              <a:rPr lang="fi-FI" dirty="0"/>
              <a:t>Pupillit supistuvat</a:t>
            </a:r>
          </a:p>
          <a:p>
            <a:pPr algn="ctr"/>
            <a:r>
              <a:rPr lang="fi-FI" dirty="0"/>
              <a:t>Syljeneritys lisääntyy</a:t>
            </a:r>
          </a:p>
          <a:p>
            <a:pPr algn="ctr"/>
            <a:r>
              <a:rPr lang="fi-FI" dirty="0"/>
              <a:t>Hengitys hidastuu</a:t>
            </a:r>
          </a:p>
          <a:p>
            <a:pPr algn="ctr"/>
            <a:r>
              <a:rPr lang="fi-FI" dirty="0"/>
              <a:t>Sydämensyke laskee</a:t>
            </a:r>
          </a:p>
          <a:p>
            <a:pPr algn="ctr"/>
            <a:r>
              <a:rPr lang="fi-FI" dirty="0"/>
              <a:t>Ruoansulatus tehostuu</a:t>
            </a:r>
          </a:p>
        </p:txBody>
      </p:sp>
    </p:spTree>
    <p:extLst>
      <p:ext uri="{BB962C8B-B14F-4D97-AF65-F5344CB8AC3E}">
        <p14:creationId xmlns:p14="http://schemas.microsoft.com/office/powerpoint/2010/main" val="18737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 dirty="0"/>
              <a:t>neuropsykologia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91534"/>
            <a:ext cx="6582996" cy="4588534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>
                <a:ea typeface="+mn-lt"/>
                <a:cs typeface="+mn-lt"/>
              </a:rPr>
              <a:t>Neuropsykologia</a:t>
            </a:r>
            <a:r>
              <a:rPr lang="fi-FI" sz="2400" dirty="0">
                <a:ea typeface="+mn-lt"/>
                <a:cs typeface="+mn-lt"/>
              </a:rPr>
              <a:t>: psykologian osa-alue, jossa tutkitaan hermoston ja ihmisen toiminnan välisiä suhteita</a:t>
            </a:r>
            <a:endParaRPr lang="fi-FI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Aivojen</a:t>
            </a:r>
            <a:r>
              <a:rPr lang="fi-FI" sz="2400" dirty="0"/>
              <a:t> toiminnassa keskeistä: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aivojen eri osat ovat </a:t>
            </a:r>
            <a:r>
              <a:rPr lang="fi-FI" b="1" dirty="0">
                <a:ea typeface="+mn-lt"/>
                <a:cs typeface="+mn-lt"/>
              </a:rPr>
              <a:t>erikoistuneet</a:t>
            </a:r>
            <a:r>
              <a:rPr lang="fi-FI" dirty="0">
                <a:ea typeface="+mn-lt"/>
                <a:cs typeface="+mn-lt"/>
              </a:rPr>
              <a:t> omiin tiedonkäsittelytoimintoihin</a:t>
            </a:r>
            <a:endParaRPr lang="fi-FI" dirty="0"/>
          </a:p>
          <a:p>
            <a:pPr marL="264795" lvl="1">
              <a:buFont typeface="Arial,Sans-Serif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jokainen</a:t>
            </a:r>
            <a:r>
              <a:rPr lang="fi-FI" sz="1800" dirty="0">
                <a:ea typeface="+mn-lt"/>
                <a:cs typeface="+mn-lt"/>
              </a:rPr>
              <a:t> tiedonkäsittelytoiminto edellyttää useille eri aivoalueille ulottuvia </a:t>
            </a:r>
            <a:r>
              <a:rPr lang="fi-FI" sz="1800" b="1" dirty="0">
                <a:ea typeface="+mn-lt"/>
                <a:cs typeface="+mn-lt"/>
              </a:rPr>
              <a:t>hermoverkkoja</a:t>
            </a:r>
            <a:endParaRPr lang="fi-FI" sz="2400" dirty="0">
              <a:ea typeface="+mn-lt"/>
              <a:cs typeface="+mn-lt"/>
            </a:endParaRPr>
          </a:p>
          <a:p>
            <a:pPr>
              <a:buFont typeface="Arial,Sans-Serif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Eri aivoalueiden toiminta ja niiden väliset yhteydet luovat pohjan kaikelle kognitiiviselle toiminnalle</a:t>
            </a:r>
            <a:endParaRPr lang="fi-FI" sz="24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2239" y="6419088"/>
            <a:ext cx="5901459" cy="274320"/>
          </a:xfrm>
        </p:spPr>
        <p:txBody>
          <a:bodyPr>
            <a:normAutofit/>
          </a:bodyPr>
          <a:lstStyle/>
          <a:p>
            <a:r>
              <a:rPr lang="fi-FI"/>
              <a:t>© Sanoma Pro, Tekijät ● Mieli 3 tietoa käsittelevä ihminen, Kuva: </a:t>
            </a:r>
            <a:r>
              <a:rPr lang="fi-FI" err="1"/>
              <a:t>Pexels</a:t>
            </a:r>
            <a:endParaRPr lang="en-US"/>
          </a:p>
        </p:txBody>
      </p:sp>
      <p:pic>
        <p:nvPicPr>
          <p:cNvPr id="6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11123F2-E0AC-404D-B5DD-08AD63D5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591" y="1095983"/>
            <a:ext cx="3326859" cy="49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8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 dirty="0"/>
              <a:t>hermosto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13194"/>
            <a:ext cx="10198442" cy="4596640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>
                <a:ea typeface="+mn-lt"/>
                <a:cs typeface="+mn-lt"/>
              </a:rPr>
              <a:t>Hermosto: </a:t>
            </a:r>
            <a:r>
              <a:rPr lang="fi-FI" sz="2400" dirty="0">
                <a:ea typeface="+mn-lt"/>
                <a:cs typeface="+mn-lt"/>
              </a:rPr>
              <a:t>elimistön sähkökemiallinen tiedonvälitys- ja säätelyjärjestelmä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mahdollistaa kaiken ihmisen toiminnan</a:t>
            </a:r>
          </a:p>
          <a:p>
            <a:pPr marL="264795" lvl="1">
              <a:buFont typeface="Arial,Sans-Serif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koostuu muodoltaan, rakenteeltaan ja toiminnaltaan erilaisista soluista</a:t>
            </a:r>
            <a:endParaRPr lang="en-US" sz="2000" dirty="0">
              <a:ea typeface="+mn-lt"/>
              <a:cs typeface="+mn-lt"/>
            </a:endParaRPr>
          </a:p>
          <a:p>
            <a:pPr marL="127635" lvl="1" indent="0">
              <a:buNone/>
            </a:pPr>
            <a:endParaRPr lang="fi-FI" sz="20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Hermosto jaetaan kahteen päärakenteeseen: </a:t>
            </a:r>
          </a:p>
          <a:p>
            <a:pPr marL="0" indent="0">
              <a:buNone/>
            </a:pPr>
            <a:r>
              <a:rPr lang="fi-FI" sz="2400" dirty="0">
                <a:ea typeface="+mn-lt"/>
                <a:cs typeface="+mn-lt"/>
              </a:rPr>
              <a:t>1) </a:t>
            </a:r>
            <a:r>
              <a:rPr lang="fi-FI" sz="2400" b="1" dirty="0">
                <a:ea typeface="+mn-lt"/>
                <a:cs typeface="+mn-lt"/>
              </a:rPr>
              <a:t>Keskushermosto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aivot ja selkäydin</a:t>
            </a:r>
          </a:p>
          <a:p>
            <a:pPr marL="0" indent="0">
              <a:buNone/>
            </a:pPr>
            <a:r>
              <a:rPr lang="fi-FI" sz="2400" dirty="0">
                <a:ea typeface="+mn-lt"/>
                <a:cs typeface="+mn-lt"/>
              </a:rPr>
              <a:t>2) </a:t>
            </a:r>
            <a:r>
              <a:rPr lang="fi-FI" sz="2400" b="1" dirty="0">
                <a:ea typeface="+mn-lt"/>
                <a:cs typeface="+mn-lt"/>
              </a:rPr>
              <a:t>Ääreishermosto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somaattinen ja autonominen hermosto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autonominen hermosto jakautuu sympaattiseen ja parasympaattiseen hermostoon</a:t>
            </a: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2239" y="6419088"/>
            <a:ext cx="5901459" cy="274320"/>
          </a:xfrm>
        </p:spPr>
        <p:txBody>
          <a:bodyPr>
            <a:normAutofit/>
          </a:bodyPr>
          <a:lstStyle/>
          <a:p>
            <a:r>
              <a:rPr lang="fi-FI" dirty="0"/>
              <a:t>© Sanoma Pro, Tekijät ● Mieli 3 tietoa käsittelevä ihminen</a:t>
            </a:r>
          </a:p>
        </p:txBody>
      </p:sp>
    </p:spTree>
    <p:extLst>
      <p:ext uri="{BB962C8B-B14F-4D97-AF65-F5344CB8AC3E}">
        <p14:creationId xmlns:p14="http://schemas.microsoft.com/office/powerpoint/2010/main" val="407044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8E8E0-C9B0-6147-A985-0C2384FA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+mj-lt"/>
                <a:cs typeface="+mj-lt"/>
              </a:rPr>
              <a:t>HERMOSTON RAKENNE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2677" y="6454491"/>
            <a:ext cx="5901459" cy="274320"/>
          </a:xfrm>
        </p:spPr>
        <p:txBody>
          <a:bodyPr/>
          <a:lstStyle/>
          <a:p>
            <a:r>
              <a:rPr lang="fi-FI"/>
              <a:t>© Sanoma Pro, Tekijät ● Mieli 3 tietoa käsittelevä ihminen</a:t>
            </a:r>
            <a:endParaRPr lang="en-US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60F808A4-E57D-4114-A1FF-C17B4A3AD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82" y="1606832"/>
            <a:ext cx="4823572" cy="4847660"/>
          </a:xfrm>
        </p:spPr>
      </p:pic>
    </p:spTree>
    <p:extLst>
      <p:ext uri="{BB962C8B-B14F-4D97-AF65-F5344CB8AC3E}">
        <p14:creationId xmlns:p14="http://schemas.microsoft.com/office/powerpoint/2010/main" val="400542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613449" cy="1499616"/>
          </a:xfrm>
        </p:spPr>
        <p:txBody>
          <a:bodyPr>
            <a:normAutofit/>
          </a:bodyPr>
          <a:lstStyle/>
          <a:p>
            <a:r>
              <a:rPr lang="fi-FI" dirty="0"/>
              <a:t>KESKUS- JA </a:t>
            </a:r>
            <a:r>
              <a:rPr lang="fi-FI" dirty="0" err="1"/>
              <a:t>ÄÄREIShermosto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101452"/>
            <a:ext cx="10198442" cy="4435276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>
                <a:ea typeface="+mn-lt"/>
                <a:cs typeface="+mn-lt"/>
              </a:rPr>
              <a:t>Keskushermosto:</a:t>
            </a:r>
            <a:r>
              <a:rPr lang="fi-FI" sz="2400" dirty="0">
                <a:ea typeface="+mn-lt"/>
                <a:cs typeface="+mn-lt"/>
              </a:rPr>
              <a:t> hermoston säätelykeskus, joka ohjaa kaikkea kehon toimintaa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Aivot ja selkäydin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selkäydin yhdistää aivot ja ääreishermot toisiinsa</a:t>
            </a:r>
            <a:endParaRPr lang="fi-FI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sz="24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Ääreishermosto:</a:t>
            </a:r>
            <a:r>
              <a:rPr lang="fi-FI" sz="2400" dirty="0">
                <a:ea typeface="+mn-lt"/>
                <a:cs typeface="+mn-lt"/>
              </a:rPr>
              <a:t> hermoston osa, joka koostuu aivojen ja selkäytimen ulkopuolella olevista hermoista </a:t>
            </a:r>
            <a:endParaRPr lang="fi-FI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Aistitiedon välittyminen keskushermostoon ja liikekäskyjen välittyminen keskushermostosta lihaksiin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Keskeisten</a:t>
            </a:r>
            <a:r>
              <a:rPr lang="fi-FI" sz="2400" dirty="0"/>
              <a:t> elintoimintojen säätely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87856" y="6394769"/>
            <a:ext cx="5901459" cy="274320"/>
          </a:xfrm>
        </p:spPr>
        <p:txBody>
          <a:bodyPr>
            <a:normAutofit/>
          </a:bodyPr>
          <a:lstStyle/>
          <a:p>
            <a:r>
              <a:rPr lang="fi-FI"/>
              <a:t>© Sanoma Pro, Tekijät ● Mieli 3 tietoa käsittelevä ihminen</a:t>
            </a:r>
          </a:p>
        </p:txBody>
      </p:sp>
    </p:spTree>
    <p:extLst>
      <p:ext uri="{BB962C8B-B14F-4D97-AF65-F5344CB8AC3E}">
        <p14:creationId xmlns:p14="http://schemas.microsoft.com/office/powerpoint/2010/main" val="9205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Aivot   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788" y="2237362"/>
            <a:ext cx="6631634" cy="3948132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 Pääkallon ja aivokalvojen suojassa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 Pääosin </a:t>
            </a:r>
            <a:r>
              <a:rPr lang="fi-FI" sz="2000" b="1" dirty="0">
                <a:ea typeface="+mn-lt"/>
                <a:cs typeface="+mn-lt"/>
              </a:rPr>
              <a:t>hermokudosta</a:t>
            </a:r>
            <a:r>
              <a:rPr lang="fi-FI" sz="2000" dirty="0">
                <a:ea typeface="+mn-lt"/>
                <a:cs typeface="+mn-lt"/>
              </a:rPr>
              <a:t>, myös verta ja aivoselkäydinnestettä</a:t>
            </a:r>
            <a:endParaRPr lang="fi-FI" sz="2000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/>
              <a:t>noin 100 miljardia hermosolua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hermosolut muodostavat hermoverkkoja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 Aivoissa harmaata ja valkeaa ainetta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1700" dirty="0">
                <a:ea typeface="+mn-lt"/>
                <a:cs typeface="+mn-lt"/>
              </a:rPr>
              <a:t>harmaa aine: koostuu aivojen hermosolujen runko-osista (</a:t>
            </a:r>
            <a:r>
              <a:rPr lang="fi-FI" sz="1700" dirty="0" err="1">
                <a:ea typeface="+mn-lt"/>
                <a:cs typeface="+mn-lt"/>
              </a:rPr>
              <a:t>soomaosat</a:t>
            </a:r>
            <a:r>
              <a:rPr lang="fi-FI" sz="1700" dirty="0">
                <a:ea typeface="+mn-lt"/>
                <a:cs typeface="+mn-lt"/>
              </a:rPr>
              <a:t>)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1700" dirty="0">
                <a:ea typeface="+mn-lt"/>
                <a:cs typeface="+mn-lt"/>
              </a:rPr>
              <a:t>valkea aine: rasvaisen aineen (</a:t>
            </a:r>
            <a:r>
              <a:rPr lang="fi-FI" sz="1700" dirty="0" err="1">
                <a:ea typeface="+mn-lt"/>
                <a:cs typeface="+mn-lt"/>
              </a:rPr>
              <a:t>myeliinin</a:t>
            </a:r>
            <a:r>
              <a:rPr lang="fi-FI" sz="1700" dirty="0">
                <a:ea typeface="+mn-lt"/>
                <a:cs typeface="+mn-lt"/>
              </a:rPr>
              <a:t>) peittämät hermosolujen viejähaarakkeet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1700" b="1" dirty="0">
                <a:ea typeface="+mn-lt"/>
                <a:cs typeface="+mn-lt"/>
              </a:rPr>
              <a:t> </a:t>
            </a:r>
            <a:r>
              <a:rPr lang="fi-FI" sz="2000" b="1" dirty="0">
                <a:ea typeface="+mn-lt"/>
                <a:cs typeface="+mn-lt"/>
              </a:rPr>
              <a:t>Päärakenteet: </a:t>
            </a:r>
            <a:r>
              <a:rPr lang="fi-FI" sz="2000" dirty="0">
                <a:ea typeface="+mn-lt"/>
                <a:cs typeface="+mn-lt"/>
              </a:rPr>
              <a:t>1. isoaivot, 2. pikkuaivot, 3. aivorunko</a:t>
            </a:r>
            <a:endParaRPr lang="fi-FI" sz="2000" dirty="0"/>
          </a:p>
        </p:txBody>
      </p:sp>
      <p:pic>
        <p:nvPicPr>
          <p:cNvPr id="6" name="Kuva 6" descr="Kuva, joka sisältää kohteen sisä&#10;&#10;Kuvaus luotu automaattisesti">
            <a:extLst>
              <a:ext uri="{FF2B5EF4-FFF2-40B4-BE49-F238E27FC236}">
                <a16:creationId xmlns:a16="http://schemas.microsoft.com/office/drawing/2014/main" id="{0B6093F7-F9C4-4563-B1BE-EDB5D5E53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2" r="1829" b="145"/>
          <a:stretch/>
        </p:blipFill>
        <p:spPr>
          <a:xfrm>
            <a:off x="7860310" y="640080"/>
            <a:ext cx="3994905" cy="5569636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5400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ihminen, Kuva: </a:t>
            </a:r>
            <a:r>
              <a:rPr lang="fi-FI" dirty="0" err="1"/>
              <a:t>unsplash</a:t>
            </a:r>
          </a:p>
        </p:txBody>
      </p:sp>
    </p:spTree>
    <p:extLst>
      <p:ext uri="{BB962C8B-B14F-4D97-AF65-F5344CB8AC3E}">
        <p14:creationId xmlns:p14="http://schemas.microsoft.com/office/powerpoint/2010/main" val="217672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B359A7-097F-4819-8970-DCFE6D56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199" y="872087"/>
            <a:ext cx="3539957" cy="1499616"/>
          </a:xfrm>
        </p:spPr>
        <p:txBody>
          <a:bodyPr/>
          <a:lstStyle/>
          <a:p>
            <a:r>
              <a:rPr lang="fi-FI" dirty="0"/>
              <a:t>Aivojen päärakenteet:</a:t>
            </a:r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7865E161-045D-4DAB-8B2B-60FA5D650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5901" y="724902"/>
            <a:ext cx="5893610" cy="5267736"/>
          </a:xfr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1A15365-8B4C-46B4-8F25-8234BF9F2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7991" y="6416916"/>
            <a:ext cx="5901459" cy="274320"/>
          </a:xfrm>
        </p:spPr>
        <p:txBody>
          <a:bodyPr/>
          <a:lstStyle/>
          <a:p>
            <a:r>
              <a:rPr lang="fi-FI" dirty="0">
                <a:ea typeface="+mj-lt"/>
                <a:cs typeface="+mj-lt"/>
              </a:rPr>
              <a:t>© SANOMA PRO, TEKIJÄT ● MIELI 3 TIETOA KÄSITTELEVÄ IHMINEN, KUVA: </a:t>
            </a:r>
            <a:r>
              <a:rPr lang="fi-FI" dirty="0" err="1">
                <a:ea typeface="+mj-lt"/>
                <a:cs typeface="+mj-lt"/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80378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263295" cy="1499616"/>
          </a:xfrm>
        </p:spPr>
        <p:txBody>
          <a:bodyPr>
            <a:normAutofit/>
          </a:bodyPr>
          <a:lstStyle/>
          <a:p>
            <a:r>
              <a:rPr lang="fi-FI" dirty="0"/>
              <a:t>Isoaivot</a:t>
            </a: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18577"/>
            <a:ext cx="10429427" cy="4596640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000" b="1" dirty="0">
                <a:ea typeface="+mn-lt"/>
                <a:cs typeface="+mn-lt"/>
              </a:rPr>
              <a:t> </a:t>
            </a:r>
            <a:r>
              <a:rPr lang="fi-FI" sz="2000" dirty="0">
                <a:ea typeface="+mn-lt"/>
                <a:cs typeface="+mn-lt"/>
              </a:rPr>
              <a:t>Aivojen suurin ja päällimmäisin osa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 Koostuvat aivokuoresta ja sen alapuolisista alueista</a:t>
            </a:r>
            <a:endParaRPr lang="fi-FI" sz="2000" b="1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 Jakautuvat oikeaan ja vasempaan </a:t>
            </a:r>
            <a:r>
              <a:rPr lang="fi-FI" sz="2000" b="1" dirty="0"/>
              <a:t>aivopuoliskoon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1600" dirty="0">
                <a:ea typeface="+mn-lt"/>
                <a:cs typeface="+mn-lt"/>
              </a:rPr>
              <a:t>aivopuoliskot toimivat kokonaisuutena</a:t>
            </a:r>
            <a:endParaRPr lang="fi-FI" sz="1600" dirty="0"/>
          </a:p>
          <a:p>
            <a:pPr marL="264795" lvl="1">
              <a:buFont typeface="Arial,Sans-Serif" panose="020B0604020202020204" pitchFamily="34" charset="0"/>
              <a:buChar char="•"/>
            </a:pPr>
            <a:r>
              <a:rPr lang="fi-FI" sz="1600" dirty="0">
                <a:ea typeface="+mn-lt"/>
                <a:cs typeface="+mn-lt"/>
              </a:rPr>
              <a:t>aivopuoliskoja yhdistävät hermoradat, esim. aivokurkiainen</a:t>
            </a:r>
            <a:endParaRPr lang="en-US" sz="16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000" b="1" dirty="0">
                <a:ea typeface="+mn-lt"/>
                <a:cs typeface="+mn-lt"/>
              </a:rPr>
              <a:t> </a:t>
            </a:r>
            <a:r>
              <a:rPr lang="fi-FI" sz="2000" b="1" dirty="0" err="1">
                <a:ea typeface="+mn-lt"/>
                <a:cs typeface="+mn-lt"/>
              </a:rPr>
              <a:t>Lateralisaatio</a:t>
            </a:r>
            <a:r>
              <a:rPr lang="fi-FI" sz="2000" dirty="0">
                <a:ea typeface="+mn-lt"/>
                <a:cs typeface="+mn-lt"/>
              </a:rPr>
              <a:t>: aivopuoliskojen välinen työnjako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1600" dirty="0">
                <a:ea typeface="+mn-lt"/>
                <a:cs typeface="+mn-lt"/>
              </a:rPr>
              <a:t>aivopuoliskot eroavat hieman rakenteellisesti ja toiminnallisesti toisistaan</a:t>
            </a:r>
            <a:endParaRPr lang="fi-FI" sz="1600" dirty="0"/>
          </a:p>
          <a:p>
            <a:pPr marL="264795" lvl="1">
              <a:buFont typeface="Arial" panose="020B0604020202020204" pitchFamily="34" charset="0"/>
              <a:buChar char="•"/>
            </a:pPr>
            <a:endParaRPr lang="fi-FI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 Isoaivojen etuosat keskeiset toiminnanohjaukselle sekä tunteiden ja käyttäytymisen säätelylle; takaosat tärkeät aistitiedon käsittelyn ja yhdistämisen kannalta</a:t>
            </a:r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4208" y="6409742"/>
            <a:ext cx="5901459" cy="274320"/>
          </a:xfrm>
        </p:spPr>
        <p:txBody>
          <a:bodyPr>
            <a:normAutofit/>
          </a:bodyPr>
          <a:lstStyle/>
          <a:p>
            <a:r>
              <a:rPr lang="fi-FI" dirty="0"/>
              <a:t>© Sanoma Pro, Tekijät ● Mieli 3 tietoa käsittelevä ihminen, kuva: </a:t>
            </a:r>
            <a:r>
              <a:rPr lang="fi-FI" dirty="0" err="1"/>
              <a:t>pixabay</a:t>
            </a:r>
            <a:endParaRPr lang="fi-FI" dirty="0"/>
          </a:p>
        </p:txBody>
      </p:sp>
      <p:pic>
        <p:nvPicPr>
          <p:cNvPr id="5" name="Kuva 6" descr="Kuva, joka sisältää kohteen tatuointi, tumma&#10;&#10;Kuvaus luotu automaattisesti">
            <a:extLst>
              <a:ext uri="{FF2B5EF4-FFF2-40B4-BE49-F238E27FC236}">
                <a16:creationId xmlns:a16="http://schemas.microsoft.com/office/drawing/2014/main" id="{751C05DF-7420-46EB-8FB0-C7AF42A1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7404848" y="1204153"/>
            <a:ext cx="4052046" cy="31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7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D8FE77-8766-4688-A073-52BA8550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+mj-lt"/>
                <a:cs typeface="+mj-lt"/>
              </a:rPr>
              <a:t>Aivopuoliskot ja aivokurkiainen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D6894EC-8DD9-42A9-BFFB-F12C1E0FF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3 tietoa käsittelevä ihminen</a:t>
            </a:r>
            <a:endParaRPr lang="en-US" dirty="0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7D60346F-F4DB-45A4-A28E-E2B71C1A5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59" y="1854810"/>
            <a:ext cx="4908596" cy="4712665"/>
          </a:xfrm>
        </p:spPr>
      </p:pic>
    </p:spTree>
    <p:extLst>
      <p:ext uri="{BB962C8B-B14F-4D97-AF65-F5344CB8AC3E}">
        <p14:creationId xmlns:p14="http://schemas.microsoft.com/office/powerpoint/2010/main" val="21169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i">
  <a:themeElements>
    <a:clrScheme name="Violetti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ali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E9B2EBDD64CC4383B99224C2A6C036" ma:contentTypeVersion="10" ma:contentTypeDescription="Create a new document." ma:contentTypeScope="" ma:versionID="26dc4615e67a8739360fbd9cd42cef70">
  <xsd:schema xmlns:xsd="http://www.w3.org/2001/XMLSchema" xmlns:xs="http://www.w3.org/2001/XMLSchema" xmlns:p="http://schemas.microsoft.com/office/2006/metadata/properties" xmlns:ns2="42116817-7e29-4aa7-b7a6-c483eebecbb8" xmlns:ns3="807aa635-cdf8-4f87-acc5-eeaafee58acb" targetNamespace="http://schemas.microsoft.com/office/2006/metadata/properties" ma:root="true" ma:fieldsID="6387b232793b1c922b532bf527a3edad" ns2:_="" ns3:_="">
    <xsd:import namespace="42116817-7e29-4aa7-b7a6-c483eebecbb8"/>
    <xsd:import namespace="807aa635-cdf8-4f87-acc5-eeaafee58a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16817-7e29-4aa7-b7a6-c483eebec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aa635-cdf8-4f87-acc5-eeaafee58a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EF96FF-51C3-4ED0-8F89-BECEEC023D33}">
  <ds:schemaRefs>
    <ds:schemaRef ds:uri="42116817-7e29-4aa7-b7a6-c483eebecbb8"/>
    <ds:schemaRef ds:uri="807aa635-cdf8-4f87-acc5-eeaafee58a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A1AACAE-6EB8-45E6-9D80-77184C5DED6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2127A92-08DC-4A74-B605-4922F83495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</TotalTime>
  <Words>860</Words>
  <Application>Microsoft Office PowerPoint</Application>
  <PresentationFormat>Laajakuva</PresentationFormat>
  <Paragraphs>131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6" baseType="lpstr">
      <vt:lpstr>Arial</vt:lpstr>
      <vt:lpstr>Arial,Sans-Serif</vt:lpstr>
      <vt:lpstr>Calibri</vt:lpstr>
      <vt:lpstr>Tw Cen MT</vt:lpstr>
      <vt:lpstr>Tw Cen MT Condensed</vt:lpstr>
      <vt:lpstr>Wingdings 3</vt:lpstr>
      <vt:lpstr>Integraali</vt:lpstr>
      <vt:lpstr>2. Hermoston rakenne</vt:lpstr>
      <vt:lpstr>neuropsykologia</vt:lpstr>
      <vt:lpstr>hermosto</vt:lpstr>
      <vt:lpstr>HERMOSTON RAKENNE</vt:lpstr>
      <vt:lpstr>KESKUS- JA ÄÄREIShermosto</vt:lpstr>
      <vt:lpstr>Aivot   </vt:lpstr>
      <vt:lpstr>Aivojen päärakenteet:</vt:lpstr>
      <vt:lpstr>Isoaivot</vt:lpstr>
      <vt:lpstr>Aivopuoliskot ja aivokurkiainen</vt:lpstr>
      <vt:lpstr>aivokuori</vt:lpstr>
      <vt:lpstr>Aivokuoren lohkot </vt:lpstr>
      <vt:lpstr>Ensisijaiset aistialueet ja liikeaivokuori </vt:lpstr>
      <vt:lpstr>Isoaivojen Aivokuoren alapuoliset alueet</vt:lpstr>
      <vt:lpstr>AIVOKUOREN ALAPUOLISET ALUEET </vt:lpstr>
      <vt:lpstr>Pikkuaivot</vt:lpstr>
      <vt:lpstr>aivorunko</vt:lpstr>
      <vt:lpstr>ÄÄREISHERMOSTO:  somaattinen ja autonominen hermosto </vt:lpstr>
      <vt:lpstr>Autonominen hermosto</vt:lpstr>
      <vt:lpstr>Autonomisen hermoston toiminta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</dc:title>
  <dc:creator>Syrjäläinen Jarno Antero</dc:creator>
  <cp:lastModifiedBy>Syrjäläinen Jarno Antero</cp:lastModifiedBy>
  <cp:revision>275</cp:revision>
  <dcterms:created xsi:type="dcterms:W3CDTF">2021-05-18T05:21:46Z</dcterms:created>
  <dcterms:modified xsi:type="dcterms:W3CDTF">2022-08-23T06:32:50Z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0x010100CEE9B2EBDD64CC4383B99224C2A6C036</vt:lpwstr>
  </property>
</Properties>
</file>