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14"/>
  </p:notesMasterIdLst>
  <p:sldIdLst>
    <p:sldId id="256" r:id="rId5"/>
    <p:sldId id="280" r:id="rId6"/>
    <p:sldId id="279" r:id="rId7"/>
    <p:sldId id="274" r:id="rId8"/>
    <p:sldId id="284" r:id="rId9"/>
    <p:sldId id="281" r:id="rId10"/>
    <p:sldId id="285" r:id="rId11"/>
    <p:sldId id="282" r:id="rId12"/>
    <p:sldId id="28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0BE48-E4BF-415A-9219-2695FA2D5D60}" type="datetimeFigureOut">
              <a:rPr lang="fi-FI" smtClean="0"/>
              <a:t>23.8.2022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5F2F8-4BFD-42AD-A2D3-03024F43B8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0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F3A0B2C-D2E3-4EBB-9D29-6E1D7EF51402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19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BBFBE-ED4A-49B3-8CF2-71B16D2FBFF7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72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77834-8D20-4628-9DB5-F4F9C9A2E20A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49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CBEAF-6588-4B56-9159-A9C659AA5420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630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24E11-7B9F-4675-88EB-6ADBCB86B04E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372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10EB-3ED8-49FE-8ADC-4C2A8C6109B5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050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BC4-FAE0-42BA-8F3A-3225962DB9D8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8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DF27-0B0C-4655-A362-EB43717F08F5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56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3BE0-8B4C-4B67-BEBC-D7A372458030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1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AA9B4-0592-4CF2-A891-88EF580F41E3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4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A319-85C9-41D9-AC37-640CA490AA1D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139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33D1478-D419-4D74-9895-567795DF00D5}" type="datetime1">
              <a:rPr lang="en-US" smtClean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2 Kehittyvä ihminen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8134" y="1834907"/>
            <a:ext cx="6293689" cy="2341020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12.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Aivoperäisiä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tiedonkäsittelyn</a:t>
            </a:r>
            <a:r>
              <a:rPr lang="en-US" sz="4400" dirty="0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 </a:t>
            </a:r>
            <a:r>
              <a:rPr lang="en-US" sz="4400" dirty="0" err="1">
                <a:solidFill>
                  <a:schemeClr val="tx1">
                    <a:lumMod val="85000"/>
                    <a:lumOff val="15000"/>
                  </a:schemeClr>
                </a:solidFill>
                <a:cs typeface="Calibri Light"/>
              </a:rPr>
              <a:t>häiriöitä</a:t>
            </a:r>
            <a:endParaRPr lang="en-US" sz="4400" dirty="0">
              <a:solidFill>
                <a:schemeClr val="tx1">
                  <a:lumMod val="85000"/>
                  <a:lumOff val="15000"/>
                </a:schemeClr>
              </a:solidFill>
              <a:cs typeface="Calibri Light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80E3AA-5F2B-49D9-9BA5-74D9B5799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© Sanoma Pro, Tekijät ● Mieli 3 tietoa käsittelevä ihminen</a:t>
            </a:r>
            <a:endParaRPr lang="en-US" dirty="0"/>
          </a:p>
        </p:txBody>
      </p:sp>
      <p:pic>
        <p:nvPicPr>
          <p:cNvPr id="7" name="Kuva 6" descr="Logo, jossa lukee Mieli 3.&#10;">
            <a:extLst>
              <a:ext uri="{FF2B5EF4-FFF2-40B4-BE49-F238E27FC236}">
                <a16:creationId xmlns:a16="http://schemas.microsoft.com/office/drawing/2014/main" id="{0DAAF39F-07AD-4781-8266-0F71D1A05DC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00" y="2642400"/>
            <a:ext cx="3967855" cy="155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084531" cy="1499616"/>
          </a:xfrm>
        </p:spPr>
        <p:txBody>
          <a:bodyPr>
            <a:normAutofit/>
          </a:bodyPr>
          <a:lstStyle/>
          <a:p>
            <a:r>
              <a:rPr lang="fi-FI" dirty="0"/>
              <a:t>Aivoperäiset tiedonkäsittelyn häiriöt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29203"/>
            <a:ext cx="10428044" cy="4297183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Neuropsykologinen häiriö</a:t>
            </a:r>
            <a:r>
              <a:rPr lang="fi-FI" dirty="0">
                <a:ea typeface="+mn-lt"/>
                <a:cs typeface="+mn-lt"/>
              </a:rPr>
              <a:t>: muutos yksilön kognitiivisessa toimintakyvyssä tai käyttäytymisessä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/>
              <a:t>aiheutuu </a:t>
            </a:r>
            <a:r>
              <a:rPr lang="fi-FI" dirty="0">
                <a:ea typeface="+mn-lt"/>
                <a:cs typeface="+mn-lt"/>
              </a:rPr>
              <a:t>aivojen vaurioiden ja aivojen rakenteen tai toiminnan poikkeamien seurauksena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 Tiedonkäsittelyn</a:t>
            </a:r>
            <a:r>
              <a:rPr lang="fi-FI" b="1" dirty="0">
                <a:ea typeface="+mn-lt"/>
                <a:cs typeface="+mn-lt"/>
              </a:rPr>
              <a:t> häiriöt:</a:t>
            </a:r>
            <a:r>
              <a:rPr lang="fi-FI" dirty="0">
                <a:ea typeface="+mn-lt"/>
                <a:cs typeface="+mn-lt"/>
              </a:rPr>
              <a:t> voivat syntyä kehityksellisten häiriöiden, akuuttien häiriöiden tai neurologisten sairauksien seurauksena</a:t>
            </a:r>
          </a:p>
          <a:p>
            <a:pPr marL="127635" lvl="1" indent="0">
              <a:buNone/>
            </a:pP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39EAF14B-B5CB-4FF0-AEC3-50955B7F4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7507" y="3931827"/>
            <a:ext cx="7246834" cy="248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63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084531" cy="1499616"/>
          </a:xfrm>
        </p:spPr>
        <p:txBody>
          <a:bodyPr>
            <a:normAutofit/>
          </a:bodyPr>
          <a:lstStyle/>
          <a:p>
            <a:r>
              <a:rPr lang="fi-FI" dirty="0"/>
              <a:t>Neuropsykologinen kuntoutus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997833"/>
            <a:ext cx="7146150" cy="4607848"/>
          </a:xfrm>
        </p:spPr>
        <p:txBody>
          <a:bodyPr vert="horz" lIns="45720" tIns="45720" rIns="45720" bIns="45720" rtlCol="0" anchor="t"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Neuropsykologinen kuntoutus:</a:t>
            </a:r>
            <a:r>
              <a:rPr lang="fi-FI" dirty="0">
                <a:ea typeface="+mn-lt"/>
                <a:cs typeface="+mn-lt"/>
              </a:rPr>
              <a:t> pyritään vähentämään häiriöön liittyviä vaikeuksia ja toimintakyvyn haittaa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 Aluksi keskeistä on </a:t>
            </a:r>
            <a:r>
              <a:rPr lang="fi-FI" b="1" dirty="0">
                <a:ea typeface="+mn-lt"/>
                <a:cs typeface="+mn-lt"/>
              </a:rPr>
              <a:t>oiretiedostus</a:t>
            </a:r>
            <a:r>
              <a:rPr lang="fi-FI" dirty="0">
                <a:ea typeface="+mn-lt"/>
                <a:cs typeface="+mn-lt"/>
              </a:rPr>
              <a:t>: potilas tunnistaa vaikeutensa tiedonkäsittelyssä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Kuntoutuksen tavoitteena uudelleenrakentaminen tai kompensaatio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 Uudelleenrakentaminen:</a:t>
            </a:r>
            <a:r>
              <a:rPr lang="fi-FI" dirty="0"/>
              <a:t> </a:t>
            </a:r>
            <a:r>
              <a:rPr lang="fi-FI" dirty="0">
                <a:ea typeface="+mn-lt"/>
                <a:cs typeface="+mn-lt"/>
              </a:rPr>
              <a:t>plastisten muutosten aikaan saaminen aivoissa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vaurioituneen aivoalueen toimintakykyisinä säilyneet lähialueet ottavat tehtäväkseen vaurioituneen alueen toimintoja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 Kompensaatio:</a:t>
            </a:r>
            <a:r>
              <a:rPr lang="fi-FI" dirty="0"/>
              <a:t> </a:t>
            </a:r>
            <a:r>
              <a:rPr lang="fi-FI" dirty="0">
                <a:ea typeface="+mn-lt"/>
                <a:cs typeface="+mn-lt"/>
              </a:rPr>
              <a:t>vaurioitunutta toimintoa pyritään korvaamaan uusia toimintatapoja harjoittelemalla</a:t>
            </a:r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12239" y="6419088"/>
            <a:ext cx="5901459" cy="274320"/>
          </a:xfrm>
        </p:spPr>
        <p:txBody>
          <a:bodyPr>
            <a:normAutofit/>
          </a:bodyPr>
          <a:lstStyle/>
          <a:p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 dirty="0"/>
          </a:p>
        </p:txBody>
      </p:sp>
      <p:pic>
        <p:nvPicPr>
          <p:cNvPr id="5" name="Kuva 5" descr="Kuva, joka sisältää kohteen henkilö, poika, ulko, nuori&#10;&#10;Kuvaus luotu automaattisesti">
            <a:extLst>
              <a:ext uri="{FF2B5EF4-FFF2-40B4-BE49-F238E27FC236}">
                <a16:creationId xmlns:a16="http://schemas.microsoft.com/office/drawing/2014/main" id="{18CA8EE0-6990-4960-888D-EF253FDAA9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8018" y="1707776"/>
            <a:ext cx="3012141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0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4431792" cy="1499616"/>
          </a:xfrm>
        </p:spPr>
        <p:txBody>
          <a:bodyPr>
            <a:normAutofit/>
          </a:bodyPr>
          <a:lstStyle/>
          <a:p>
            <a:r>
              <a:rPr lang="fi-FI" dirty="0"/>
              <a:t>Tarkkaavaisuuden häiriöt: </a:t>
            </a:r>
            <a:r>
              <a:rPr lang="fi-FI" dirty="0" err="1"/>
              <a:t>neglect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5908791" cy="4055184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b="1" dirty="0" err="1">
                <a:ea typeface="+mn-lt"/>
                <a:cs typeface="+mn-lt"/>
              </a:rPr>
              <a:t>Neglect</a:t>
            </a:r>
            <a:r>
              <a:rPr lang="fi-FI" dirty="0">
                <a:ea typeface="+mn-lt"/>
                <a:cs typeface="+mn-lt"/>
              </a:rPr>
              <a:t>: aivovaurion aiheuttama tarkkaavaisuushäiriö, jossa henkilö ei kiinnitä huomiota vaurioituneen aivopuoliskon vastakkaisella puolella esiintyviin ärsykkeisiin</a:t>
            </a:r>
            <a:endParaRPr lang="fi-FI" dirty="0"/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ongelmia erityisesti tarkkaavaisuuden suuntaamisessa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yleensä kyseessä on oikean aivopuoliskon vaurio, joka aiheuttaa vasemman näkökentän häiriön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dirty="0" err="1">
                <a:ea typeface="+mn-lt"/>
                <a:cs typeface="+mn-lt"/>
              </a:rPr>
              <a:t>Neglect</a:t>
            </a:r>
            <a:r>
              <a:rPr lang="fi-FI" dirty="0">
                <a:ea typeface="+mn-lt"/>
                <a:cs typeface="+mn-lt"/>
              </a:rPr>
              <a:t>-oireiden </a:t>
            </a:r>
            <a:r>
              <a:rPr lang="fi-FI" b="1" dirty="0">
                <a:ea typeface="+mn-lt"/>
                <a:cs typeface="+mn-lt"/>
              </a:rPr>
              <a:t>kuntoutus: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alkuvaiheessa keskeistä oiretiedostus eli annetaan tietoa sairaudesta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kuntoutuksessa ohjataan mm. järjestelmällisesti tarkkailemaan kehon, toimintakentän ja havaintokentän vasenta puolta</a:t>
            </a:r>
            <a:endParaRPr lang="fi-FI" dirty="0"/>
          </a:p>
          <a:p>
            <a:pPr>
              <a:buFont typeface="Arial" panose="020B0602020104020603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pic>
        <p:nvPicPr>
          <p:cNvPr id="6" name="Kuva 6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36EAA0B5-0B0C-43DA-A10C-8393ACF156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5828" y="1715844"/>
            <a:ext cx="3982380" cy="4502076"/>
          </a:xfrm>
          <a:prstGeom prst="rect">
            <a:avLst/>
          </a:prstGeom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2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13E3C91-84B1-0F47-B458-2BD07DE19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Tarkkaavaisuuden häiriöt: ADHD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2ED41E-AFA3-7E44-B34B-610010AA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76" y="2286000"/>
            <a:ext cx="6391786" cy="4135418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buFont typeface="Arial" panose="020B0602020104020603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ADHD</a:t>
            </a:r>
            <a:r>
              <a:rPr lang="fi-FI" dirty="0">
                <a:ea typeface="+mn-lt"/>
                <a:cs typeface="+mn-lt"/>
              </a:rPr>
              <a:t>: aktiivisuuden ja tarkkaavuuden häiriö (</a:t>
            </a:r>
            <a:r>
              <a:rPr lang="fi-FI" dirty="0" err="1">
                <a:ea typeface="+mn-lt"/>
                <a:cs typeface="+mn-lt"/>
              </a:rPr>
              <a:t>Attention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Deficit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Hyperactivity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dirty="0" err="1">
                <a:ea typeface="+mn-lt"/>
                <a:cs typeface="+mn-lt"/>
              </a:rPr>
              <a:t>Disorder</a:t>
            </a:r>
            <a:r>
              <a:rPr lang="fi-FI" dirty="0">
                <a:ea typeface="+mn-lt"/>
                <a:cs typeface="+mn-lt"/>
              </a:rPr>
              <a:t>)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kehityksellinen häiriö, joka on osin perinnöllinen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yksilön kyky suunnata ja ylläpitää tarkkaavaisuuttaan on rajoittunut, jonka vuoksi myös henkilön toiminta on ylivilkasta</a:t>
            </a:r>
            <a:endParaRPr lang="fi-FI" dirty="0"/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pääasialliset oireet tarkkaamattomuus, ylivilkkaus ja impulsiivisuus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ADHD-lasten aivojen otsalohkojen etuosien kehitys on usein poikkeavaa muihin lapsiin verrattuna</a:t>
            </a:r>
          </a:p>
          <a:p>
            <a:pPr>
              <a:buFont typeface="Arial" panose="020B0602020104020603" pitchFamily="34" charset="0"/>
              <a:buChar char="•"/>
            </a:pPr>
            <a:r>
              <a:rPr lang="fi-FI" dirty="0"/>
              <a:t>ADHD:n </a:t>
            </a:r>
            <a:r>
              <a:rPr lang="fi-FI" b="1" dirty="0"/>
              <a:t>kuntoutus: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/>
              <a:t>kuuluu </a:t>
            </a:r>
            <a:r>
              <a:rPr lang="fi-FI" dirty="0">
                <a:ea typeface="+mn-lt"/>
                <a:cs typeface="+mn-lt"/>
              </a:rPr>
              <a:t>muun muassa tiedon lisääminen häiriöstä, lääkitys ja käyttäytymisterapeuttinen hoito</a:t>
            </a:r>
            <a:endParaRPr lang="fi-FI" dirty="0"/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harjoitellaan tunnistamaan keskittymiseen vaikuttavia tekijöitä</a:t>
            </a:r>
          </a:p>
          <a:p>
            <a:pPr marL="264795" lvl="1">
              <a:buFont typeface="Arial" panose="020B0602020104020603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opetellaan uusia, paremmin toimivia tapoja tunteiden säätelyyn, ajanhallintaan ja oppimiseen </a:t>
            </a:r>
            <a:endParaRPr lang="fi-FI" dirty="0"/>
          </a:p>
          <a:p>
            <a:pPr>
              <a:buFont typeface="Arial" panose="020B0602020104020603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8F48052-DD01-E94C-B6C8-DBA3C6F8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6" name="Kuva 6">
            <a:extLst>
              <a:ext uri="{FF2B5EF4-FFF2-40B4-BE49-F238E27FC236}">
                <a16:creationId xmlns:a16="http://schemas.microsoft.com/office/drawing/2014/main" id="{FFC13B21-6674-41C9-8071-30706ED3D6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7" r="-2" b="-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1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muistihäiriöt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 vert="horz" lIns="45720" tIns="45720" rIns="45720" bIns="45720" rtlCol="0" anchor="t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Muistihäiriö</a:t>
            </a:r>
            <a:r>
              <a:rPr lang="fi-FI" dirty="0">
                <a:ea typeface="+mn-lt"/>
                <a:cs typeface="+mn-lt"/>
              </a:rPr>
              <a:t> voi aiheutua esimerkiksi aivovauriosta tai aivojen sairaudesta</a:t>
            </a:r>
            <a:endParaRPr lang="en-US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häiriö </a:t>
            </a:r>
            <a:r>
              <a:rPr lang="fi-FI" b="1" dirty="0">
                <a:ea typeface="+mn-lt"/>
                <a:cs typeface="+mn-lt"/>
              </a:rPr>
              <a:t>säilömuistiin tallennuksessa: </a:t>
            </a:r>
            <a:r>
              <a:rPr lang="fi-FI" dirty="0">
                <a:ea typeface="+mn-lt"/>
                <a:cs typeface="+mn-lt"/>
              </a:rPr>
              <a:t>uusien muistojen muodostaminen vaurion jälkeisestä ajasta häiriintynyt</a:t>
            </a:r>
            <a:endParaRPr lang="en-US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häiriö </a:t>
            </a:r>
            <a:r>
              <a:rPr lang="fi-FI" b="1" dirty="0">
                <a:ea typeface="+mn-lt"/>
                <a:cs typeface="+mn-lt"/>
              </a:rPr>
              <a:t>muistista haussa ja palautuksessa </a:t>
            </a:r>
            <a:r>
              <a:rPr lang="fi-FI" dirty="0">
                <a:ea typeface="+mn-lt"/>
                <a:cs typeface="+mn-lt"/>
              </a:rPr>
              <a:t>tai </a:t>
            </a:r>
            <a:r>
              <a:rPr lang="fi-FI" b="1" dirty="0">
                <a:ea typeface="+mn-lt"/>
                <a:cs typeface="+mn-lt"/>
              </a:rPr>
              <a:t>muistissa säilymisessä: </a:t>
            </a:r>
            <a:r>
              <a:rPr lang="fi-FI" dirty="0">
                <a:ea typeface="+mn-lt"/>
                <a:cs typeface="+mn-lt"/>
              </a:rPr>
              <a:t>vauriota edeltäneiden asioiden muistaminen häiriintynyt</a:t>
            </a:r>
            <a:endParaRPr lang="en-US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Amnesia:</a:t>
            </a:r>
            <a:r>
              <a:rPr lang="fi-FI" dirty="0">
                <a:ea typeface="+mn-lt"/>
                <a:cs typeface="+mn-lt"/>
              </a:rPr>
              <a:t> säilömuistiin tallennus ei onnistu lainkaan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amnesia-nimitystä käytetään myös yleiskäsitteenä muistihäiriöistä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 Muistihäiriöiden </a:t>
            </a:r>
            <a:r>
              <a:rPr lang="fi-FI" b="1" dirty="0">
                <a:ea typeface="+mn-lt"/>
                <a:cs typeface="+mn-lt"/>
              </a:rPr>
              <a:t>kuntoutus: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painottuu tukemaan arjen toimintakyvyn säilyttämistä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etenevien muistisairauksien kuntoutuksessa ei juurikaan pyritä muistitoimintojen uudelleenrakentamiseen vaan kompensaatioon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5" name="Kuva 6" descr="Kuva, joka sisältää kohteen teksti, pöytä, sisä, henkilö&#10;&#10;Kuvaus luotu automaattisesti">
            <a:extLst>
              <a:ext uri="{FF2B5EF4-FFF2-40B4-BE49-F238E27FC236}">
                <a16:creationId xmlns:a16="http://schemas.microsoft.com/office/drawing/2014/main" id="{DD2C1977-1A27-4EBD-B40C-37670C2FDB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7" r="-2" b="-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110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246112" cy="1499616"/>
          </a:xfrm>
        </p:spPr>
        <p:txBody>
          <a:bodyPr>
            <a:normAutofit/>
          </a:bodyPr>
          <a:lstStyle/>
          <a:p>
            <a:r>
              <a:rPr lang="fi-FI" dirty="0"/>
              <a:t>Muistihäiriöt: Alzheimerin tauti ja dementia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6066818" cy="4023360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dirty="0">
                <a:ea typeface="+mn-lt"/>
                <a:cs typeface="+mn-lt"/>
              </a:rPr>
              <a:t>Muistihäiriöitä voivat aiheuttaa esim. Alzheimerin tauti ja muut dementiat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Alzheimerin tauti</a:t>
            </a:r>
            <a:r>
              <a:rPr lang="fi-FI" dirty="0">
                <a:ea typeface="+mn-lt"/>
                <a:cs typeface="+mn-lt"/>
              </a:rPr>
              <a:t> aivojen rappeumasairaus, joka vaikeuttaa muistitoimintoja ja aiheuttaa dementiaa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neurologinen sairaus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Dementia</a:t>
            </a:r>
            <a:r>
              <a:rPr lang="fi-FI" dirty="0">
                <a:ea typeface="+mn-lt"/>
                <a:cs typeface="+mn-lt"/>
              </a:rPr>
              <a:t>: oireyhtymä, johon kuuluu usein muistin ja muiden kognitiivisten toimintojen heikentymistä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semanttinen dementia:</a:t>
            </a:r>
            <a:r>
              <a:rPr lang="fi-FI" dirty="0">
                <a:ea typeface="+mn-lt"/>
                <a:cs typeface="+mn-lt"/>
              </a:rPr>
              <a:t> aivosairaus, jossa henkilö vähitellen menettää kyvyn ymmärtää sanojen merkityksiä ja sitä, miten eri sanat liittyvät toisiinsa</a:t>
            </a: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6" name="Kuva 6" descr="Kuva, joka sisältää kohteen kartta&#10;&#10;Kuvaus luotu automaattisesti">
            <a:extLst>
              <a:ext uri="{FF2B5EF4-FFF2-40B4-BE49-F238E27FC236}">
                <a16:creationId xmlns:a16="http://schemas.microsoft.com/office/drawing/2014/main" id="{DEC3FF15-16B0-4581-AC4F-86F64238BD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7" r="-2" b="-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0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425405" cy="1499616"/>
          </a:xfrm>
        </p:spPr>
        <p:txBody>
          <a:bodyPr>
            <a:normAutofit/>
          </a:bodyPr>
          <a:lstStyle/>
          <a:p>
            <a:r>
              <a:rPr lang="fi-FI" dirty="0"/>
              <a:t>Kielelliset häiriöt: lukivaikeus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3340"/>
            <a:ext cx="6066818" cy="4135418"/>
          </a:xfrm>
        </p:spPr>
        <p:txBody>
          <a:bodyPr vert="horz" lIns="45720" tIns="45720" rIns="45720" bIns="45720" rtlCol="0" anchor="t">
            <a:normAutofit/>
          </a:bodyPr>
          <a:lstStyle/>
          <a:p>
            <a:pPr marL="0" indent="0">
              <a:buNone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>
                <a:ea typeface="+mn-lt"/>
                <a:cs typeface="+mn-lt"/>
              </a:rPr>
              <a:t> </a:t>
            </a:r>
            <a:r>
              <a:rPr lang="fi-FI" sz="2400" b="1" dirty="0">
                <a:ea typeface="+mn-lt"/>
                <a:cs typeface="+mn-lt"/>
              </a:rPr>
              <a:t>Lukivaikeus</a:t>
            </a:r>
            <a:r>
              <a:rPr lang="fi-FI" sz="2400" dirty="0">
                <a:ea typeface="+mn-lt"/>
                <a:cs typeface="+mn-lt"/>
              </a:rPr>
              <a:t> (dysleksia, lukihäiriö): lukemisen ja kirjoittamisen erityisvaikeus </a:t>
            </a:r>
            <a:endParaRPr lang="fi-FI" sz="24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>
                <a:ea typeface="+mn-lt"/>
                <a:cs typeface="+mn-lt"/>
              </a:rPr>
              <a:t>kehityksellinen häiriö, joka on osin perinnöllinen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>
                <a:ea typeface="+mn-lt"/>
                <a:cs typeface="+mn-lt"/>
              </a:rPr>
              <a:t>lukeminen yleensä hidasta tai vaikeaa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>
                <a:ea typeface="+mn-lt"/>
                <a:cs typeface="+mn-lt"/>
              </a:rPr>
              <a:t>yksittäisten sanojen lukemisessa voi tulla virheitä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>
                <a:ea typeface="+mn-lt"/>
                <a:cs typeface="+mn-lt"/>
              </a:rPr>
              <a:t>luetun ymmärtäminen hankalaa</a:t>
            </a:r>
            <a:endParaRPr lang="fi-FI" sz="16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>
                <a:ea typeface="+mn-lt"/>
                <a:cs typeface="+mn-lt"/>
              </a:rPr>
              <a:t>kirjoittaessa kirjaimet tai niiden paikat saattavat sekoittua tai kirjaimia jää puuttumaan</a:t>
            </a:r>
            <a:endParaRPr lang="fi-FI" sz="1600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sz="1600" dirty="0">
                <a:ea typeface="+mn-lt"/>
                <a:cs typeface="+mn-lt"/>
              </a:rPr>
              <a:t>lukivaikeus ei johdu tyhmyydestä tai laiskuudesta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sz="2000" dirty="0">
                <a:ea typeface="+mn-lt"/>
                <a:cs typeface="+mn-lt"/>
              </a:rPr>
              <a:t> Lukivaikeuden tukemisessa keskeistä on pyrkiä etsimään keinoja siihen, miten oppimista voisi helpottaa</a:t>
            </a:r>
            <a:endParaRPr lang="fi-FI" sz="2000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7" name="Kuva 7" descr="Kuva, joka sisältää kohteen sisä, henkilö&#10;&#10;Kuvaus luotu automaattisesti">
            <a:extLst>
              <a:ext uri="{FF2B5EF4-FFF2-40B4-BE49-F238E27FC236}">
                <a16:creationId xmlns:a16="http://schemas.microsoft.com/office/drawing/2014/main" id="{6F30F488-D30D-413E-9CC6-238CA4A20C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1335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A3C51E-AE51-524C-9B44-750755D62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6066818" cy="1499616"/>
          </a:xfrm>
        </p:spPr>
        <p:txBody>
          <a:bodyPr>
            <a:normAutofit/>
          </a:bodyPr>
          <a:lstStyle/>
          <a:p>
            <a:r>
              <a:rPr lang="fi-FI" dirty="0"/>
              <a:t>Kielelliset häiriöt: afasia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6DDE45-A503-5A45-A106-78A97ECA3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84293"/>
            <a:ext cx="6223700" cy="4034566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 </a:t>
            </a:r>
            <a:r>
              <a:rPr lang="fi-FI" b="1" dirty="0"/>
              <a:t>Afasia</a:t>
            </a:r>
            <a:r>
              <a:rPr lang="fi-FI" dirty="0"/>
              <a:t>: </a:t>
            </a:r>
            <a:r>
              <a:rPr lang="fi-FI" dirty="0">
                <a:ea typeface="+mn-lt"/>
                <a:cs typeface="+mn-lt"/>
              </a:rPr>
              <a:t>aivovauriosta seurannut kielellinen häiriö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puheen havaitsemisen, tuottamisen ja ymmärtämisen häiriöt</a:t>
            </a:r>
            <a:endParaRPr lang="fi-FI" dirty="0"/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lukemisen ja kirjoittamisen häiriöt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vuorovaikutustilanteiden vaikeutuminen</a:t>
            </a: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aivojen vasemman puoleisten alueiden vauriot voivat aiheuttaa etenkin </a:t>
            </a:r>
            <a:r>
              <a:rPr lang="fi-FI" dirty="0" err="1">
                <a:ea typeface="+mn-lt"/>
                <a:cs typeface="+mn-lt"/>
              </a:rPr>
              <a:t>Brocan</a:t>
            </a:r>
            <a:r>
              <a:rPr lang="fi-FI" dirty="0">
                <a:ea typeface="+mn-lt"/>
                <a:cs typeface="+mn-lt"/>
              </a:rPr>
              <a:t> tai </a:t>
            </a:r>
            <a:r>
              <a:rPr lang="fi-FI" dirty="0" err="1">
                <a:ea typeface="+mn-lt"/>
                <a:cs typeface="+mn-lt"/>
              </a:rPr>
              <a:t>Wernicken</a:t>
            </a:r>
            <a:r>
              <a:rPr lang="fi-FI" dirty="0">
                <a:ea typeface="+mn-lt"/>
                <a:cs typeface="+mn-lt"/>
              </a:rPr>
              <a:t> afasiaa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 Kielellisten häiriöiden </a:t>
            </a:r>
            <a:r>
              <a:rPr lang="fi-FI" b="1" dirty="0">
                <a:ea typeface="+mn-lt"/>
                <a:cs typeface="+mn-lt"/>
              </a:rPr>
              <a:t>kuntoutus:</a:t>
            </a:r>
            <a:endParaRPr lang="fi-FI" dirty="0">
              <a:ea typeface="+mn-lt"/>
              <a:cs typeface="+mn-lt"/>
            </a:endParaRPr>
          </a:p>
          <a:p>
            <a:pPr marL="264795" lvl="1">
              <a:buFont typeface="Arial" panose="020B0604020202020204" pitchFamily="34" charset="0"/>
              <a:buChar char="•"/>
            </a:pPr>
            <a:r>
              <a:rPr lang="fi-FI" dirty="0">
                <a:ea typeface="+mn-lt"/>
                <a:cs typeface="+mn-lt"/>
              </a:rPr>
              <a:t>autetaan muun muassa puheen, kommunikaation, äänen, lukemisen ja kirjoittamisen sekä suun motorisen toiminnan vaikeuksissa</a:t>
            </a: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dirty="0">
              <a:ea typeface="+mn-lt"/>
              <a:cs typeface="+mn-lt"/>
            </a:endParaRP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  <a:p>
            <a:pPr>
              <a:buFont typeface="Tw Cen MT" panose="020B0604020202020204" pitchFamily="34" charset="0"/>
              <a:buChar char=" 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10C28CB-3332-5040-9FDD-5B34D43F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15148" y="6470704"/>
            <a:ext cx="3875798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3 tietoa käsittelevä ihminen, Kuva: </a:t>
            </a:r>
            <a:r>
              <a:rPr lang="fi-FI" dirty="0" err="1"/>
              <a:t>Pexels</a:t>
            </a:r>
            <a:endParaRPr lang="en-US"/>
          </a:p>
        </p:txBody>
      </p:sp>
      <p:pic>
        <p:nvPicPr>
          <p:cNvPr id="6" name="Kuva 6" descr="Kuva, joka sisältää kohteen teksti, henkilö, sisä, lattia&#10;&#10;Kuvaus luotu automaattisesti">
            <a:extLst>
              <a:ext uri="{FF2B5EF4-FFF2-40B4-BE49-F238E27FC236}">
                <a16:creationId xmlns:a16="http://schemas.microsoft.com/office/drawing/2014/main" id="{C03B2C54-B458-49C4-95B3-AFDF10CC7E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37" r="-2" b="-2"/>
          <a:stretch/>
        </p:blipFill>
        <p:spPr>
          <a:xfrm>
            <a:off x="7552266" y="10"/>
            <a:ext cx="463973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15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Violetti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9B2EBDD64CC4383B99224C2A6C036" ma:contentTypeVersion="10" ma:contentTypeDescription="Create a new document." ma:contentTypeScope="" ma:versionID="26dc4615e67a8739360fbd9cd42cef70">
  <xsd:schema xmlns:xsd="http://www.w3.org/2001/XMLSchema" xmlns:xs="http://www.w3.org/2001/XMLSchema" xmlns:p="http://schemas.microsoft.com/office/2006/metadata/properties" xmlns:ns2="42116817-7e29-4aa7-b7a6-c483eebecbb8" xmlns:ns3="807aa635-cdf8-4f87-acc5-eeaafee58acb" targetNamespace="http://schemas.microsoft.com/office/2006/metadata/properties" ma:root="true" ma:fieldsID="6387b232793b1c922b532bf527a3edad" ns2:_="" ns3:_="">
    <xsd:import namespace="42116817-7e29-4aa7-b7a6-c483eebecbb8"/>
    <xsd:import namespace="807aa635-cdf8-4f87-acc5-eeaafee58a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116817-7e29-4aa7-b7a6-c483eebecb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aa635-cdf8-4f87-acc5-eeaafee58a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1AACAE-6EB8-45E6-9D80-77184C5DED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2127A92-08DC-4A74-B605-4922F83495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9B6587-3F26-42B2-A9E3-0B0B148FF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116817-7e29-4aa7-b7a6-c483eebecbb8"/>
    <ds:schemaRef ds:uri="807aa635-cdf8-4f87-acc5-eeaafee58a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13341</TotalTime>
  <Words>642</Words>
  <Application>Microsoft Office PowerPoint</Application>
  <PresentationFormat>Laajakuva</PresentationFormat>
  <Paragraphs>83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Tw Cen MT</vt:lpstr>
      <vt:lpstr>Tw Cen MT Condensed</vt:lpstr>
      <vt:lpstr>Wingdings 3</vt:lpstr>
      <vt:lpstr>Integraali</vt:lpstr>
      <vt:lpstr>12. Aivoperäisiä tiedonkäsittelyn häiriöitä</vt:lpstr>
      <vt:lpstr>Aivoperäiset tiedonkäsittelyn häiriöt</vt:lpstr>
      <vt:lpstr>Neuropsykologinen kuntoutus</vt:lpstr>
      <vt:lpstr>Tarkkaavaisuuden häiriöt: neglect</vt:lpstr>
      <vt:lpstr>Tarkkaavaisuuden häiriöt: ADHD</vt:lpstr>
      <vt:lpstr>muistihäiriöt</vt:lpstr>
      <vt:lpstr>Muistihäiriöt: Alzheimerin tauti ja dementia</vt:lpstr>
      <vt:lpstr>Kielelliset häiriöt: lukivaikeus</vt:lpstr>
      <vt:lpstr>Kielelliset häiriöt: afasia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</dc:title>
  <dc:creator>Syrjäläinen Jarno Antero</dc:creator>
  <cp:lastModifiedBy>Syrjäläinen Jarno Antero</cp:lastModifiedBy>
  <cp:revision>1305</cp:revision>
  <dcterms:created xsi:type="dcterms:W3CDTF">2021-05-18T05:21:46Z</dcterms:created>
  <dcterms:modified xsi:type="dcterms:W3CDTF">2022-08-23T06:53:34Z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0x010100CEE9B2EBDD64CC4383B99224C2A6C036</vt:lpwstr>
  </property>
</Properties>
</file>