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hWg34mgO2S9t23rter7IcMILnj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A0D014-62EC-4F4F-AD3C-213484ADB724}" v="5" dt="2020-10-19T11:20:44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8df3580ae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g88df3580ae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9b7ae1a0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g89b7ae1a0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8df3580a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g88df3580a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1e25f83e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g81e25f83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8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506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3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52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15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840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729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654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672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127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87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74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5. Tunteet ja motivaatio virittävät toimintaa</a:t>
            </a: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  <a:prstGeom prst="rect">
            <a:avLst/>
          </a:prstGeom>
        </p:spPr>
        <p:txBody>
          <a:bodyPr spcFirstLastPara="1" lIns="91425" tIns="45700" rIns="91425" bIns="45700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fi-FI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F1A5402-DCDC-4F5A-BF65-3BEE347B5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1 Toimiva ja oppiva ihminen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2CFC18F-5F4F-4F21-9F52-7A72EF683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48" y="2566610"/>
            <a:ext cx="4811419" cy="1821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1e25f83ed_0_0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 dirty="0"/>
              <a:t>Motiivit ja motivaatio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421C949-314A-400E-86B8-8F48AE7D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1 Toimiva ja oppiva ihminen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6EE39D2-7DC6-4E65-BE8A-46662001E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2228" y="968892"/>
            <a:ext cx="7602865" cy="52355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Mitä tunteet ovat?</a:t>
            </a:r>
            <a:endParaRPr dirty="0"/>
          </a:p>
        </p:txBody>
      </p:sp>
      <p:sp>
        <p:nvSpPr>
          <p:cNvPr id="91" name="Google Shape;91;p3"/>
          <p:cNvSpPr txBox="1">
            <a:spLocks noGrp="1"/>
          </p:cNvSpPr>
          <p:nvPr>
            <p:ph idx="1"/>
          </p:nvPr>
        </p:nvSpPr>
        <p:spPr>
          <a:xfrm>
            <a:off x="838200" y="1552400"/>
            <a:ext cx="10515600" cy="49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tunne</a:t>
            </a:r>
            <a:r>
              <a:rPr lang="fi-FI" sz="2400" dirty="0"/>
              <a:t> eli </a:t>
            </a:r>
            <a:r>
              <a:rPr lang="fi-FI" sz="2400" b="1" dirty="0"/>
              <a:t>emootio</a:t>
            </a:r>
            <a:r>
              <a:rPr lang="fi-FI" sz="2400" dirty="0"/>
              <a:t> = lyhytkestoinen kehon ja mielen tilaa, tuottaa usein mielihyvän tai mielipahan sävyttämän tuntemuksen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dirty="0"/>
              <a:t>tunteiden voimakkuus vaihtelee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dirty="0"/>
              <a:t>tunteen voi aiheuttaa</a:t>
            </a:r>
          </a:p>
          <a:p>
            <a:pPr marL="947420" lvl="3" indent="-3429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ulkoinen kohde</a:t>
            </a:r>
          </a:p>
          <a:p>
            <a:pPr marL="947420" lvl="3" indent="-3429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ajatukset ja muistot</a:t>
            </a:r>
            <a:endParaRPr sz="2000" dirty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mieliala</a:t>
            </a:r>
            <a:r>
              <a:rPr lang="fi-FI" sz="2400" dirty="0"/>
              <a:t> = pitkäkestoisempi taipumus kokea tietyntyyppisiä tunteita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tunteet ja ajatukset voivat vaikuttaa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voi voimistaa tai heikentää tunteita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4A7B295-7584-4430-8173-CF531D612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8df3580ae_0_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Tunteen syntyminen</a:t>
            </a:r>
            <a:endParaRPr dirty="0"/>
          </a:p>
        </p:txBody>
      </p:sp>
      <p:sp>
        <p:nvSpPr>
          <p:cNvPr id="97" name="Google Shape;97;g88df3580ae_0_3"/>
          <p:cNvSpPr txBox="1">
            <a:spLocks noGrp="1"/>
          </p:cNvSpPr>
          <p:nvPr>
            <p:ph idx="1"/>
          </p:nvPr>
        </p:nvSpPr>
        <p:spPr>
          <a:xfrm>
            <a:off x="838200" y="1552400"/>
            <a:ext cx="10515600" cy="49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5880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sz="2400" b="1" dirty="0"/>
              <a:t>tunnereaktio</a:t>
            </a:r>
            <a:r>
              <a:rPr lang="fi-FI" sz="2400" dirty="0"/>
              <a:t> 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nopea ja automaattinen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aivoalueiden aktivoituminen, kehon toiminnan muutokset</a:t>
            </a:r>
            <a:endParaRPr sz="2000" dirty="0"/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esim. säpsähtäminen</a:t>
            </a:r>
          </a:p>
          <a:p>
            <a:pPr marL="55880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sz="2400" b="1" dirty="0"/>
              <a:t>tunnekokemus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subjektiivinen eli yksilöllinen kokemus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tietoinen tulkinta tunnereaktiosta</a:t>
            </a:r>
          </a:p>
          <a:p>
            <a:pPr marL="813816" lvl="2" indent="-355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ajallisesti hieman hitaampi</a:t>
            </a:r>
            <a:endParaRPr sz="20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A90C3DE-9671-4C05-9691-B35A09EC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Tunteet syntymisen vaiheet</a:t>
            </a: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BB75723-74E0-495D-8962-47725ED0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8561CBE-F1AD-402D-9288-C73251C53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378" y="3622995"/>
            <a:ext cx="2943860" cy="739265"/>
          </a:xfrm>
          <a:prstGeom prst="rect">
            <a:avLst/>
          </a:prstGeom>
        </p:spPr>
      </p:pic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25F51879-1846-4093-98F6-70E14D9283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469668" y="2318560"/>
            <a:ext cx="5687219" cy="3248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9b7ae1a0e_0_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Perustunteet</a:t>
            </a:r>
            <a:endParaRPr dirty="0"/>
          </a:p>
        </p:txBody>
      </p:sp>
      <p:sp>
        <p:nvSpPr>
          <p:cNvPr id="109" name="Google Shape;109;g89b7ae1a0e_0_1"/>
          <p:cNvSpPr txBox="1">
            <a:spLocks noGrp="1"/>
          </p:cNvSpPr>
          <p:nvPr>
            <p:ph idx="1"/>
          </p:nvPr>
        </p:nvSpPr>
        <p:spPr>
          <a:xfrm>
            <a:off x="838200" y="1552400"/>
            <a:ext cx="10515600" cy="48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evolutiivisesti vanhoja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kaikilla ihmisillä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mielihyvä, inho, pelko, suru, viha ja hämmästys</a:t>
            </a:r>
            <a:endParaRPr sz="2600" dirty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perustunteiden ilmaisu hyvin samanlaista kulttuurista riippumatta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universaaleja</a:t>
            </a:r>
            <a:r>
              <a:rPr lang="fi-FI" sz="2600" dirty="0"/>
              <a:t> eli yleismaailmallisia</a:t>
            </a:r>
            <a:endParaRPr sz="2600" dirty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adaptiivisia</a:t>
            </a:r>
            <a:r>
              <a:rPr lang="fi-FI" sz="2600" dirty="0"/>
              <a:t> eli sopeutumista ja selviytymistä edistäviä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2959FB4-207B-4243-97AC-187CFC35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8df3580ae_0_12"/>
          <p:cNvSpPr txBox="1"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Perustunteet ja niiden tehtävät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D27F756-BE1E-4464-BCE6-2F553967D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57084722-360F-4CBD-80B7-6A75E4DAA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2481A30-B9B0-4845-A67C-543C62059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809" y="2253423"/>
            <a:ext cx="6820852" cy="4048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Tunteita voi säädellä</a:t>
            </a:r>
            <a:endParaRPr dirty="0"/>
          </a:p>
        </p:txBody>
      </p:sp>
      <p:sp>
        <p:nvSpPr>
          <p:cNvPr id="121" name="Google Shape;121;p4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6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tunteiden tunnistaminen</a:t>
            </a:r>
            <a:r>
              <a:rPr lang="fi-FI" sz="2600" dirty="0"/>
              <a:t> = kykyä tunnistaa ja huomioida omia sekä muiden tunteita</a:t>
            </a:r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i-FI" sz="2600" b="1" dirty="0"/>
              <a:t>tunteiden säätely</a:t>
            </a:r>
            <a:r>
              <a:rPr lang="fi-FI" sz="2600" dirty="0"/>
              <a:t> = omien tunnereaktioiden ja tunneilmausten muokkaaminen tilanteeseen sopivalla tavalla</a:t>
            </a:r>
          </a:p>
          <a:p>
            <a:pPr marL="1524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endParaRPr lang="fi-FI" sz="2600" dirty="0"/>
          </a:p>
          <a:p>
            <a:pPr marL="666750" lvl="0" indent="-5143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fi-FI" sz="2600" b="1" dirty="0"/>
              <a:t>ennakoivat säätelykeinot</a:t>
            </a:r>
            <a:r>
              <a:rPr lang="fi-FI" sz="2600" dirty="0"/>
              <a:t>: tunteisiin vaikuttamista ennen tunteen syntymistä</a:t>
            </a:r>
          </a:p>
          <a:p>
            <a:pPr marL="666750" lvl="0" indent="-5143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fi-FI" sz="2600" b="1" dirty="0"/>
              <a:t>reaktiosidonnaiset säätelykeinot</a:t>
            </a:r>
            <a:r>
              <a:rPr lang="fi-FI" sz="2600" dirty="0"/>
              <a:t>: tunteita säädellään vaikuttamalla jo syntyneisiin tunteisiin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AE855BC-AB8C-499A-BF3A-E9EBB6C3E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Motiivi</a:t>
            </a:r>
            <a:endParaRPr dirty="0"/>
          </a:p>
        </p:txBody>
      </p:sp>
      <p:sp>
        <p:nvSpPr>
          <p:cNvPr id="127" name="Google Shape;127;p6"/>
          <p:cNvSpPr txBox="1">
            <a:spLocks noGrp="1"/>
          </p:cNvSpPr>
          <p:nvPr>
            <p:ph idx="1"/>
          </p:nvPr>
        </p:nvSpPr>
        <p:spPr>
          <a:xfrm>
            <a:off x="1024128" y="1696720"/>
            <a:ext cx="9720073" cy="461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413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toiminnan syy</a:t>
            </a:r>
          </a:p>
          <a:p>
            <a:pPr marL="228600" lvl="0" indent="-2413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käynnistää ja ohjaa ihmisen toimintaa johonkin suuntaan</a:t>
            </a: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lang="fi-FI" sz="2600" dirty="0"/>
          </a:p>
          <a:p>
            <a:pPr marL="584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fi-FI" sz="2600" b="1" dirty="0"/>
              <a:t>1. biologinen motiivi</a:t>
            </a:r>
          </a:p>
          <a:p>
            <a:pPr marL="1272286" lvl="1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 panose="02070309020205020404" pitchFamily="49" charset="0"/>
              <a:buChar char="o"/>
            </a:pPr>
            <a:r>
              <a:rPr lang="fi-FI" sz="2200" dirty="0"/>
              <a:t>fysiologiset perustarpeet</a:t>
            </a:r>
          </a:p>
          <a:p>
            <a:pPr marL="1272286" lvl="1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 panose="02070309020205020404" pitchFamily="49" charset="0"/>
              <a:buChar char="o"/>
            </a:pPr>
            <a:r>
              <a:rPr lang="fi-FI" sz="2200" dirty="0"/>
              <a:t>esim. ravinnon saaminen</a:t>
            </a:r>
          </a:p>
          <a:p>
            <a:pPr marL="584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fi-FI" sz="2600" b="1" dirty="0"/>
              <a:t>2. psyykkinen motiivi</a:t>
            </a:r>
          </a:p>
          <a:p>
            <a:pPr marL="1098550" lvl="0" indent="-514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 panose="02070309020205020404" pitchFamily="49" charset="0"/>
              <a:buChar char="o"/>
            </a:pPr>
            <a:r>
              <a:rPr lang="fi-FI" sz="2600" dirty="0"/>
              <a:t>ajatukset ja tunteet</a:t>
            </a:r>
          </a:p>
          <a:p>
            <a:pPr marL="1098550" lvl="0" indent="-514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 panose="02070309020205020404" pitchFamily="49" charset="0"/>
              <a:buChar char="o"/>
            </a:pPr>
            <a:r>
              <a:rPr lang="fi-FI" sz="2600" dirty="0"/>
              <a:t>esim. itsensä toteuttamisen tarve</a:t>
            </a:r>
            <a:endParaRPr sz="2600" dirty="0"/>
          </a:p>
          <a:p>
            <a:pPr marL="584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fi-FI" sz="2600" b="1" dirty="0"/>
              <a:t>3. sosiaalinen motiivi</a:t>
            </a:r>
          </a:p>
          <a:p>
            <a:pPr marL="1098550" lvl="0" indent="-514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 panose="02070309020205020404" pitchFamily="49" charset="0"/>
              <a:buChar char="o"/>
            </a:pPr>
            <a:r>
              <a:rPr lang="fi-FI" sz="2600" dirty="0"/>
              <a:t>toiset ihmiset ja sosiaaliset tilanteet</a:t>
            </a:r>
          </a:p>
          <a:p>
            <a:pPr marL="1098550" lvl="0" indent="-514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 panose="02070309020205020404" pitchFamily="49" charset="0"/>
              <a:buChar char="o"/>
            </a:pPr>
            <a:r>
              <a:rPr lang="fi-FI" sz="2600" dirty="0"/>
              <a:t>esim. ryhmään kuulumisen tarpeet</a:t>
            </a:r>
            <a:endParaRPr sz="26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C484BD6-44C9-4476-8FED-EA45A5C4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9B2C19-E00C-4E7A-AC6D-2E01B6FB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Motivaatio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1573E0-0442-4C81-B72A-E3A139986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4130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dirty="0"/>
              <a:t>saa yksilön toimimaan ja suuntamaan pyrkimyksiään sekä käyttäytymistään</a:t>
            </a:r>
          </a:p>
          <a:p>
            <a:pPr marL="457200" lvl="0" indent="-457200"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fi-FI" sz="2400" b="1" dirty="0"/>
              <a:t>ulkoinen motivaatio</a:t>
            </a:r>
            <a:r>
              <a:rPr lang="fi-FI" sz="2400" dirty="0"/>
              <a:t>: toimintaa säätelevät ympäristön vaatimukset ja ulkoiset palkinnot, eikä tekeminen itsessään</a:t>
            </a:r>
          </a:p>
          <a:p>
            <a:pPr marL="457200" lvl="0" indent="-457200"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fi-FI" sz="2400" b="1" dirty="0"/>
              <a:t>sisäinen motivaatio</a:t>
            </a:r>
            <a:r>
              <a:rPr lang="fi-FI" sz="2400" dirty="0"/>
              <a:t>: toiminta itsessään on ihmiselle palkitsevaa, toiminta perustuu omaan mielenkiintoon sekä tarpeisiin toteuttaa itseään ja kokea tekemisestään mielihyvää</a:t>
            </a:r>
          </a:p>
          <a:p>
            <a:pPr marL="228600" lvl="0" indent="-24130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dirty="0"/>
              <a:t>taustalla monenlaisia </a:t>
            </a:r>
            <a:r>
              <a:rPr lang="fi-FI" sz="2400" b="1" dirty="0"/>
              <a:t>motiiveja</a:t>
            </a:r>
            <a:endParaRPr lang="fi-FI" sz="2400" dirty="0"/>
          </a:p>
          <a:p>
            <a:pPr marL="228600" lvl="0" indent="-24130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motiivikonflikti</a:t>
            </a:r>
            <a:r>
              <a:rPr lang="fi-FI" sz="2400" dirty="0"/>
              <a:t> = motivaation taustalla oleva erilaisten motiivien välistä ristiriita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C4A7FED-92C2-4E39-8213-8C377D50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79967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FB9FA8-8B90-484F-80D3-F1146D56A9D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5CB32BE-B17C-4EB4-99A4-4F4E289BD0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21323A-D61B-47BE-9C77-B5CACEB690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311</TotalTime>
  <Words>387</Words>
  <Application>Microsoft Office PowerPoint</Application>
  <PresentationFormat>Laajakuva</PresentationFormat>
  <Paragraphs>64</Paragraphs>
  <Slides>10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5. Tunteet ja motivaatio virittävät toimintaa</vt:lpstr>
      <vt:lpstr>Mitä tunteet ovat?</vt:lpstr>
      <vt:lpstr>Tunteen syntyminen</vt:lpstr>
      <vt:lpstr>Tunteet syntymisen vaiheet</vt:lpstr>
      <vt:lpstr>Perustunteet</vt:lpstr>
      <vt:lpstr>Perustunteet ja niiden tehtävät</vt:lpstr>
      <vt:lpstr>Tunteita voi säädellä</vt:lpstr>
      <vt:lpstr>Motiivi</vt:lpstr>
      <vt:lpstr>Motivaatio</vt:lpstr>
      <vt:lpstr>Motiivit ja motivaatio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Psyykkinen toiminta: tunteet ja motivaatio</dc:title>
  <dc:creator>Åhs, Vesa A A</dc:creator>
  <cp:lastModifiedBy>Herra Talvi</cp:lastModifiedBy>
  <cp:revision>3</cp:revision>
  <dcterms:created xsi:type="dcterms:W3CDTF">2018-06-13T08:29:15Z</dcterms:created>
  <dcterms:modified xsi:type="dcterms:W3CDTF">2021-08-06T07:56:32Z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0x01010016CEEEB9C1D3AA49A56AB9E1A0BED2AD</vt:lpwstr>
  </property>
</Properties>
</file>