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62" r:id="rId5"/>
    <p:sldId id="269" r:id="rId6"/>
    <p:sldId id="268" r:id="rId7"/>
    <p:sldId id="261" r:id="rId8"/>
    <p:sldId id="266" r:id="rId9"/>
    <p:sldId id="267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FA70-52F5-4251-9352-A19077FAE0E1}" type="datetimeFigureOut">
              <a:rPr lang="fi-FI" smtClean="0"/>
              <a:pPr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C7E6-C63F-4E43-9327-5BBA51D85D1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gAbKJGrTA&amp;t=91s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OgAbKJGrTA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Työmuistitesti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Näet seuraavaksi 20 sanan listan.</a:t>
            </a:r>
          </a:p>
          <a:p>
            <a:r>
              <a:rPr lang="fi-FI" dirty="0"/>
              <a:t>Opettaja näyttää tätä listaa yhden minuutin ajan, jonka aikana voit painaa listan sanoja mieleen. </a:t>
            </a:r>
          </a:p>
          <a:p>
            <a:r>
              <a:rPr lang="fi-FI" dirty="0"/>
              <a:t>Minuutin jälkeen lista piilotetaan. Yritä sen jälkeen kirjoittaa muististasi mahdollisimman monta listan sanaa.</a:t>
            </a:r>
          </a:p>
        </p:txBody>
      </p:sp>
    </p:spTree>
    <p:extLst>
      <p:ext uri="{BB962C8B-B14F-4D97-AF65-F5344CB8AC3E}">
        <p14:creationId xmlns:p14="http://schemas.microsoft.com/office/powerpoint/2010/main" val="209604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Heinä			Puu</a:t>
            </a:r>
          </a:p>
          <a:p>
            <a:pPr marL="0" indent="0">
              <a:buNone/>
            </a:pPr>
            <a:r>
              <a:rPr lang="fi-FI" dirty="0"/>
              <a:t>Leijona		Virtahepo</a:t>
            </a:r>
          </a:p>
          <a:p>
            <a:pPr marL="0" indent="0">
              <a:buNone/>
            </a:pPr>
            <a:r>
              <a:rPr lang="fi-FI" dirty="0"/>
              <a:t>Neula			Vasara</a:t>
            </a:r>
          </a:p>
          <a:p>
            <a:pPr marL="0" indent="0">
              <a:buNone/>
            </a:pPr>
            <a:r>
              <a:rPr lang="fi-FI" dirty="0"/>
              <a:t>Orava			Naula</a:t>
            </a:r>
          </a:p>
          <a:p>
            <a:pPr marL="0" indent="0">
              <a:buNone/>
            </a:pPr>
            <a:r>
              <a:rPr lang="fi-FI" dirty="0"/>
              <a:t>Kynä			Banaani</a:t>
            </a:r>
          </a:p>
          <a:p>
            <a:pPr marL="0" indent="0">
              <a:buNone/>
            </a:pPr>
            <a:r>
              <a:rPr lang="fi-FI" dirty="0"/>
              <a:t>Teekannu		Tietokone</a:t>
            </a:r>
          </a:p>
          <a:p>
            <a:pPr marL="0" indent="0">
              <a:buNone/>
            </a:pPr>
            <a:r>
              <a:rPr lang="fi-FI" dirty="0"/>
              <a:t>Muki			Puhelin</a:t>
            </a:r>
          </a:p>
          <a:p>
            <a:pPr marL="0" indent="0">
              <a:buNone/>
            </a:pPr>
            <a:r>
              <a:rPr lang="fi-FI" dirty="0"/>
              <a:t>Sohva			Aurinko</a:t>
            </a:r>
          </a:p>
          <a:p>
            <a:pPr marL="0" indent="0">
              <a:buNone/>
            </a:pPr>
            <a:r>
              <a:rPr lang="fi-FI" dirty="0"/>
              <a:t>Bussi			Koira	</a:t>
            </a:r>
          </a:p>
        </p:txBody>
      </p:sp>
    </p:spTree>
    <p:extLst>
      <p:ext uri="{BB962C8B-B14F-4D97-AF65-F5344CB8AC3E}">
        <p14:creationId xmlns:p14="http://schemas.microsoft.com/office/powerpoint/2010/main" val="163518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Keskustelua testistä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Kuinka monta sanaa muistit?</a:t>
            </a:r>
          </a:p>
          <a:p>
            <a:r>
              <a:rPr lang="fi-FI" dirty="0"/>
              <a:t>Millaisia tekniikoita käytit muistaaksesi sanat?</a:t>
            </a:r>
          </a:p>
          <a:p>
            <a:r>
              <a:rPr lang="fi-FI" dirty="0"/>
              <a:t>Mitä tekisit jos sinun pitäisi muistaa tämä sanalista</a:t>
            </a:r>
          </a:p>
          <a:p>
            <a:pPr lvl="1"/>
            <a:r>
              <a:rPr lang="fi-FI" dirty="0"/>
              <a:t>Tunnin päästä?</a:t>
            </a:r>
          </a:p>
          <a:p>
            <a:pPr lvl="1"/>
            <a:r>
              <a:rPr lang="fi-FI" dirty="0"/>
              <a:t>Päivän päästä?</a:t>
            </a:r>
          </a:p>
          <a:p>
            <a:pPr lvl="1"/>
            <a:r>
              <a:rPr lang="fi-FI" dirty="0"/>
              <a:t>Koeviikolla?</a:t>
            </a:r>
          </a:p>
        </p:txBody>
      </p:sp>
      <p:pic>
        <p:nvPicPr>
          <p:cNvPr id="1026" name="Picture 2" descr="Kuvahaun tulos haulle stud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75" y="3789459"/>
            <a:ext cx="3225104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Muistamisen hermostollinen perusta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Solun sisällä muutoksia</a:t>
            </a:r>
          </a:p>
          <a:p>
            <a:r>
              <a:rPr lang="fi-FI" dirty="0"/>
              <a:t>Synapseissa muutoksia</a:t>
            </a:r>
          </a:p>
          <a:p>
            <a:r>
              <a:rPr lang="fi-FI" dirty="0" err="1"/>
              <a:t>Presynapsi</a:t>
            </a:r>
            <a:r>
              <a:rPr lang="fi-FI" dirty="0"/>
              <a:t> ja </a:t>
            </a:r>
            <a:r>
              <a:rPr lang="fi-FI"/>
              <a:t>postsynapsi tehostuu</a:t>
            </a:r>
            <a:endParaRPr lang="fi-FI" dirty="0"/>
          </a:p>
          <a:p>
            <a:r>
              <a:rPr lang="fi-FI" dirty="0">
                <a:sym typeface="Wingdings" panose="05000000000000000000" pitchFamily="2" charset="2"/>
              </a:rPr>
              <a:t>Pikkuaivot tärkeä taitomuistissa (motoriikka)</a:t>
            </a:r>
          </a:p>
          <a:p>
            <a:pPr marL="0" indent="0">
              <a:buNone/>
            </a:pPr>
            <a:r>
              <a:rPr lang="fi-FI" dirty="0" err="1">
                <a:sym typeface="Wingdings" panose="05000000000000000000" pitchFamily="2" charset="2"/>
              </a:rPr>
              <a:t>Huom</a:t>
            </a:r>
            <a:r>
              <a:rPr lang="fi-FI" dirty="0">
                <a:sym typeface="Wingdings" panose="05000000000000000000" pitchFamily="2" charset="2"/>
              </a:rPr>
              <a:t>! Muisti ei siis asu yhdessä paikassa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https://www.youtube.com/watch?v=yOgAbKJGrTA&amp;t=91s</a:t>
            </a:r>
            <a:endParaRPr lang="fi-FI" dirty="0"/>
          </a:p>
        </p:txBody>
      </p:sp>
      <p:pic>
        <p:nvPicPr>
          <p:cNvPr id="5" name="yOgAbKJGrTA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57750" y="271462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i="1" dirty="0"/>
              <a:t>Kielellinen aines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fi-FI" dirty="0">
                <a:solidFill>
                  <a:srgbClr val="FF0000"/>
                </a:solidFill>
                <a:sym typeface="Wingdings" pitchFamily="2" charset="2"/>
              </a:rPr>
              <a:t>oikeapäälakilohko + takaraivolohko</a:t>
            </a:r>
          </a:p>
          <a:p>
            <a:r>
              <a:rPr lang="fi-FI" b="1" i="1" dirty="0" err="1">
                <a:sym typeface="Wingdings" pitchFamily="2" charset="2"/>
              </a:rPr>
              <a:t>Mieleenpainaminen/työmuistin</a:t>
            </a:r>
            <a:r>
              <a:rPr lang="fi-FI" b="1" i="1" dirty="0">
                <a:sym typeface="Wingdings" pitchFamily="2" charset="2"/>
              </a:rPr>
              <a:t> </a:t>
            </a:r>
            <a:r>
              <a:rPr lang="fi-FI" b="1" i="1" dirty="0" err="1">
                <a:sym typeface="Wingdings" pitchFamily="2" charset="2"/>
              </a:rPr>
              <a:t>ylläpito</a:t>
            </a:r>
            <a:r>
              <a:rPr lang="fi-FI" dirty="0" err="1">
                <a:sym typeface="Wingdings" pitchFamily="2" charset="2"/>
              </a:rPr>
              <a:t></a:t>
            </a:r>
            <a:r>
              <a:rPr lang="fi-FI" dirty="0">
                <a:sym typeface="Wingdings" pitchFamily="2" charset="2"/>
              </a:rPr>
              <a:t> </a:t>
            </a:r>
            <a:r>
              <a:rPr lang="fi-FI" dirty="0" err="1">
                <a:solidFill>
                  <a:srgbClr val="FF0000"/>
                </a:solidFill>
                <a:sym typeface="Wingdings" pitchFamily="2" charset="2"/>
              </a:rPr>
              <a:t>Brocan</a:t>
            </a:r>
            <a:r>
              <a:rPr lang="fi-FI" dirty="0">
                <a:solidFill>
                  <a:srgbClr val="FF0000"/>
                </a:solidFill>
                <a:sym typeface="Wingdings" pitchFamily="2" charset="2"/>
              </a:rPr>
              <a:t> alue (puhe)</a:t>
            </a:r>
          </a:p>
          <a:p>
            <a:r>
              <a:rPr lang="fi-FI" b="1" i="1" dirty="0" err="1">
                <a:sym typeface="Wingdings" pitchFamily="2" charset="2"/>
              </a:rPr>
              <a:t>Mieleenpalauttaminen</a:t>
            </a:r>
            <a:r>
              <a:rPr lang="fi-FI" b="1" i="1" dirty="0">
                <a:sym typeface="Wingdings" pitchFamily="2" charset="2"/>
              </a:rPr>
              <a:t> eli haku säilömuistista </a:t>
            </a:r>
            <a:r>
              <a:rPr lang="fi-FI" dirty="0">
                <a:solidFill>
                  <a:srgbClr val="FF0000"/>
                </a:solidFill>
                <a:sym typeface="Wingdings" pitchFamily="2" charset="2"/>
              </a:rPr>
              <a:t>(etuotsalohko)</a:t>
            </a:r>
          </a:p>
          <a:p>
            <a:r>
              <a:rPr lang="fi-FI" b="1" dirty="0">
                <a:sym typeface="Wingdings" pitchFamily="2" charset="2"/>
              </a:rPr>
              <a:t>Muistiportti, tieto-/episodinen/spatiaalinen </a:t>
            </a:r>
            <a:r>
              <a:rPr lang="fi-FI" dirty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i-FI" dirty="0" err="1">
                <a:solidFill>
                  <a:srgbClr val="FF0000"/>
                </a:solidFill>
                <a:sym typeface="Wingdings" pitchFamily="2" charset="2"/>
              </a:rPr>
              <a:t>hippokampus</a:t>
            </a:r>
            <a:r>
              <a:rPr lang="fi-FI" dirty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r>
              <a:rPr lang="fi-FI" b="1" dirty="0">
                <a:sym typeface="Wingdings" pitchFamily="2" charset="2"/>
              </a:rPr>
              <a:t>Työmuisti, tietojen koordinointi muille muistialueille </a:t>
            </a:r>
            <a:r>
              <a:rPr lang="fi-FI" dirty="0">
                <a:solidFill>
                  <a:srgbClr val="FF0000"/>
                </a:solidFill>
                <a:sym typeface="Wingdings" pitchFamily="2" charset="2"/>
              </a:rPr>
              <a:t>(etuotsalohkot)</a:t>
            </a:r>
          </a:p>
        </p:txBody>
      </p:sp>
      <p:pic>
        <p:nvPicPr>
          <p:cNvPr id="5" name="Sisällön paikkamerkki 4" descr="1424422135_original_brocas_area__lateral_view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893F930-488C-4570-9B4C-5BE09C11B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18283" r="13247" b="14363"/>
          <a:stretch/>
        </p:blipFill>
        <p:spPr>
          <a:xfrm>
            <a:off x="169929" y="0"/>
            <a:ext cx="8880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>
          <a:xfrm>
            <a:off x="2194561" y="112543"/>
            <a:ext cx="4958861" cy="858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AISTIMUISTI</a:t>
            </a:r>
          </a:p>
          <a:p>
            <a:pPr algn="ctr"/>
            <a:r>
              <a:rPr lang="fi-FI" dirty="0"/>
              <a:t>eli ympäristön ärsykkeet</a:t>
            </a:r>
          </a:p>
          <a:p>
            <a:pPr algn="ctr"/>
            <a:r>
              <a:rPr lang="fi-FI" dirty="0"/>
              <a:t>- nopea (alle 2s) ja laaja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1128932" y="1448974"/>
            <a:ext cx="7396089" cy="1589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TYÖMUISTI</a:t>
            </a:r>
          </a:p>
          <a:p>
            <a:pPr marL="285750" indent="-285750" algn="ctr">
              <a:buFontTx/>
              <a:buChar char="-"/>
            </a:pPr>
            <a:r>
              <a:rPr lang="fi-FI" i="1" dirty="0"/>
              <a:t>tietoisesti juuri nyt käsiteltävä ”aineisto”</a:t>
            </a:r>
          </a:p>
          <a:p>
            <a:pPr marL="285750" indent="-285750" algn="ctr">
              <a:buFontTx/>
              <a:buChar char="-"/>
            </a:pPr>
            <a:r>
              <a:rPr lang="fi-FI" i="1" dirty="0"/>
              <a:t>+/- 7 yksikkö</a:t>
            </a:r>
          </a:p>
          <a:p>
            <a:pPr marL="285750" indent="-285750" algn="ctr">
              <a:buFontTx/>
              <a:buChar char="-"/>
            </a:pPr>
            <a:r>
              <a:rPr lang="fi-FI" i="1" dirty="0"/>
              <a:t>kesto n. 20s.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1287194" y="2799471"/>
            <a:ext cx="2057400" cy="8299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Fonologinen silmukka</a:t>
            </a:r>
          </a:p>
          <a:p>
            <a:pPr algn="ctr"/>
            <a:r>
              <a:rPr lang="fi-FI" dirty="0"/>
              <a:t>- kuultu aisti-info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3635896" y="2708920"/>
            <a:ext cx="2129408" cy="14405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/>
              <a:t>Episodinen puskuri</a:t>
            </a:r>
          </a:p>
          <a:p>
            <a:pPr algn="ctr"/>
            <a:r>
              <a:rPr lang="fi-FI" dirty="0"/>
              <a:t>- yhdistää aisti-infon kokonaisuuksiksi eli episodeiksi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6084168" y="2636912"/>
            <a:ext cx="2448272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 err="1"/>
              <a:t>Visuospatiaalinen</a:t>
            </a:r>
            <a:r>
              <a:rPr lang="fi-FI" b="1" i="1" dirty="0"/>
              <a:t> lehtiö</a:t>
            </a:r>
          </a:p>
          <a:p>
            <a:pPr algn="ctr">
              <a:buFontTx/>
              <a:buChar char="-"/>
            </a:pPr>
            <a:r>
              <a:rPr lang="fi-FI" dirty="0"/>
              <a:t>nähty aisti-info</a:t>
            </a:r>
          </a:p>
          <a:p>
            <a:pPr algn="ctr">
              <a:buFontTx/>
              <a:buChar char="-"/>
            </a:pPr>
            <a:r>
              <a:rPr lang="fi-FI" dirty="0"/>
              <a:t>tuntoaistimus</a:t>
            </a:r>
          </a:p>
          <a:p>
            <a:pPr algn="ctr">
              <a:buFontTx/>
              <a:buChar char="-"/>
            </a:pPr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422032" y="4536831"/>
            <a:ext cx="8335108" cy="178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SÄILÖMUISTI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koko suunnaton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kesto pitkä</a:t>
            </a:r>
          </a:p>
          <a:p>
            <a:pPr marL="285750" indent="-285750" algn="ctr">
              <a:buFontTx/>
              <a:buChar char="-"/>
            </a:pPr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5763358" y="5922497"/>
            <a:ext cx="2479431" cy="6893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Taitomuisti</a:t>
            </a:r>
            <a:r>
              <a:rPr lang="fi-FI" dirty="0"/>
              <a:t> eli </a:t>
            </a:r>
            <a:r>
              <a:rPr lang="fi-FI" dirty="0" err="1"/>
              <a:t>proseduraalinen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865163" y="5922498"/>
            <a:ext cx="2479431" cy="6893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Tietomuisti</a:t>
            </a:r>
            <a:r>
              <a:rPr lang="fi-FI" dirty="0"/>
              <a:t> eli semanttinen</a:t>
            </a:r>
          </a:p>
        </p:txBody>
      </p:sp>
      <p:sp>
        <p:nvSpPr>
          <p:cNvPr id="12" name="Ellipsi 11"/>
          <p:cNvSpPr/>
          <p:nvPr/>
        </p:nvSpPr>
        <p:spPr>
          <a:xfrm>
            <a:off x="3349870" y="5922497"/>
            <a:ext cx="2479431" cy="6893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Tapahtumamuisti</a:t>
            </a:r>
            <a:r>
              <a:rPr lang="fi-FI" dirty="0"/>
              <a:t> eli episodinen</a:t>
            </a:r>
          </a:p>
        </p:txBody>
      </p:sp>
      <p:sp>
        <p:nvSpPr>
          <p:cNvPr id="13" name="Alanuoli 12"/>
          <p:cNvSpPr/>
          <p:nvPr/>
        </p:nvSpPr>
        <p:spPr>
          <a:xfrm>
            <a:off x="3091376" y="1125415"/>
            <a:ext cx="432581" cy="323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lanuoli 13"/>
          <p:cNvSpPr/>
          <p:nvPr/>
        </p:nvSpPr>
        <p:spPr>
          <a:xfrm>
            <a:off x="5655214" y="1179343"/>
            <a:ext cx="432581" cy="323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Alanuoli 14"/>
          <p:cNvSpPr/>
          <p:nvPr/>
        </p:nvSpPr>
        <p:spPr>
          <a:xfrm>
            <a:off x="4373295" y="1169963"/>
            <a:ext cx="432581" cy="323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 ylös ja alas 17"/>
          <p:cNvSpPr/>
          <p:nvPr/>
        </p:nvSpPr>
        <p:spPr>
          <a:xfrm>
            <a:off x="2012560" y="3835206"/>
            <a:ext cx="606669" cy="11535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 ylös ja alas 19"/>
          <p:cNvSpPr/>
          <p:nvPr/>
        </p:nvSpPr>
        <p:spPr>
          <a:xfrm>
            <a:off x="6850087" y="3840480"/>
            <a:ext cx="606669" cy="11535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 ylös ja alas 20"/>
          <p:cNvSpPr/>
          <p:nvPr/>
        </p:nvSpPr>
        <p:spPr>
          <a:xfrm>
            <a:off x="4370656" y="3968847"/>
            <a:ext cx="606669" cy="91088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8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Muistin tukeminen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ymmärtäminen (pienten tietojen liittämien isompaan kuvaan)</a:t>
            </a:r>
          </a:p>
          <a:p>
            <a:r>
              <a:rPr lang="fi-FI" dirty="0"/>
              <a:t>kertaaminen ja toistot</a:t>
            </a:r>
          </a:p>
          <a:p>
            <a:r>
              <a:rPr lang="fi-FI" dirty="0"/>
              <a:t>kevennä muistikuormaa (eli karsi tarpeeton)</a:t>
            </a:r>
          </a:p>
          <a:p>
            <a:r>
              <a:rPr lang="fi-FI" dirty="0"/>
              <a:t>uudet virikkeet ja tilanteet (hermoverkoston aktivointi)</a:t>
            </a:r>
          </a:p>
          <a:p>
            <a:r>
              <a:rPr lang="fi-FI" dirty="0"/>
              <a:t>järjestely (pilko ja pilko)</a:t>
            </a:r>
          </a:p>
          <a:p>
            <a:r>
              <a:rPr lang="fi-FI" dirty="0"/>
              <a:t>mielikuvat (yhdistä sanat ja kuvat)</a:t>
            </a:r>
          </a:p>
          <a:p>
            <a:r>
              <a:rPr lang="fi-FI" dirty="0"/>
              <a:t>kielellinen muokkaus (avainsanat, luo loru, sanoita numerot, luo tarina)</a:t>
            </a:r>
          </a:p>
          <a:p>
            <a:r>
              <a:rPr lang="fi-FI" dirty="0"/>
              <a:t>opeta ja keskustelu (vaikka itsellesi!)</a:t>
            </a:r>
          </a:p>
          <a:p>
            <a:r>
              <a:rPr lang="fi-FI" dirty="0"/>
              <a:t>ravinto, </a:t>
            </a:r>
            <a:r>
              <a:rPr lang="fi-FI" b="1" dirty="0"/>
              <a:t>uni</a:t>
            </a:r>
            <a:r>
              <a:rPr lang="fi-FI" dirty="0"/>
              <a:t>, liikunta, aktiviteetti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9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Mieleenpalauttaminen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fi-FI" sz="2000" b="1" dirty="0"/>
              <a:t>Järjestys</a:t>
            </a:r>
            <a:r>
              <a:rPr lang="fi-FI" sz="2000" dirty="0"/>
              <a:t> helpottaa muistisisältöjen palautusta</a:t>
            </a:r>
          </a:p>
          <a:p>
            <a:pPr lvl="0" fontAlgn="base"/>
            <a:r>
              <a:rPr lang="fi-FI" sz="2000" b="1" dirty="0"/>
              <a:t>Paikka</a:t>
            </a:r>
            <a:r>
              <a:rPr lang="fi-FI" sz="2000" dirty="0"/>
              <a:t> voi toimita muistivihjeenä muiston palauttamisessa</a:t>
            </a:r>
          </a:p>
          <a:p>
            <a:pPr lvl="0" fontAlgn="base"/>
            <a:r>
              <a:rPr lang="fi-FI" sz="2000" b="1" dirty="0"/>
              <a:t>Tunnetilat</a:t>
            </a:r>
            <a:r>
              <a:rPr lang="fi-FI" sz="2000" dirty="0"/>
              <a:t> virittävät samassa tunnetilassa tallennettujen muistojen palauttamista</a:t>
            </a:r>
          </a:p>
          <a:p>
            <a:pPr lvl="0" fontAlgn="base"/>
            <a:r>
              <a:rPr lang="fi-FI" sz="2000" b="1" dirty="0"/>
              <a:t>Alkuefekti</a:t>
            </a:r>
            <a:r>
              <a:rPr lang="fi-FI" sz="2000" dirty="0"/>
              <a:t> tarkoittaa sitä, että muistettavan asiakokonaisuuden ensimmäinen asia on helppo tallentaa ja palauttaa käyttöön</a:t>
            </a:r>
          </a:p>
          <a:p>
            <a:pPr lvl="0" fontAlgn="base"/>
            <a:r>
              <a:rPr lang="fi-FI" sz="2000" b="1" dirty="0"/>
              <a:t>Äskeisyysefekti</a:t>
            </a:r>
            <a:r>
              <a:rPr lang="fi-FI" sz="2000" dirty="0"/>
              <a:t> tarkoittaa sitä, että muistettavan asiakokonaisuuden viimeinen asia on helppo tallentaa ja palauttaa käyttöön</a:t>
            </a:r>
          </a:p>
          <a:p>
            <a:pPr lvl="0" fontAlgn="base"/>
            <a:r>
              <a:rPr lang="fi-FI" sz="2000" b="1" dirty="0"/>
              <a:t>Muistivihjeet/-säännöt</a:t>
            </a:r>
          </a:p>
          <a:p>
            <a:pPr lvl="0" fontAlgn="base"/>
            <a:r>
              <a:rPr lang="fi-FI" sz="2000" b="1" dirty="0"/>
              <a:t>Asiayhteys</a:t>
            </a:r>
          </a:p>
          <a:p>
            <a:pPr lvl="0" fontAlgn="base"/>
            <a:r>
              <a:rPr lang="fi-FI" sz="2000" b="1" dirty="0"/>
              <a:t>Luokittelu</a:t>
            </a:r>
            <a:r>
              <a:rPr lang="fi-FI" sz="2000" dirty="0"/>
              <a:t> (sanat lokeroihin)</a:t>
            </a:r>
          </a:p>
          <a:p>
            <a:pPr lvl="0" fontAlgn="base">
              <a:buNone/>
            </a:pPr>
            <a:endParaRPr lang="fi-FI" sz="2000" dirty="0"/>
          </a:p>
          <a:p>
            <a:pPr lvl="0" fontAlgn="base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10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382</Words>
  <Application>Microsoft Office PowerPoint</Application>
  <PresentationFormat>Näytössä katseltava diaesitys (4:3)</PresentationFormat>
  <Paragraphs>72</Paragraphs>
  <Slides>9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Työmuistitesti</vt:lpstr>
      <vt:lpstr>PowerPoint-esitys</vt:lpstr>
      <vt:lpstr>Keskustelua testistä</vt:lpstr>
      <vt:lpstr>Muistamisen hermostollinen perusta</vt:lpstr>
      <vt:lpstr>PowerPoint-esitys</vt:lpstr>
      <vt:lpstr>PowerPoint-esitys</vt:lpstr>
      <vt:lpstr>PowerPoint-esitys</vt:lpstr>
      <vt:lpstr>Muistin tukeminen</vt:lpstr>
      <vt:lpstr>Mieleenpalauttaminen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Työmuistitesti</dc:title>
  <dc:creator>Kotikone</dc:creator>
  <cp:lastModifiedBy>Herra Talvi</cp:lastModifiedBy>
  <cp:revision>8</cp:revision>
  <dcterms:created xsi:type="dcterms:W3CDTF">2017-10-28T09:31:03Z</dcterms:created>
  <dcterms:modified xsi:type="dcterms:W3CDTF">2021-08-16T06:36:10Z</dcterms:modified>
</cp:coreProperties>
</file>