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5"/>
  </p:notesMasterIdLst>
  <p:sldIdLst>
    <p:sldId id="257" r:id="rId5"/>
    <p:sldId id="271" r:id="rId6"/>
    <p:sldId id="258" r:id="rId7"/>
    <p:sldId id="272" r:id="rId8"/>
    <p:sldId id="278" r:id="rId9"/>
    <p:sldId id="273" r:id="rId10"/>
    <p:sldId id="274" r:id="rId11"/>
    <p:sldId id="275" r:id="rId12"/>
    <p:sldId id="276" r:id="rId13"/>
    <p:sldId id="27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A60B59-89B7-4EA4-9E34-45CEA3E6BAB9}" v="4" dt="2020-10-19T11:15:38.4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5"/>
    <p:restoredTop sz="94721"/>
  </p:normalViewPr>
  <p:slideViewPr>
    <p:cSldViewPr snapToGrid="0" snapToObjects="1">
      <p:cViewPr varScale="1">
        <p:scale>
          <a:sx n="139" d="100"/>
          <a:sy n="139" d="100"/>
        </p:scale>
        <p:origin x="150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CA499-95A7-4ADA-82D4-4F5BA9D2CB20}" type="datetimeFigureOut">
              <a:rPr lang="fi-FI" smtClean="0"/>
              <a:t>6.8.2021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FFBF7-D260-47D2-A6B4-C36A10BE44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4204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E2A4AE2-FD55-41D4-8D44-A554E8AF2804}" type="datetime1">
              <a:rPr lang="fi-FI" smtClean="0"/>
              <a:t>6.8.2021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2471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1305C-C587-4534-A69A-AA568FC5CBF0}" type="datetime1">
              <a:rPr lang="fi-FI" smtClean="0"/>
              <a:t>6.8.2021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4145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F3D56-48FE-497D-9CD4-58343659940C}" type="datetime1">
              <a:rPr lang="fi-FI" smtClean="0"/>
              <a:t>6.8.2021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358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AB95F-CA11-4363-825A-1F90E8B363B0}" type="datetime1">
              <a:rPr lang="fi-FI" smtClean="0"/>
              <a:t>6.8.2021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930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45D9D-3D87-4EDF-B68F-8EBAC0263228}" type="datetime1">
              <a:rPr lang="fi-FI" smtClean="0"/>
              <a:t>6.8.2021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7386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9AA8-F904-4CA8-A22C-CA07F02B3257}" type="datetime1">
              <a:rPr lang="fi-FI" smtClean="0"/>
              <a:t>6.8.2021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3544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4299-12FB-4748-9F4C-5C83DEFC24B2}" type="datetime1">
              <a:rPr lang="fi-FI" smtClean="0"/>
              <a:t>6.8.2021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3623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B0053-43B4-481A-88E6-4F221BDE3FBF}" type="datetime1">
              <a:rPr lang="fi-FI" smtClean="0"/>
              <a:t>6.8.2021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4540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73502-A849-45A5-A398-78106AC734E2}" type="datetime1">
              <a:rPr lang="fi-FI" smtClean="0"/>
              <a:t>6.8.2021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790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F32E-0BAE-447E-95B8-74E4701BAFB0}" type="datetime1">
              <a:rPr lang="fi-FI" smtClean="0"/>
              <a:t>6.8.2021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9435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7C63-CE57-4B63-843E-C2A58005D463}" type="datetime1">
              <a:rPr lang="fi-FI" smtClean="0"/>
              <a:t>6.8.2021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548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503598C-9C74-4A61-8D71-8C47F003E025}" type="datetime1">
              <a:rPr lang="fi-FI" smtClean="0"/>
              <a:t>6.8.2021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A597913-003B-D045-9935-1EACD8D10D1D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6525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8134" y="640080"/>
            <a:ext cx="6293689" cy="3652405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Tiedonkäsittelyä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on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monenlaista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71524" y="4460708"/>
            <a:ext cx="6280299" cy="1753175"/>
          </a:xfrm>
        </p:spPr>
        <p:txBody>
          <a:bodyPr anchor="t">
            <a:normAutofit/>
          </a:bodyPr>
          <a:lstStyle/>
          <a:p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2A0B747-B2CC-4564-9B39-D903F04C6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3077B906-9CBF-426A-AF2C-B76521652A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865" y="2564488"/>
            <a:ext cx="4567068" cy="172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54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848F0-70DB-C64C-A172-5F2469FAB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4431792" cy="1499616"/>
          </a:xfrm>
        </p:spPr>
        <p:txBody>
          <a:bodyPr>
            <a:normAutofit/>
          </a:bodyPr>
          <a:lstStyle/>
          <a:p>
            <a:r>
              <a:rPr lang="fi-FI" dirty="0"/>
              <a:t>Havaintokehä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6190E-8CB3-0743-BC38-DB4C23C35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4429615" cy="393192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skeemat ohjaavat havaitsemista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havaitsemisen kautta saatu tieto muokkaa skeemoja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DD7F0FC-C68E-412E-BF58-550936EA4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FBCF2DF0-B813-476F-8E7A-755EFDD592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4418" y="1217407"/>
            <a:ext cx="3639058" cy="413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20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33347B64-A3EF-4121-9C08-0C54B0AF7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4431792" cy="1499616"/>
          </a:xfrm>
        </p:spPr>
        <p:txBody>
          <a:bodyPr>
            <a:normAutofit/>
          </a:bodyPr>
          <a:lstStyle/>
          <a:p>
            <a:r>
              <a:rPr lang="fi-FI" dirty="0"/>
              <a:t>Eri näkökulmat ihmisen toimintaan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F53C8CA-CD9A-4392-8E65-39A13942A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166D454A-6BEA-4CF1-B281-D592805506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5636" y="590898"/>
            <a:ext cx="4704423" cy="562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41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7152"/>
            <a:ext cx="10515600" cy="1325563"/>
          </a:xfrm>
        </p:spPr>
        <p:txBody>
          <a:bodyPr/>
          <a:lstStyle/>
          <a:p>
            <a:r>
              <a:rPr lang="fi-FI" dirty="0"/>
              <a:t>Psyykkinen toiminta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2715"/>
            <a:ext cx="10515600" cy="3684035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= mielen sisäinen toiminta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liittyy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tiedonkäsittely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tunteet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motivaatio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fi-FI" dirty="0"/>
              <a:t>yhteydessä toisiinsa ja toimivat toisiaan tukien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D1CCF45-E9A2-48FC-A13F-8B5E10C06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84530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fi-FI" sz="4600" dirty="0"/>
              <a:t>Tiedonkäsittely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</p:spPr>
        <p:txBody>
          <a:bodyPr anchor="ctr">
            <a:normAutofit/>
          </a:bodyPr>
          <a:lstStyle/>
          <a:p>
            <a:r>
              <a:rPr lang="fi-FI" dirty="0"/>
              <a:t>Tiedonkäsittely eli </a:t>
            </a:r>
            <a:r>
              <a:rPr lang="fi-FI" b="1" dirty="0"/>
              <a:t>kognitiivinen toiminta: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haetaan ja saadaan tietoa ympäröivästä maailmasta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käsitellään mieleen tallennettua tietoa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valitaan erilaisiin tilanteisiin toimintatapoja</a:t>
            </a:r>
          </a:p>
          <a:p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D69CC48-E682-4B8B-AB50-778B121F7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355011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091DA-B2B8-0942-B569-3EFC985CB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3133581" cy="1499616"/>
          </a:xfrm>
        </p:spPr>
        <p:txBody>
          <a:bodyPr>
            <a:normAutofit/>
          </a:bodyPr>
          <a:lstStyle/>
          <a:p>
            <a:r>
              <a:rPr lang="fi-FI" sz="3700" dirty="0"/>
              <a:t>Tiedonkäsittelyn muodot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9F97C78-B4BB-4FB4-A4A6-B51306998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0051F989-EEC9-4E0C-B46B-D5291E78A8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7932" y="1848208"/>
            <a:ext cx="7284306" cy="393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84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CB5D9-CB29-E64D-96DF-EB1715E6F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Tarkkaavaisuus ja havaitseminen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F6B91-B391-F44D-96F5-7426B57E1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tarkkaavaisuus</a:t>
            </a:r>
            <a:r>
              <a:rPr lang="fi-FI" dirty="0"/>
              <a:t> = joitakin asioita otetaan huomion kohteeksi ja toiset jätetään huomiotta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voidaan kohdistaa tietoisesti, mutta monet ärsykkeet kaappaavat ei-tietoisesti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havaitseminen = </a:t>
            </a:r>
            <a:r>
              <a:rPr lang="fi-FI" dirty="0"/>
              <a:t>tiedonkäsittelytoiminto, jossa aistien avulla muodostetaan tietoinen käsitys asiasta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Tarkkaavaisuuden kohteeksi otettavat asiat voidaan havaita.</a:t>
            </a:r>
            <a:endParaRPr lang="fi-FI" b="1" dirty="0"/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Havainto </a:t>
            </a:r>
            <a:r>
              <a:rPr lang="fi-FI" dirty="0"/>
              <a:t>on tiedostettu aistimus.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89DBAC7-DCD7-4456-BB26-92089AE8A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148492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1FE57-D89B-494F-830A-D5BDF6F66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Muisti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20CEB-FA95-E94C-A219-C67C2081D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= </a:t>
            </a:r>
            <a:r>
              <a:rPr lang="fi-FI" dirty="0" err="1"/>
              <a:t>mieleenpainamisen</a:t>
            </a:r>
            <a:r>
              <a:rPr lang="fi-FI" dirty="0"/>
              <a:t> avulla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tallennetaan tietoa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palautetaan tietoa käytettäväksi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työmuisti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lyhytaikainen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rajallinen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stressi tai väsymys heikentävät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säilömuisti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pitkäkestoinen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muistojen tallentaminen ja palauttaminen työmuistiin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Muistot voivat muokkaantua ajan kuluessa.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2E0C4FD-FED1-467A-AB76-CD185BF87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651944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55311-C9BF-2446-8E0F-6C9369E2B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Muita tiedonkäsittelyn toimintoja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009E9-CD3D-354A-8E8F-C920E2830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ajattelu</a:t>
            </a:r>
            <a:r>
              <a:rPr lang="fi-FI" dirty="0"/>
              <a:t> = käsitellään havainto- ja muistitietoa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päättelemällä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tekemällä valintoja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 ratkaisemalla ongelmia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Luokittelemalla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dirty="0"/>
              <a:t>muodostamalla käsitteitä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b="1" dirty="0"/>
              <a:t>päätöksenteko</a:t>
            </a:r>
            <a:r>
              <a:rPr lang="fi-FI" dirty="0"/>
              <a:t> = valitaan jokin toiminta, asia tai uskomus useiden joukosta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Tiedonkäsittelyn kuormitus vaikuttaa ajatteluun ja päätöksentekoon.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toiminnanohjaus</a:t>
            </a:r>
            <a:r>
              <a:rPr lang="fi-FI" dirty="0"/>
              <a:t> = mielen toiminta, jossa suunnataan, ohjataan ja kontrolloidaan tiedonkäsittelyä ja käyttäytymistä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11AF601-A3C7-4F43-8CC0-1515C7345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73433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4B83B-0774-F24E-8D5E-1C18FF479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Skeemat eli sisäiset mallit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6DB1C-70C6-BA43-8C4C-506CB9176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muistiin tallennettu yleistetty tietokokonaisuus jostakin asiasta, tapahtumasta tai tilanteesta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i-FI" b="1" dirty="0"/>
              <a:t> Skripti</a:t>
            </a:r>
            <a:r>
              <a:rPr lang="fi-FI" dirty="0"/>
              <a:t> on tapahtumaan tai toimintaan liittyvä skeeman muoto.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ohjaavat ja helpottavat tiedonkäsittelyä.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ympäristöstä tuleva tieto muokkaa skeemoja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havaintokehä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</a:t>
            </a:r>
            <a:r>
              <a:rPr lang="fi-FI" dirty="0"/>
              <a:t>skeemat yleistävät ajattelua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0892DD-E15C-4DBA-A4E0-FE6BD2F03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  <p:extLst>
      <p:ext uri="{BB962C8B-B14F-4D97-AF65-F5344CB8AC3E}">
        <p14:creationId xmlns:p14="http://schemas.microsoft.com/office/powerpoint/2010/main" val="4112014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al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CEEEB9C1D3AA49A56AB9E1A0BED2AD" ma:contentTypeVersion="13" ma:contentTypeDescription="Create a new document." ma:contentTypeScope="" ma:versionID="96a01f2e3f38f893304570b89730cb6d">
  <xsd:schema xmlns:xsd="http://www.w3.org/2001/XMLSchema" xmlns:xs="http://www.w3.org/2001/XMLSchema" xmlns:p="http://schemas.microsoft.com/office/2006/metadata/properties" xmlns:ns3="8113aae3-ea75-4c63-bfc3-407a73240c9d" xmlns:ns4="cdef8070-e40d-4397-9c21-aeb6781712b1" targetNamespace="http://schemas.microsoft.com/office/2006/metadata/properties" ma:root="true" ma:fieldsID="bed0a401cdb128dcbb2d0f0602686380" ns3:_="" ns4:_="">
    <xsd:import namespace="8113aae3-ea75-4c63-bfc3-407a73240c9d"/>
    <xsd:import namespace="cdef8070-e40d-4397-9c21-aeb6781712b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13aae3-ea75-4c63-bfc3-407a73240c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ef8070-e40d-4397-9c21-aeb6781712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707087-FC6C-4D3C-950C-DAB928C6578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164964D-820F-441C-AFC7-E30A3A2F4F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13aae3-ea75-4c63-bfc3-407a73240c9d"/>
    <ds:schemaRef ds:uri="cdef8070-e40d-4397-9c21-aeb6781712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54C0197-5FC5-4599-A5DF-A6BD7B033FA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376</Words>
  <Application>Microsoft Office PowerPoint</Application>
  <PresentationFormat>Laajakuva</PresentationFormat>
  <Paragraphs>63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7" baseType="lpstr">
      <vt:lpstr>Arial</vt:lpstr>
      <vt:lpstr>Calibri</vt:lpstr>
      <vt:lpstr>Courier New</vt:lpstr>
      <vt:lpstr>Tw Cen MT</vt:lpstr>
      <vt:lpstr>Tw Cen MT Condensed</vt:lpstr>
      <vt:lpstr>Wingdings 3</vt:lpstr>
      <vt:lpstr>Integraali</vt:lpstr>
      <vt:lpstr>4 Tiedonkäsittelyä on monenlaista</vt:lpstr>
      <vt:lpstr>Eri näkökulmat ihmisen toimintaan</vt:lpstr>
      <vt:lpstr>Psyykkinen toiminta</vt:lpstr>
      <vt:lpstr>Tiedonkäsittely</vt:lpstr>
      <vt:lpstr>Tiedonkäsittelyn muodot</vt:lpstr>
      <vt:lpstr>Tarkkaavaisuus ja havaitseminen</vt:lpstr>
      <vt:lpstr>Muisti</vt:lpstr>
      <vt:lpstr>Muita tiedonkäsittelyn toimintoja</vt:lpstr>
      <vt:lpstr>Skeemat eli sisäiset mallit</vt:lpstr>
      <vt:lpstr>Havaintokehä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Psyykkinen toiminta − tiedonkäsittely</dc:title>
  <dc:creator>Mari Purola</dc:creator>
  <cp:lastModifiedBy>Herra Talvi</cp:lastModifiedBy>
  <cp:revision>3</cp:revision>
  <dcterms:created xsi:type="dcterms:W3CDTF">2020-09-17T06:33:56Z</dcterms:created>
  <dcterms:modified xsi:type="dcterms:W3CDTF">2021-08-06T07:54:36Z</dcterms:modified>
</cp:coreProperties>
</file>