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4"/>
  </p:notesMasterIdLst>
  <p:sldIdLst>
    <p:sldId id="256" r:id="rId5"/>
    <p:sldId id="268" r:id="rId6"/>
    <p:sldId id="271" r:id="rId7"/>
    <p:sldId id="272" r:id="rId8"/>
    <p:sldId id="260" r:id="rId9"/>
    <p:sldId id="270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0E695-AA47-4839-A82B-E5AA02887E63}" v="36" dt="2021-01-12T09:43:36.304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a20121305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g8a2012130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/>
              <a:t>11.  Sosiaalinen ja kulttuurinen näkökulma oppimiseen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dirty="0"/>
              <a:t>Sosiaalinen ja kulttuurinen näkökulma oppimiseen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Oppiminen on vahvasti yhteisöllistä toimintaa.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Ihminen oppii toisilta ihmisiltä sosiaalisessa vuorovaikutuksessa.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Sosiaalisen ympäristön ja kulttuurin arvot ohjaavat sitä, mitä pidetään oppimisen arvoisena.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AE23FD-352C-4AF2-A438-A18730C7A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Sosiaalisen oppimisen 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D3881B-F37C-4036-821E-FA4B441A8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Sosiaalisen oppimisen teorian mukaan ihmisen oppimisen selittämisessä pitää huomioida ympäristön ärsykkeiden, psyykkisen toiminnan ja käyttäytymisen vaikutukset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Kehittäjä Albert </a:t>
            </a:r>
            <a:r>
              <a:rPr lang="fi-FI" sz="2400" dirty="0" err="1"/>
              <a:t>Bandura</a:t>
            </a:r>
            <a:r>
              <a:rPr lang="fi-FI" sz="2400" dirty="0"/>
              <a:t> (1977)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</a:t>
            </a:r>
            <a:r>
              <a:rPr lang="fi-FI" sz="2000" dirty="0" err="1"/>
              <a:t>Bobo</a:t>
            </a:r>
            <a:r>
              <a:rPr lang="fi-FI" sz="2000" dirty="0"/>
              <a:t>-nukkekokeet, joissa tutkittiin aggressiivisen käyttäytymisen mallioppimista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Teorian mukaan suurin osa ihmisen käyttäytymisestä malliopitaan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Mallioppiminen = toisten ihmisten toimintaa seuraamalla tapahtuva oppiminen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toiminnan havaitseminen ja mallin jäljitteleminen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tahatonta ja tahallista oppimista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D93D6A-E3DA-4ADD-AA10-A6D3A246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449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728CB3-F18D-4B3E-BF1A-D370E16A0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Oppimiskäsitys muodostuu yhteisössä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45619B-3D26-4001-8A17-F4B574D49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Oppimiskäsitys = yhteisössä muodostettu näkemys oppimisen luonteesta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Millaista toimintaa oppiminen on?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Millainen ihminen on oppijana?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Miten opetusta toteutetaan?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dirty="0" err="1"/>
              <a:t>Sosiokognitiivinen</a:t>
            </a:r>
            <a:r>
              <a:rPr lang="fi-FI" sz="2400" dirty="0"/>
              <a:t> oppimiskäsitys korostaa sosiaalista vuorovaikutusta ja yksilön tiedonkäsittelytoimintaa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oppiminen tapahtuu sosiaalisessa vuorovaikutuksessa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 ohjaa aktiivisesti omaa oppimisprosessiaan</a:t>
            </a:r>
          </a:p>
          <a:p>
            <a:pPr marL="640080" lvl="2" indent="0">
              <a:buNone/>
            </a:pPr>
            <a:r>
              <a:rPr lang="fi-FI" sz="2000" dirty="0"/>
              <a:t>→ Ajattelun taidot kehittyvät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3918DD7-497F-4F56-B05B-D04EDEFC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135185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a20121305_0_27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4027662" cy="1116801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fi-FI" sz="4400" dirty="0"/>
              <a:t>Ajattelun taidot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46CF187-F308-4FC2-AE97-2C07053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  <a:endParaRPr lang="en-US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C244523-7D4D-428E-9655-49C1613B30A1}"/>
              </a:ext>
            </a:extLst>
          </p:cNvPr>
          <p:cNvSpPr txBox="1"/>
          <p:nvPr/>
        </p:nvSpPr>
        <p:spPr>
          <a:xfrm>
            <a:off x="8870462" y="3227754"/>
            <a:ext cx="206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tähän kuva tai jotain</a:t>
            </a:r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2A75F645-0F90-4D12-BC77-BF3BB422E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812" y="1907780"/>
            <a:ext cx="6810933" cy="3277764"/>
          </a:xfrm>
          <a:prstGeom prst="rect">
            <a:avLst/>
          </a:prstGeom>
        </p:spPr>
      </p:pic>
      <p:sp>
        <p:nvSpPr>
          <p:cNvPr id="8" name="Google Shape;203;g8a20121305_0_102">
            <a:extLst>
              <a:ext uri="{FF2B5EF4-FFF2-40B4-BE49-F238E27FC236}">
                <a16:creationId xmlns:a16="http://schemas.microsoft.com/office/drawing/2014/main" id="{D1B33C66-ADDF-4BC8-AD4D-2CB2F3100686}"/>
              </a:ext>
            </a:extLst>
          </p:cNvPr>
          <p:cNvSpPr txBox="1">
            <a:spLocks/>
          </p:cNvSpPr>
          <p:nvPr/>
        </p:nvSpPr>
        <p:spPr>
          <a:xfrm>
            <a:off x="848769" y="1907780"/>
            <a:ext cx="4134492" cy="41436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Erilaisia osaamistavoitteita ja tiedonkäsittelytaitoja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kehittyvät biologisen kypsymisen ja oppimisen tuloksena sosiaalisessa ympäristössä</a:t>
            </a:r>
          </a:p>
          <a:p>
            <a:pPr lvl="1"/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Ajattelun taitojen kehittyminen ja oppiminen edellyttävät sosiaalista vuorovaikutusta ja yhteisöllisyyttä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sz="4000" dirty="0"/>
              <a:t>Oppimiskulttuuri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Oppimiskulttuuri on toimintaa, jossa näkyy käsitys koulun opetus- ja kasvatustehtävästä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vaikuttaa koulutuksen tiedollisiin ja sosiaalisiin päämääriin</a:t>
            </a:r>
            <a:r>
              <a:rPr lang="fi-FI" sz="16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Yhteydessä ympäröivään yhteiskuntaan, kulttuuriin ja aikaan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Eri kulttuureissa erilaisia painotuksia, esim.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suomalaisessa oppimiskulttuurissa painotetaan yksilöllisiä tapoja oppia sekä arvioinnin erilaisia tavoitteita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japanilaisessa oppimiskulttuurissa korostetaan yhteisöllisyyttä ja vahvistetaan ryhmäjäsenyyttä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824327-36C7-4FC7-90ED-705C1D94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Oppimisympäristöt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FB995F-F6DA-4B0C-86EF-C1EC19F8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Oppimisympäristö = kaikki ne ympäristöt, paikat tai tilat, joissa oppiminen ja opiskelu tapahtuvat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oppimiskulttuuri muovaa oppimisympäristöjä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Fyysinen oppimisympäristö = konkreettinen tila, jossa opiskellaan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Tekninen oppimisympäristö = tekniikka, jota käytetään opiskeltaessa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Sosiaalinen oppimisympäristö = muodostuu ihmisistä, jotka ovat oppimisprosessissa mukana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sosiaalisen oppimisympäristön laatu on yhteydessä oppimismotivaatioon ja oppimiseen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opettajan merkitys tärkeä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201210-D9C3-48A2-BE3E-85FB5356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8669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40273-0F65-430D-9664-C28A5D35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Ryhmätyöskentely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4FF3FC-9CA9-4B83-96C4-D3FB22CBB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Tietoa rakennetaan ja taitoja harjoitellaan yhteisöllisesti työskennellen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malli ja sosiaalinen tuki tärkeitä oppimisessa</a:t>
            </a:r>
          </a:p>
          <a:p>
            <a:pPr lvl="1"/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Ryhmätyöskentely koulussa on yhdessä oppimista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Ryhmätyötilanteissa ryhmän jäsenten välisen vuorovaikutuksen laatu on yhteydessä jäsenten motivaatioon ja ryhmätyön onnistumiseen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8A1AF3-68DB-4E1F-AE42-437D3082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49227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9EED76-4BC2-48B2-A233-BAA56BF2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Onnistuneeseen ryhmätyöskentelyyn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C34F12-5A6C-4AA4-87AC-A49C8F6F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Myönteinen vuorovaikutus ryhmän jäsenten kesken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Ymmärrys ryhmäjäsenyydestä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Jaettu tavoite: yhteinen päämäärä ja siihen sitoutuminen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Ideoiden, tiedon ja mielipiteiden jakaminen avoimesti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Yksilöllisen vastuun kantaminen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Myönteiset tunteet työskentelyn aikana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E0BC2CD-FAC5-46E6-AA62-62599CE1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6446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graal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76E6CA-F443-4AC0-9452-7592B37AE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490</Words>
  <Application>Microsoft Office PowerPoint</Application>
  <PresentationFormat>Laajakuva</PresentationFormat>
  <Paragraphs>65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Tw Cen MT</vt:lpstr>
      <vt:lpstr>Tw Cen MT Condensed</vt:lpstr>
      <vt:lpstr>Wingdings 3</vt:lpstr>
      <vt:lpstr>Integraali</vt:lpstr>
      <vt:lpstr>11.  Sosiaalinen ja kulttuurinen näkökulma oppimiseen</vt:lpstr>
      <vt:lpstr>Sosiaalinen ja kulttuurinen näkökulma oppimiseen</vt:lpstr>
      <vt:lpstr>Sosiaalisen oppimisen teoria</vt:lpstr>
      <vt:lpstr>Oppimiskäsitys muodostuu yhteisössä</vt:lpstr>
      <vt:lpstr>Ajattelun taidot</vt:lpstr>
      <vt:lpstr>Oppimiskulttuuri</vt:lpstr>
      <vt:lpstr>Oppimisympäristöt</vt:lpstr>
      <vt:lpstr>Ryhmätyöskentely</vt:lpstr>
      <vt:lpstr>Onnistuneeseen ryhmätyöskentelyyn vaikuttavia tekijöitä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Herra Talvi</cp:lastModifiedBy>
  <cp:revision>16</cp:revision>
  <dcterms:created xsi:type="dcterms:W3CDTF">2020-09-17T06:19:12Z</dcterms:created>
  <dcterms:modified xsi:type="dcterms:W3CDTF">2021-08-06T08:47:50Z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