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2"/>
  </p:notesMasterIdLst>
  <p:sldIdLst>
    <p:sldId id="256" r:id="rId5"/>
    <p:sldId id="264" r:id="rId6"/>
    <p:sldId id="265" r:id="rId7"/>
    <p:sldId id="266" r:id="rId8"/>
    <p:sldId id="267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2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94847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571500"/>
            <a:ext cx="5686425" cy="40576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7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6813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88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714500"/>
            <a:ext cx="3566160" cy="3017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358390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225841"/>
            <a:ext cx="3566160" cy="25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402753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9364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87874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97360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27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mtClean="0"/>
              <a:t>‹#›</a:t>
            </a:fld>
            <a:endParaRPr lang="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55" y="0"/>
            <a:ext cx="9141545" cy="5144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943600" y="480060"/>
            <a:ext cx="4720267" cy="2739303"/>
          </a:xfrm>
          <a:prstGeom prst="rect">
            <a:avLst/>
          </a:prstGeom>
        </p:spPr>
        <p:txBody>
          <a:bodyPr spcFirstLastPara="1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3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  <a:sym typeface="Calibri"/>
              </a:rPr>
              <a:t>8. Minuus kehittyy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953643" y="3345531"/>
            <a:ext cx="4710224" cy="1314881"/>
          </a:xfrm>
          <a:prstGeom prst="rect">
            <a:avLst/>
          </a:prstGeom>
        </p:spPr>
        <p:txBody>
          <a:bodyPr spcFirstLastPara="1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i-FI" sz="12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Kuva 5" descr="Kuva, joka sisältää kohteen teksti, käsine, veitsi, ruokailuvälineet&#10;&#10;Kuvaus luotu automaattisesti">
            <a:extLst>
              <a:ext uri="{FF2B5EF4-FFF2-40B4-BE49-F238E27FC236}">
                <a16:creationId xmlns:a16="http://schemas.microsoft.com/office/drawing/2014/main" id="{225E67BF-39BC-4214-A095-F64C8961E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9" y="1980576"/>
            <a:ext cx="2995456" cy="1168227"/>
          </a:xfrm>
          <a:prstGeom prst="rect">
            <a:avLst/>
          </a:prstGeom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82230" y="3291105"/>
            <a:ext cx="43891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BCBD7F4-07BD-4849-8102-4526EAED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2 Kehittyvä ihminen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C9577E-BBA1-2C45-9271-1ADD6507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38912"/>
            <a:ext cx="4426545" cy="1124712"/>
          </a:xfrm>
        </p:spPr>
        <p:txBody>
          <a:bodyPr>
            <a:normAutofit/>
          </a:bodyPr>
          <a:lstStyle/>
          <a:p>
            <a:r>
              <a:rPr lang="fi" sz="3500" dirty="0">
                <a:ea typeface="Calibri"/>
                <a:cs typeface="Calibri"/>
                <a:sym typeface="Calibri"/>
              </a:rPr>
              <a:t>Tietoisuus itsestä kehittyy </a:t>
            </a:r>
            <a:br>
              <a:rPr lang="fi" sz="3500" dirty="0">
                <a:ea typeface="Calibri"/>
                <a:cs typeface="Calibri"/>
                <a:sym typeface="Calibri"/>
              </a:rPr>
            </a:br>
            <a:r>
              <a:rPr lang="fi" sz="3500" dirty="0">
                <a:ea typeface="Calibri"/>
                <a:cs typeface="Calibri"/>
                <a:sym typeface="Calibri"/>
              </a:rPr>
              <a:t>varhaislapsuudessa</a:t>
            </a:r>
            <a:endParaRPr lang="fi-FI" sz="35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FCF219-F13D-5A4F-9837-F3EEA8FD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714500"/>
            <a:ext cx="4426545" cy="29489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Tietoisuus itsestä (itsetajunta): </a:t>
            </a:r>
            <a:r>
              <a:rPr lang="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lapselle kehittyvä kyky käsittää itsensä muista ihmisistä ja ympäristöstä erillisenä yksilönä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Tutkittu </a:t>
            </a:r>
            <a:r>
              <a:rPr lang="fi-FI" b="1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peilitunnistustehtävällä</a:t>
            </a:r>
            <a:endParaRPr lang="fi-FI" dirty="0"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lapset tunnistavat itsensä peilistä n. 1,5−2 vuoden iässä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Calibri"/>
                <a:cs typeface="Calibri"/>
                <a:sym typeface="Calibri"/>
              </a:rPr>
              <a:t>Pienten lasten tutkiminen haasteellista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Calibri"/>
                <a:cs typeface="Calibri"/>
                <a:sym typeface="Calibri"/>
              </a:rPr>
              <a:t>kielen ymmärtäminen ja tuottaminen vasta kehittymässä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Calibri"/>
                <a:cs typeface="Calibri"/>
                <a:sym typeface="Calibri"/>
              </a:rPr>
              <a:t>tutkijat joutuvat epäsuorasti päättelemään mitä lapset kokevat</a:t>
            </a:r>
            <a:endParaRPr lang="fi-FI" dirty="0"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fi-FI" dirty="0"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Ilmainen kuvapankkikuva tunnisteilla kasvot, naama, nuori">
            <a:extLst>
              <a:ext uri="{FF2B5EF4-FFF2-40B4-BE49-F238E27FC236}">
                <a16:creationId xmlns:a16="http://schemas.microsoft.com/office/drawing/2014/main" id="{6F09E196-3025-E043-99D9-392713D32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7867" y="480060"/>
            <a:ext cx="2792406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071E3BE-A7E1-8749-A580-4B952A32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199" y="4853028"/>
            <a:ext cx="4426094" cy="2057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31D0D1-828C-AA4B-8191-D1558179F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>
            <a:normAutofit/>
          </a:bodyPr>
          <a:lstStyle/>
          <a:p>
            <a:r>
              <a:rPr lang="fi" dirty="0">
                <a:ea typeface="Calibri"/>
                <a:cs typeface="Calibri"/>
                <a:sym typeface="Calibri"/>
              </a:rPr>
              <a:t>Itsetajunnan kehittyminen edellyttää</a:t>
            </a:r>
            <a:br>
              <a:rPr lang="fi" dirty="0">
                <a:ea typeface="Calibri"/>
                <a:cs typeface="Calibri"/>
                <a:sym typeface="Calibri"/>
              </a:rPr>
            </a:br>
            <a:r>
              <a:rPr lang="fi" dirty="0">
                <a:ea typeface="Calibri"/>
                <a:cs typeface="Calibri"/>
                <a:sym typeface="Calibri"/>
              </a:rPr>
              <a:t>vuorovaikutusta</a:t>
            </a:r>
            <a:endParaRPr lang="fi-FI" dirty="0"/>
          </a:p>
        </p:txBody>
      </p:sp>
      <p:pic>
        <p:nvPicPr>
          <p:cNvPr id="3074" name="Picture 2" descr="Ilmainen kuvapankkikuva tunnisteilla jalka, nuori, Poika">
            <a:extLst>
              <a:ext uri="{FF2B5EF4-FFF2-40B4-BE49-F238E27FC236}">
                <a16:creationId xmlns:a16="http://schemas.microsoft.com/office/drawing/2014/main" id="{9FB5BD19-44CB-AB49-8A3F-42B1C7E9F1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" r="1" b="25979"/>
          <a:stretch/>
        </p:blipFill>
        <p:spPr bwMode="auto">
          <a:xfrm>
            <a:off x="768096" y="1789538"/>
            <a:ext cx="2362402" cy="258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BBCAC2-3F99-8044-9E7A-370C039D9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799" y="1714500"/>
            <a:ext cx="5334592" cy="3016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Itsestään tietoiseksi </a:t>
            </a:r>
            <a:r>
              <a:rPr lang="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tulemisessa keskeistä </a:t>
            </a:r>
            <a:r>
              <a:rPr lang="fi" b="1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vuorovaikutus</a:t>
            </a:r>
            <a:endParaRPr lang="fi" dirty="0"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lapsi oppii, että pystyy vaikuttamaan ympäristöönsä ja että ihmiset reagoivat hänen toimintaansa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Tunnetilan peilaaminen: </a:t>
            </a: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vanhempi peilaa vauvalle tämän tunnetilaa ja käyttäytymistä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tukee vauvalle kehittyvää alustavaa ymmärrystä omasta ja toisen mielestä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vauva käsittää, että hoivaaja vastaanottaa hänen tunteensa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vauva alkaa ymmärtää vanhemman erillistä tunnetilaa 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1098FB-FEAB-BB44-9048-A37CF4A5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4882896"/>
            <a:ext cx="4426094" cy="2057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3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0C61F6-04A1-A048-8683-ABDF8145B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38912"/>
            <a:ext cx="4550113" cy="1124712"/>
          </a:xfrm>
        </p:spPr>
        <p:txBody>
          <a:bodyPr>
            <a:normAutofit/>
          </a:bodyPr>
          <a:lstStyle/>
          <a:p>
            <a:r>
              <a:rPr lang="en-US" spc="100" dirty="0" err="1">
                <a:sym typeface="Calibri"/>
              </a:rPr>
              <a:t>Minuuden</a:t>
            </a:r>
            <a:r>
              <a:rPr lang="en-US" spc="100" dirty="0">
                <a:sym typeface="Calibri"/>
              </a:rPr>
              <a:t> </a:t>
            </a:r>
            <a:r>
              <a:rPr lang="en-US" spc="100" dirty="0" err="1">
                <a:sym typeface="Calibri"/>
              </a:rPr>
              <a:t>kehittyminen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2DFBBE-DECC-EF47-85D5-1A37A38A1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77" y="1563624"/>
            <a:ext cx="4877793" cy="3017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b="1" dirty="0"/>
              <a:t>Minuus:</a:t>
            </a:r>
            <a:r>
              <a:rPr lang="fi-FI" sz="1800" dirty="0"/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ihmisen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tietoisuus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ja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käsitys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omasta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itsestään</a:t>
            </a:r>
            <a:endParaRPr lang="en-US" sz="1800" dirty="0">
              <a:highlight>
                <a:srgbClr val="FFFFFF"/>
              </a:highlight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highlight>
                  <a:srgbClr val="FFFFFF"/>
                </a:highlight>
                <a:sym typeface="Calibri"/>
              </a:rPr>
              <a:t>perustana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tietoisuuden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kehittyminen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itsestä</a:t>
            </a:r>
            <a:endParaRPr lang="en-US" sz="1600" dirty="0">
              <a:highlight>
                <a:srgbClr val="FFFFFF"/>
              </a:highlight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highlight>
                  <a:srgbClr val="FFFFFF"/>
                </a:highlight>
                <a:sym typeface="Calibri"/>
              </a:rPr>
              <a:t>lapsi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ymmärtää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olevansa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fyysisesti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ja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mieleltään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oma</a:t>
            </a:r>
            <a:r>
              <a:rPr lang="en-US" sz="16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600" dirty="0" err="1">
                <a:highlight>
                  <a:srgbClr val="FFFFFF"/>
                </a:highlight>
                <a:sym typeface="Calibri"/>
              </a:rPr>
              <a:t>yksilönsä</a:t>
            </a:r>
            <a:endParaRPr lang="en-US" sz="1600" dirty="0">
              <a:highlight>
                <a:srgbClr val="FFFFFF"/>
              </a:highlight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>
                <a:highlight>
                  <a:srgbClr val="FFFFFF"/>
                </a:highlight>
                <a:sym typeface="Calibri"/>
              </a:rPr>
              <a:t>Lapsi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luo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vähitellen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kuvaa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siitä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,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millainen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henkilö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hän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>
                <a:highlight>
                  <a:srgbClr val="FFFFFF"/>
                </a:highlight>
                <a:sym typeface="Calibri"/>
              </a:rPr>
              <a:t>Minuuden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kehittyminen</a:t>
            </a:r>
            <a:r>
              <a:rPr lang="en-US" sz="1800" dirty="0">
                <a:highlight>
                  <a:srgbClr val="FFFFFF"/>
                </a:highlight>
                <a:sym typeface="Calibri"/>
              </a:rPr>
              <a:t> on </a:t>
            </a:r>
            <a:r>
              <a:rPr lang="en-US" sz="1800" dirty="0" err="1">
                <a:highlight>
                  <a:srgbClr val="FFFFFF"/>
                </a:highlight>
                <a:sym typeface="Calibri"/>
              </a:rPr>
              <a:t>prosessi</a:t>
            </a:r>
            <a:endParaRPr lang="en-US" sz="1800" dirty="0">
              <a:highlight>
                <a:srgbClr val="FFFFFF"/>
              </a:highlight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>
                <a:highlight>
                  <a:srgbClr val="FFFFFF"/>
                </a:highlight>
                <a:sym typeface="Calibri"/>
              </a:rPr>
              <a:t>jatkuu</a:t>
            </a:r>
            <a:r>
              <a:rPr lang="en-US" sz="14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400" dirty="0" err="1">
                <a:highlight>
                  <a:srgbClr val="FFFFFF"/>
                </a:highlight>
                <a:sym typeface="Calibri"/>
              </a:rPr>
              <a:t>jossain</a:t>
            </a:r>
            <a:r>
              <a:rPr lang="en-US" sz="14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400" dirty="0" err="1">
                <a:highlight>
                  <a:srgbClr val="FFFFFF"/>
                </a:highlight>
                <a:sym typeface="Calibri"/>
              </a:rPr>
              <a:t>määrin</a:t>
            </a:r>
            <a:r>
              <a:rPr lang="en-US" sz="14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400" dirty="0" err="1">
                <a:highlight>
                  <a:srgbClr val="FFFFFF"/>
                </a:highlight>
                <a:sym typeface="Calibri"/>
              </a:rPr>
              <a:t>läpi</a:t>
            </a:r>
            <a:r>
              <a:rPr lang="en-US" sz="1400" dirty="0">
                <a:highlight>
                  <a:srgbClr val="FFFFFF"/>
                </a:highlight>
                <a:sym typeface="Calibri"/>
              </a:rPr>
              <a:t> </a:t>
            </a:r>
            <a:r>
              <a:rPr lang="en-US" sz="1400" dirty="0" err="1">
                <a:highlight>
                  <a:srgbClr val="FFFFFF"/>
                </a:highlight>
                <a:sym typeface="Calibri"/>
              </a:rPr>
              <a:t>elämän</a:t>
            </a:r>
            <a:endParaRPr lang="en-US" sz="1400" dirty="0">
              <a:highlight>
                <a:srgbClr val="FFFFFF"/>
              </a:highlight>
              <a:sym typeface="Calibri"/>
            </a:endParaRPr>
          </a:p>
          <a:p>
            <a:pPr marL="0" indent="0">
              <a:buNone/>
            </a:pPr>
            <a:endParaRPr lang="en-US" sz="1800" dirty="0">
              <a:highlight>
                <a:srgbClr val="FFFFFF"/>
              </a:highlight>
              <a:sym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EF0F6D-5756-264B-A735-411C9051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361" y="4853028"/>
            <a:ext cx="2906848" cy="2057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22893-E4E2-B742-9C44-9587A4A535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/>
          <a:stretch/>
        </p:blipFill>
        <p:spPr>
          <a:xfrm>
            <a:off x="5664199" y="10"/>
            <a:ext cx="3479800" cy="514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D1ECEF-6EE9-234B-A5EB-E1B6DDEA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sz="4000" dirty="0">
                <a:ea typeface="Calibri"/>
                <a:cs typeface="Calibri"/>
                <a:sym typeface="Calibri"/>
              </a:rPr>
              <a:t>Minäkäsityksen kehittyminen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6A2B8-5AB0-284D-AB66-0B9A8DD81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714500"/>
            <a:ext cx="7640798" cy="30175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b="1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Minäkäsitys</a:t>
            </a:r>
            <a:r>
              <a:rPr lang="fi-FI" sz="18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: skeema siitä, kuka itse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osa minuutta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highlight>
                  <a:srgbClr val="FFFFFF"/>
                </a:highlight>
              </a:rPr>
              <a:t>muodostuu jatkuvassa vuorovaikutuksessa muiden ihmisten 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muovautuu koko elämän ajan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1-vuotiaalla alustava käsitys siitä mikä hän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ei osaa vielä sanoa sitä ääneen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2−3-vuotias muodostanut jonkinlaisen käsityksen itsestään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esim. käsitys omasta sukupuolesta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ei vielä kerro tarinaa siitä, kuka hän on ja millainen hän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tietoinen monista ominaisuuksistaan, mutta niitä ei ole vielä koostettu minäkäsitykseksi</a:t>
            </a:r>
            <a:endParaRPr lang="fi-FI" sz="1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19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F26B3F-C870-5448-A509-E2AA38D1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2871F1-F11D-264C-8DD7-0A90706E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" sz="3600" dirty="0">
                <a:ea typeface="Calibri"/>
                <a:cs typeface="Calibri"/>
                <a:sym typeface="Calibri"/>
              </a:rPr>
              <a:t>Minäkäsityksen muodostuminen leikki-iässä</a:t>
            </a:r>
            <a:endParaRPr lang="fi-FI" sz="3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532766-99D8-EB4A-AEB0-A8E8B212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687068"/>
            <a:ext cx="7784233" cy="3017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</a:t>
            </a:r>
            <a:r>
              <a:rPr lang="fi-FI" sz="18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inäkäsityksen muodostuminen alkaa keskimäärin 3. ikävuonna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Leikki-ikä</a:t>
            </a:r>
            <a:r>
              <a:rPr lang="fi-FI" sz="18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 (3-6 v) merkittävää aikaa minäkäsityksen kehittymisen kannalta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konkreettiset kuvaukset itsestä muuttuvat vähitellen monimutkaisemmiksi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Vertaissuhteet</a:t>
            </a:r>
            <a:r>
              <a:rPr lang="fi-FI" sz="18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 tärkeässä roolissa 4. ja 5. ikävuoden kohdalla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sosiaalinen vertailu: lapselle muodostuu käsitys omista kyvyistä, esim. missä on hyvä tai huono verrattuna muihin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Myönteinen minäkäsitys:</a:t>
            </a:r>
            <a:endParaRPr lang="fi-FI" sz="18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1500" dirty="0">
                <a:highlight>
                  <a:srgbClr val="FFFFFF"/>
                </a:highlight>
              </a:rPr>
              <a:t>luottamusta itseen ja omiin mahdollisuuksiin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1500" dirty="0">
                <a:highlight>
                  <a:srgbClr val="FFFFFF"/>
                </a:highlight>
              </a:rPr>
              <a:t>kehittymisessä tärkeää lapsen kokemus hyväksytyksi ja rakastetuksi tulemisesta</a:t>
            </a:r>
            <a:r>
              <a:rPr lang="fi-FI" sz="1500" dirty="0">
                <a:solidFill>
                  <a:schemeClr val="dk1"/>
                </a:solidFill>
                <a:highlight>
                  <a:srgbClr val="FFFFFF"/>
                </a:highlight>
                <a:cs typeface="Calibri"/>
                <a:sym typeface="Calibri"/>
              </a:rPr>
              <a:t> sekä siitä, että </a:t>
            </a:r>
            <a:r>
              <a:rPr lang="fi-FI" sz="1500" dirty="0">
                <a:solidFill>
                  <a:schemeClr val="dk1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omilla ajatuksilla ja tunteilla on merkitystä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19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dk1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593909-362D-E746-B32F-53C393EF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68EDA3-8660-EE47-B3D1-4BE9919CD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38912"/>
            <a:ext cx="4426545" cy="1124712"/>
          </a:xfrm>
        </p:spPr>
        <p:txBody>
          <a:bodyPr>
            <a:normAutofit/>
          </a:bodyPr>
          <a:lstStyle/>
          <a:p>
            <a:r>
              <a:rPr lang="fi" dirty="0">
                <a:ea typeface="Calibri"/>
                <a:cs typeface="Calibri"/>
                <a:sym typeface="Calibri"/>
              </a:rPr>
              <a:t>Itsetunnon kehittyminen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3C7B70-FF76-3449-A761-03216A909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479176"/>
            <a:ext cx="4772092" cy="318426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700" b="1" dirty="0"/>
              <a:t>I</a:t>
            </a:r>
            <a:r>
              <a:rPr lang="fi-FI" sz="1700" b="1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tsetunto</a:t>
            </a:r>
            <a:r>
              <a:rPr lang="fi-FI" sz="17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: käsitys omasta arvosta ja kyvykkyydestä</a:t>
            </a:r>
            <a:endParaRPr lang="fi-FI" sz="1700" dirty="0">
              <a:ea typeface="Calibri"/>
              <a:cs typeface="Calibri"/>
              <a:sym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>
                <a:ea typeface="Calibri"/>
                <a:cs typeface="Calibri"/>
                <a:sym typeface="Calibri"/>
              </a:rPr>
              <a:t>pohja luodaan varhain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itsetunnossa voi tapahtua vaihteluita</a:t>
            </a:r>
            <a:endParaRPr lang="fi-FI" sz="1500" dirty="0"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17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Terveen itsetunnon perustana myönteinen minäkäsitys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/>
              <a:t>rakentuu pitkälti vanhempien ja muiden kasvattajien palautteen varaan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>
                <a:ea typeface="Calibri"/>
                <a:cs typeface="Calibri"/>
                <a:sym typeface="Calibri"/>
              </a:rPr>
              <a:t>myönteistä kehitystä edistää turvallinen kasvuympäristö; lapsi voi kokea olevansa hyväksytty ja rakastettu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7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Leikki-ikää</a:t>
            </a:r>
            <a:r>
              <a:rPr lang="fi-FI" sz="1700" dirty="0">
                <a:highlight>
                  <a:srgbClr val="FFFFFF"/>
                </a:highlight>
              </a:rPr>
              <a:t>n kuuluu itsensä ja kykyjensä yliarviointi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5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tärkeää, jotta lapsi uskaltaa ennakkoluulottomasti tarttua uusiin haasteisiin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700" dirty="0">
                <a:highlight>
                  <a:srgbClr val="FFFFFF"/>
                </a:highlight>
                <a:ea typeface="Calibri"/>
                <a:cs typeface="Calibri"/>
                <a:sym typeface="Calibri"/>
              </a:rPr>
              <a:t>Varhainen puuttuminen lapsen negatiivisiin käsityksiin itsestä on tärkeää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1500" dirty="0"/>
          </a:p>
        </p:txBody>
      </p:sp>
      <p:pic>
        <p:nvPicPr>
          <p:cNvPr id="4098" name="Picture 2" descr="Ilmainen kuvapankkikuva tunnisteilla aktiivisuus, asu, candid-kuva">
            <a:extLst>
              <a:ext uri="{FF2B5EF4-FFF2-40B4-BE49-F238E27FC236}">
                <a16:creationId xmlns:a16="http://schemas.microsoft.com/office/drawing/2014/main" id="{91B0E160-B654-1541-872F-FB498946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3" r="23963" b="-1"/>
          <a:stretch/>
        </p:blipFill>
        <p:spPr bwMode="auto">
          <a:xfrm>
            <a:off x="5910200" y="543478"/>
            <a:ext cx="299974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10F931-FEFD-7F4E-BD9F-CC7FD6F6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3846" y="4790276"/>
            <a:ext cx="4426094" cy="2057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5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E9B2EBDD64CC4383B99224C2A6C036" ma:contentTypeVersion="6" ma:contentTypeDescription="Luo uusi asiakirja." ma:contentTypeScope="" ma:versionID="f72b6a43fcb29a987a858c05656982d3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13aed4d66b121a41e65c32920df60c62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A4EAFC-0C14-4F1A-B316-64BCB8E9D8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0AFF3D-0498-4B55-BF64-424C472B0538}">
  <ds:schemaRefs>
    <ds:schemaRef ds:uri="42116817-7e29-4aa7-b7a6-c483eebecbb8"/>
    <ds:schemaRef ds:uri="http://purl.org/dc/terms/"/>
    <ds:schemaRef ds:uri="807aa635-cdf8-4f87-acc5-eeaafee58ac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718A0C-6D7F-4305-8E4A-8DEEB63F3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5867</TotalTime>
  <Words>454</Words>
  <Application>Microsoft Office PowerPoint</Application>
  <PresentationFormat>Näytössä katseltava esitys (16:9)</PresentationFormat>
  <Paragraphs>62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Integraali</vt:lpstr>
      <vt:lpstr>8. Minuus kehittyy</vt:lpstr>
      <vt:lpstr>Tietoisuus itsestä kehittyy  varhaislapsuudessa</vt:lpstr>
      <vt:lpstr>Itsetajunnan kehittyminen edellyttää vuorovaikutusta</vt:lpstr>
      <vt:lpstr>Minuuden kehittyminen</vt:lpstr>
      <vt:lpstr>Minäkäsityksen kehittyminen</vt:lpstr>
      <vt:lpstr>Minäkäsityksen muodostuminen leikki-iässä</vt:lpstr>
      <vt:lpstr>Itsetunnon kehittyminen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Minuus kehittyy</dc:title>
  <dc:creator>Syrjäläinen Jarno Antero</dc:creator>
  <cp:lastModifiedBy>Syrjäläinen Jarno Antero</cp:lastModifiedBy>
  <cp:revision>10</cp:revision>
  <dcterms:modified xsi:type="dcterms:W3CDTF">2022-04-05T07:47:35Z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