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3C655-9C7C-47D6-AE90-4FA45E53DDBF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BA2D-351B-4E43-B57D-5A78B7055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4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F3AB68F-FE66-4E26-985E-D9448EE84C64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8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3A8F-53AD-4973-B550-AE36413A300B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49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0BE5-43C3-4D2B-A8FB-1128661AAD34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54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1182-5506-49FC-B316-2EADF7A37956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57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EB2A-1F41-45B6-B4ED-D65E3CD60F39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21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912D-5C5C-471A-8CEB-BDEBC7E51868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05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7E2F-59DF-4311-8B83-CA70CCD27CA3}" type="datetime1">
              <a:rPr lang="fi-FI" smtClean="0"/>
              <a:t>5.4.2022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0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9FB1-D470-42C7-8913-5A49680E09E9}" type="datetime1">
              <a:rPr lang="fi-FI" smtClean="0"/>
              <a:t>5.4.2022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31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7CEB-69FE-45CE-8BF8-6A3D7D9C93E6}" type="datetime1">
              <a:rPr lang="fi-FI" smtClean="0"/>
              <a:t>5.4.2022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2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B981-D9F5-4D16-BE7B-1D3479BAC959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0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D187-AF1B-4835-99DA-F23102062182}" type="datetime1">
              <a:rPr lang="fi-FI" smtClean="0"/>
              <a:t>5.4.2022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1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143432-BB5C-4A2D-B1DD-05E66C822410}" type="datetime1">
              <a:rPr lang="fi-FI" smtClean="0"/>
              <a:t>5.4.2022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926729-C9E8-4BD7-B1D4-75E4B5A59FE9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 Varhaislapsuudessa erikoistutaan omaan äidinkieleen</a:t>
            </a:r>
            <a:b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27ECE076-50D3-4894-BA8F-0DB040437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fi-FI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Kuva 3" descr="Kuva, joka sisältää kohteen teksti, käsine, veitsi, ruokailuvälineet&#10;&#10;Kuvaus luotu automaattisesti">
            <a:extLst>
              <a:ext uri="{FF2B5EF4-FFF2-40B4-BE49-F238E27FC236}">
                <a16:creationId xmlns:a16="http://schemas.microsoft.com/office/drawing/2014/main" id="{70EB8E0F-22EE-43FF-A929-0400FEF72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2640768"/>
            <a:ext cx="3993942" cy="155763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20AF0C9-D782-42AD-A1F2-ECC80F46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14772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6987204" cy="1499616"/>
          </a:xfrm>
        </p:spPr>
        <p:txBody>
          <a:bodyPr>
            <a:normAutofit/>
          </a:bodyPr>
          <a:lstStyle/>
          <a:p>
            <a:r>
              <a:rPr lang="fi-FI" dirty="0"/>
              <a:t>Kielen kehityksen osa-alueet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902061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Kielellinen ymmärtäminen</a:t>
            </a:r>
            <a:r>
              <a:rPr lang="fi-FI" dirty="0"/>
              <a:t>: lapsi ymmärtää sanojen ja lauseiden merkityksen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Kielellinen tuottaminen</a:t>
            </a:r>
            <a:r>
              <a:rPr lang="fi-FI" dirty="0"/>
              <a:t>: lapsi osaa käyttää kieltä oikein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kehittyvät pääosin samaan aikaan, mutta lapsi usein ymmärtää enemmän kuin tuottaa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Kieltä opitaan vuorovaikutuksessa vanhemman kanssa</a:t>
            </a:r>
          </a:p>
        </p:txBody>
      </p:sp>
      <p:pic>
        <p:nvPicPr>
          <p:cNvPr id="3074" name="Picture 2" descr="Ilmainen kuvapankkikuva tunnisteilla äiti, äitiys, charmikas">
            <a:extLst>
              <a:ext uri="{FF2B5EF4-FFF2-40B4-BE49-F238E27FC236}">
                <a16:creationId xmlns:a16="http://schemas.microsoft.com/office/drawing/2014/main" id="{0CA8E9CA-008B-8343-89E6-B03C0EE0B9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7"/>
          <a:stretch/>
        </p:blipFill>
        <p:spPr bwMode="auto">
          <a:xfrm>
            <a:off x="8011332" y="1058779"/>
            <a:ext cx="3723208" cy="515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8248887-3700-455B-B62A-4E992C00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 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382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Kielellinen ymmärtäminen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Opitaan tunnistamaan äänteet</a:t>
            </a:r>
          </a:p>
          <a:p>
            <a:pPr lvl="1"/>
            <a:r>
              <a:rPr lang="fi-FI" b="1" dirty="0"/>
              <a:t>yleismaailmallinen havaitseminen</a:t>
            </a:r>
            <a:r>
              <a:rPr lang="fi-FI" dirty="0"/>
              <a:t>: lapsi pystyy erottelemaan kaikkia eri kielten äänteitä lähes yhtä hyvin </a:t>
            </a:r>
          </a:p>
          <a:p>
            <a:pPr lvl="1"/>
            <a:r>
              <a:rPr lang="fi-FI" dirty="0"/>
              <a:t>yleismaailmallinen havaitseminen muuttuu kategoriseksi havaitsemiseksi 1. ikävuoden kuluessa</a:t>
            </a:r>
          </a:p>
          <a:p>
            <a:pPr lvl="1"/>
            <a:r>
              <a:rPr lang="fi-FI" b="1" dirty="0"/>
              <a:t>kategorinen havaitseminen</a:t>
            </a:r>
            <a:r>
              <a:rPr lang="fi-FI" dirty="0"/>
              <a:t>: kuullut äänteet luokitellaan aivoissa eri luokkiin ja niiden ero tunnistetaan</a:t>
            </a:r>
          </a:p>
          <a:p>
            <a:pPr lvl="2"/>
            <a:r>
              <a:rPr lang="fi-FI" sz="1600" dirty="0"/>
              <a:t>luokat oman äidinkielen äänteille kehittyvät 6−12 kk iässä</a:t>
            </a:r>
          </a:p>
          <a:p>
            <a:pPr lvl="1"/>
            <a:endParaRPr lang="fi-FI" dirty="0"/>
          </a:p>
          <a:p>
            <a:r>
              <a:rPr lang="fi-FI" dirty="0"/>
              <a:t>Opitaan kielen säännönmukaisuuksia</a:t>
            </a:r>
          </a:p>
          <a:p>
            <a:pPr lvl="1"/>
            <a:r>
              <a:rPr lang="fi-FI" b="1" dirty="0"/>
              <a:t>tilastollinen oppiminen</a:t>
            </a:r>
            <a:r>
              <a:rPr lang="fi-FI" dirty="0"/>
              <a:t>: aivot etsivät ja tunnistavat automaattisesti säännönmukaisuuksia</a:t>
            </a:r>
          </a:p>
          <a:p>
            <a:pPr lvl="1"/>
            <a:r>
              <a:rPr lang="fi-FI" dirty="0"/>
              <a:t>esim. suomessa sanapaino on sanan ensimmäisellä tavulla</a:t>
            </a:r>
          </a:p>
          <a:p>
            <a:pPr lvl="1"/>
            <a:r>
              <a:rPr lang="fi-FI" dirty="0"/>
              <a:t>esim. sanotaan vadelmia, ei </a:t>
            </a:r>
            <a:r>
              <a:rPr lang="fi-FI" dirty="0" err="1"/>
              <a:t>vadelmoita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6201EE-3FE4-4AB6-960B-9D03C458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327760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Sanojen nopea oppiminen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688" y="1954530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Lapsi näkee uuden asian ja kuulee uuden sanan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Lapsi yhdistää uuden sanan uuteen asiaan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090" y="3139594"/>
            <a:ext cx="5692140" cy="3167887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softEdge rad="0"/>
          </a:effectLst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179FA9-2BEC-415C-8CA2-0B69FEBE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416956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Sanojen oppiminen Merkityksiä päättelemällä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12848"/>
            <a:ext cx="1047445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Lapsi kuulee uuden sanan ja näkee sekä tutun että uuden asian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Koska lapsi tietää tutun asian nimen, lapsi päättelee uuden sanan tarkoittavan uutta asiaa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30" y="3367659"/>
            <a:ext cx="5781675" cy="290512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4B5C73-CD56-4AA6-998C-57957E24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</a:p>
        </p:txBody>
      </p:sp>
    </p:spTree>
    <p:extLst>
      <p:ext uri="{BB962C8B-B14F-4D97-AF65-F5344CB8AC3E}">
        <p14:creationId xmlns:p14="http://schemas.microsoft.com/office/powerpoint/2010/main" val="14814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Puheen tuottaminen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Aluksi vauva jokeltelee ja leikkii äänteillä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Yksittäisten sanojen vaihe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Sanan ja eleen yhdistäminen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Kahden sanan lauseet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Useamman sanan lauseet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9321EE-F7CE-4A93-879B-0643007D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2 Kehittyvä ihminen , kuva: </a:t>
            </a:r>
            <a:r>
              <a:rPr lang="fi-FI" dirty="0" err="1"/>
              <a:t>pixabay</a:t>
            </a:r>
            <a:endParaRPr lang="fi-FI" dirty="0"/>
          </a:p>
        </p:txBody>
      </p:sp>
      <p:pic>
        <p:nvPicPr>
          <p:cNvPr id="1026" name="Picture 2" descr="Lapset, Leija, Hauskaa, Nuori, Pelissä, Kenttä, Lapsuus">
            <a:extLst>
              <a:ext uri="{FF2B5EF4-FFF2-40B4-BE49-F238E27FC236}">
                <a16:creationId xmlns:a16="http://schemas.microsoft.com/office/drawing/2014/main" id="{1D2ACD24-486F-0C48-9ACE-D5DA534DF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469" y="314179"/>
            <a:ext cx="3972403" cy="595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9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/>
              <a:t>Monikielisten lasten kielen kehitys</a:t>
            </a:r>
          </a:p>
        </p:txBody>
      </p:sp>
      <p:pic>
        <p:nvPicPr>
          <p:cNvPr id="4098" name="Picture 2" descr="Ilmainen kuvapankkikuva tunnisteilla arvokas, iho, kädet">
            <a:extLst>
              <a:ext uri="{FF2B5EF4-FFF2-40B4-BE49-F238E27FC236}">
                <a16:creationId xmlns:a16="http://schemas.microsoft.com/office/drawing/2014/main" id="{95D8ABCC-3196-E34E-B79A-0FACAEF420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57" r="-2" b="12456"/>
          <a:stretch/>
        </p:blipFill>
        <p:spPr bwMode="auto">
          <a:xfrm>
            <a:off x="1024128" y="2386051"/>
            <a:ext cx="3149870" cy="34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9733" y="2286000"/>
            <a:ext cx="610446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Kielimoodi: </a:t>
            </a:r>
            <a:r>
              <a:rPr lang="fi-FI" dirty="0"/>
              <a:t>aivot ovat valmiina tunnistamaan henkilön käyttämässä kielessä tärkeitä äänteiden eroja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Jos opitaan kaksi kieltä yhtä aikaa – luultavasti yksi kielimoodi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Jos opitaan kaksi kieltä peräkkäin – luultavasti kaksi kielimoodia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Kielimoodin vaihtaminen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EF89FD-09CF-4D98-A7AE-274F2FD2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609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Kielen kehityksen häiriöt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902061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Jos lapsi ei osaa ilmaista itseään tai ei tule ymmärretyksi -&gt; kiukku, turhautuminen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Kielen kehityksen vaikeudet vaikuttavat muuhun oppimiseen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Vanhemman suhde kielihäiriöiseen lapseen voi vaikeutua</a:t>
            </a:r>
          </a:p>
        </p:txBody>
      </p:sp>
      <p:pic>
        <p:nvPicPr>
          <p:cNvPr id="2050" name="Picture 2" descr="Vanhempi, Vanhemmat, Poika, Yhteys, Äiti, Rakkaus, Ilo">
            <a:extLst>
              <a:ext uri="{FF2B5EF4-FFF2-40B4-BE49-F238E27FC236}">
                <a16:creationId xmlns:a16="http://schemas.microsoft.com/office/drawing/2014/main" id="{2D2DE4EE-6382-4D44-BE87-A78995E539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709"/>
          <a:stretch/>
        </p:blipFill>
        <p:spPr bwMode="auto">
          <a:xfrm>
            <a:off x="7665253" y="640080"/>
            <a:ext cx="377368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85FBAD-E601-403E-BF98-CE8E1939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2 Kehittyvä ihminen , kuva: pixabay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12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E9B2EBDD64CC4383B99224C2A6C036" ma:contentTypeVersion="6" ma:contentTypeDescription="Luo uusi asiakirja." ma:contentTypeScope="" ma:versionID="f72b6a43fcb29a987a858c05656982d3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13aed4d66b121a41e65c32920df60c62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246EFD-D862-481A-8916-AF8B5E9D1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3A9070-CC3A-400D-9A24-4DCEE5685775}">
  <ds:schemaRefs>
    <ds:schemaRef ds:uri="http://purl.org/dc/elements/1.1/"/>
    <ds:schemaRef ds:uri="http://schemas.microsoft.com/office/2006/metadata/properties"/>
    <ds:schemaRef ds:uri="42116817-7e29-4aa7-b7a6-c483eebecbb8"/>
    <ds:schemaRef ds:uri="http://purl.org/dc/terms/"/>
    <ds:schemaRef ds:uri="807aa635-cdf8-4f87-acc5-eeaafee58ac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83653B-B88F-4AE3-8C1E-4A75C27C1D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5785</TotalTime>
  <Words>349</Words>
  <Application>Microsoft Office PowerPoint</Application>
  <PresentationFormat>Laajakuva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Integraali</vt:lpstr>
      <vt:lpstr>6 Varhaislapsuudessa erikoistutaan omaan äidinkieleen </vt:lpstr>
      <vt:lpstr>Kielen kehityksen osa-alueet</vt:lpstr>
      <vt:lpstr>Kielellinen ymmärtäminen</vt:lpstr>
      <vt:lpstr>Sanojen nopea oppiminen</vt:lpstr>
      <vt:lpstr>Sanojen oppiminen Merkityksiä päättelemällä</vt:lpstr>
      <vt:lpstr>Puheen tuottaminen</vt:lpstr>
      <vt:lpstr>Monikielisten lasten kielen kehitys</vt:lpstr>
      <vt:lpstr>Kielen kehityksen häiriöt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Luku 5</dc:title>
  <dc:creator>Partanen, Eino J</dc:creator>
  <cp:lastModifiedBy>Syrjäläinen Jarno Antero</cp:lastModifiedBy>
  <cp:revision>15</cp:revision>
  <dcterms:created xsi:type="dcterms:W3CDTF">2021-05-17T07:42:44Z</dcterms:created>
  <dcterms:modified xsi:type="dcterms:W3CDTF">2022-04-05T07:25:37Z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