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61" r:id="rId5"/>
    <p:sldId id="267" r:id="rId6"/>
    <p:sldId id="259" r:id="rId7"/>
    <p:sldId id="260" r:id="rId8"/>
    <p:sldId id="262" r:id="rId9"/>
    <p:sldId id="265" r:id="rId10"/>
    <p:sldId id="266" r:id="rId11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1"/>
  </p:normalViewPr>
  <p:slideViewPr>
    <p:cSldViewPr snapToGrid="0" snapToObject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3EF091-3673-EE4E-8503-30ABD5B85F1D}" type="doc">
      <dgm:prSet loTypeId="urn:microsoft.com/office/officeart/2008/layout/RadialCluster" loCatId="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fi-FI"/>
        </a:p>
      </dgm:t>
    </dgm:pt>
    <dgm:pt modelId="{5226776E-6E63-2140-B031-5C46B9E1E848}">
      <dgm:prSet phldrT="[Teksti]"/>
      <dgm:spPr/>
      <dgm:t>
        <a:bodyPr/>
        <a:lstStyle/>
        <a:p>
          <a:r>
            <a:rPr lang="fi-FI" b="1" dirty="0">
              <a:solidFill>
                <a:schemeClr val="tx1"/>
              </a:solidFill>
            </a:rPr>
            <a:t>Fyysinen ja motorinen kehitys</a:t>
          </a:r>
        </a:p>
      </dgm:t>
    </dgm:pt>
    <dgm:pt modelId="{E85B1B04-6F48-EC4B-AD9E-4FE9503DC418}" type="parTrans" cxnId="{10540BED-837C-6C4B-B907-4019B298D30B}">
      <dgm:prSet/>
      <dgm:spPr/>
      <dgm:t>
        <a:bodyPr/>
        <a:lstStyle/>
        <a:p>
          <a:endParaRPr lang="fi-FI"/>
        </a:p>
      </dgm:t>
    </dgm:pt>
    <dgm:pt modelId="{AFD8B1FF-775D-A54C-9E18-FFA4A8F85C40}" type="sibTrans" cxnId="{10540BED-837C-6C4B-B907-4019B298D30B}">
      <dgm:prSet/>
      <dgm:spPr/>
      <dgm:t>
        <a:bodyPr/>
        <a:lstStyle/>
        <a:p>
          <a:endParaRPr lang="fi-FI"/>
        </a:p>
      </dgm:t>
    </dgm:pt>
    <dgm:pt modelId="{EB3944A3-457B-5C4F-AB52-5F5D53AE2B7E}">
      <dgm:prSet phldrT="[Teksti]" custT="1"/>
      <dgm:spPr/>
      <dgm:t>
        <a:bodyPr/>
        <a:lstStyle/>
        <a:p>
          <a:r>
            <a:rPr lang="fi-FI" sz="1800" dirty="0">
              <a:solidFill>
                <a:srgbClr val="000000"/>
              </a:solidFill>
            </a:rPr>
            <a:t>Fyysinen kasvu</a:t>
          </a:r>
        </a:p>
      </dgm:t>
    </dgm:pt>
    <dgm:pt modelId="{67F9DBEC-F254-5D44-BCD7-2DC01FAD10BF}" type="parTrans" cxnId="{21072F38-8FB6-8E40-BE7D-AB7BA907BF99}">
      <dgm:prSet/>
      <dgm:spPr/>
      <dgm:t>
        <a:bodyPr/>
        <a:lstStyle/>
        <a:p>
          <a:endParaRPr lang="fi-FI"/>
        </a:p>
      </dgm:t>
    </dgm:pt>
    <dgm:pt modelId="{5FE19465-9E8D-7146-8C8C-336E23D4DD2F}" type="sibTrans" cxnId="{21072F38-8FB6-8E40-BE7D-AB7BA907BF99}">
      <dgm:prSet/>
      <dgm:spPr/>
      <dgm:t>
        <a:bodyPr/>
        <a:lstStyle/>
        <a:p>
          <a:endParaRPr lang="fi-FI"/>
        </a:p>
      </dgm:t>
    </dgm:pt>
    <dgm:pt modelId="{F6402F77-4289-8547-923E-CE2100C0C184}">
      <dgm:prSet phldrT="[Teksti]" custT="1"/>
      <dgm:spPr/>
      <dgm:t>
        <a:bodyPr/>
        <a:lstStyle/>
        <a:p>
          <a:r>
            <a:rPr lang="fi-FI" sz="1800" dirty="0">
              <a:solidFill>
                <a:srgbClr val="000000"/>
              </a:solidFill>
            </a:rPr>
            <a:t>Karkeamotoriikka</a:t>
          </a:r>
        </a:p>
      </dgm:t>
    </dgm:pt>
    <dgm:pt modelId="{DA064B64-E4C7-2240-8B91-89B67D9FBA55}" type="parTrans" cxnId="{6A6412FF-AE87-5540-98E1-51B41C873DE6}">
      <dgm:prSet/>
      <dgm:spPr/>
      <dgm:t>
        <a:bodyPr/>
        <a:lstStyle/>
        <a:p>
          <a:endParaRPr lang="fi-FI"/>
        </a:p>
      </dgm:t>
    </dgm:pt>
    <dgm:pt modelId="{CA93410A-DA55-BB41-B7E9-FD9C54AB3BCC}" type="sibTrans" cxnId="{6A6412FF-AE87-5540-98E1-51B41C873DE6}">
      <dgm:prSet/>
      <dgm:spPr/>
      <dgm:t>
        <a:bodyPr/>
        <a:lstStyle/>
        <a:p>
          <a:endParaRPr lang="fi-FI"/>
        </a:p>
      </dgm:t>
    </dgm:pt>
    <dgm:pt modelId="{51D95AD6-1ED5-6742-AA6C-9EBD45FC5021}">
      <dgm:prSet phldrT="[Teksti]" custT="1"/>
      <dgm:spPr/>
      <dgm:t>
        <a:bodyPr/>
        <a:lstStyle/>
        <a:p>
          <a:r>
            <a:rPr lang="fi-FI" sz="1800" dirty="0">
              <a:solidFill>
                <a:srgbClr val="000000"/>
              </a:solidFill>
            </a:rPr>
            <a:t>Hienomotoriikka</a:t>
          </a:r>
        </a:p>
      </dgm:t>
    </dgm:pt>
    <dgm:pt modelId="{B7500733-0373-3740-9673-893B1B02CA50}" type="parTrans" cxnId="{D994303D-C848-3043-B9F2-099FFD8AC8DF}">
      <dgm:prSet/>
      <dgm:spPr/>
      <dgm:t>
        <a:bodyPr/>
        <a:lstStyle/>
        <a:p>
          <a:endParaRPr lang="fi-FI"/>
        </a:p>
      </dgm:t>
    </dgm:pt>
    <dgm:pt modelId="{EC85DBE6-A703-784C-877C-CF6F180D4ABE}" type="sibTrans" cxnId="{D994303D-C848-3043-B9F2-099FFD8AC8DF}">
      <dgm:prSet/>
      <dgm:spPr/>
      <dgm:t>
        <a:bodyPr/>
        <a:lstStyle/>
        <a:p>
          <a:endParaRPr lang="fi-FI"/>
        </a:p>
      </dgm:t>
    </dgm:pt>
    <dgm:pt modelId="{798F19E3-8B5E-F647-A4A1-48CB5E884A85}">
      <dgm:prSet custT="1"/>
      <dgm:spPr/>
      <dgm:t>
        <a:bodyPr/>
        <a:lstStyle/>
        <a:p>
          <a:r>
            <a:rPr lang="fi-FI" sz="1800" dirty="0">
              <a:solidFill>
                <a:srgbClr val="000000"/>
              </a:solidFill>
            </a:rPr>
            <a:t>Ympäristön tuki</a:t>
          </a:r>
        </a:p>
      </dgm:t>
    </dgm:pt>
    <dgm:pt modelId="{1EAB901A-27EE-054F-A94F-F8BC5F24B144}" type="parTrans" cxnId="{0D4DF20C-F107-F149-B2BD-170391E53B5F}">
      <dgm:prSet/>
      <dgm:spPr/>
      <dgm:t>
        <a:bodyPr/>
        <a:lstStyle/>
        <a:p>
          <a:endParaRPr lang="fi-FI"/>
        </a:p>
      </dgm:t>
    </dgm:pt>
    <dgm:pt modelId="{7F5EB82F-E8FE-8D4B-8ED7-7EA06CA3B2AA}" type="sibTrans" cxnId="{0D4DF20C-F107-F149-B2BD-170391E53B5F}">
      <dgm:prSet/>
      <dgm:spPr/>
      <dgm:t>
        <a:bodyPr/>
        <a:lstStyle/>
        <a:p>
          <a:endParaRPr lang="fi-FI"/>
        </a:p>
      </dgm:t>
    </dgm:pt>
    <dgm:pt modelId="{863B065D-AE77-5E43-A487-75444ADB2EA8}">
      <dgm:prSet custT="1"/>
      <dgm:spPr/>
      <dgm:t>
        <a:bodyPr/>
        <a:lstStyle/>
        <a:p>
          <a:r>
            <a:rPr lang="fi-FI" sz="1800" dirty="0">
              <a:solidFill>
                <a:srgbClr val="000000"/>
              </a:solidFill>
            </a:rPr>
            <a:t>Aivojen kehitys</a:t>
          </a:r>
        </a:p>
      </dgm:t>
    </dgm:pt>
    <dgm:pt modelId="{F4269E84-4D0F-3F42-A638-603942835D00}" type="parTrans" cxnId="{83F5193C-1D5F-E54F-8A5F-EA2247D26744}">
      <dgm:prSet/>
      <dgm:spPr/>
      <dgm:t>
        <a:bodyPr/>
        <a:lstStyle/>
        <a:p>
          <a:endParaRPr lang="fi-FI"/>
        </a:p>
      </dgm:t>
    </dgm:pt>
    <dgm:pt modelId="{6504A07C-2990-C34A-B307-0BF6D8364B5F}" type="sibTrans" cxnId="{83F5193C-1D5F-E54F-8A5F-EA2247D26744}">
      <dgm:prSet/>
      <dgm:spPr/>
      <dgm:t>
        <a:bodyPr/>
        <a:lstStyle/>
        <a:p>
          <a:endParaRPr lang="fi-FI"/>
        </a:p>
      </dgm:t>
    </dgm:pt>
    <dgm:pt modelId="{659BD6FF-D217-3341-8721-EBB205D070C0}" type="pres">
      <dgm:prSet presAssocID="{973EF091-3673-EE4E-8503-30ABD5B85F1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B609E830-3D9A-204C-B47A-8179A7AEE3D8}" type="pres">
      <dgm:prSet presAssocID="{5226776E-6E63-2140-B031-5C46B9E1E848}" presName="singleCycle" presStyleCnt="0"/>
      <dgm:spPr/>
    </dgm:pt>
    <dgm:pt modelId="{1B02C809-1560-A047-9288-CF218838BDEA}" type="pres">
      <dgm:prSet presAssocID="{5226776E-6E63-2140-B031-5C46B9E1E848}" presName="singleCenter" presStyleLbl="node1" presStyleIdx="0" presStyleCnt="6" custScaleX="157659">
        <dgm:presLayoutVars>
          <dgm:chMax val="7"/>
          <dgm:chPref val="7"/>
        </dgm:presLayoutVars>
      </dgm:prSet>
      <dgm:spPr/>
      <dgm:t>
        <a:bodyPr/>
        <a:lstStyle/>
        <a:p>
          <a:endParaRPr lang="fi-FI"/>
        </a:p>
      </dgm:t>
    </dgm:pt>
    <dgm:pt modelId="{0EA06BBF-D454-1844-9614-6130ECC50A1D}" type="pres">
      <dgm:prSet presAssocID="{67F9DBEC-F254-5D44-BCD7-2DC01FAD10BF}" presName="Name56" presStyleLbl="parChTrans1D2" presStyleIdx="0" presStyleCnt="5"/>
      <dgm:spPr/>
      <dgm:t>
        <a:bodyPr/>
        <a:lstStyle/>
        <a:p>
          <a:endParaRPr lang="fi-FI"/>
        </a:p>
      </dgm:t>
    </dgm:pt>
    <dgm:pt modelId="{742BA821-7412-1D42-925E-E6AB12E1CFB8}" type="pres">
      <dgm:prSet presAssocID="{EB3944A3-457B-5C4F-AB52-5F5D53AE2B7E}" presName="text0" presStyleLbl="node1" presStyleIdx="1" presStyleCnt="6" custScaleX="207072" custScaleY="10264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3257346-9BB3-B148-BCDE-5057777B9C29}" type="pres">
      <dgm:prSet presAssocID="{DA064B64-E4C7-2240-8B91-89B67D9FBA55}" presName="Name56" presStyleLbl="parChTrans1D2" presStyleIdx="1" presStyleCnt="5"/>
      <dgm:spPr/>
      <dgm:t>
        <a:bodyPr/>
        <a:lstStyle/>
        <a:p>
          <a:endParaRPr lang="fi-FI"/>
        </a:p>
      </dgm:t>
    </dgm:pt>
    <dgm:pt modelId="{49904F93-6CE5-E04E-831B-79D098D3B3EE}" type="pres">
      <dgm:prSet presAssocID="{F6402F77-4289-8547-923E-CE2100C0C184}" presName="text0" presStyleLbl="node1" presStyleIdx="2" presStyleCnt="6" custScaleX="205143" custScaleY="102051" custRadScaleRad="163135" custRadScaleInc="2974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8756ED2-1FAB-8947-81A2-901362D5B3EE}" type="pres">
      <dgm:prSet presAssocID="{B7500733-0373-3740-9673-893B1B02CA50}" presName="Name56" presStyleLbl="parChTrans1D2" presStyleIdx="2" presStyleCnt="5"/>
      <dgm:spPr/>
      <dgm:t>
        <a:bodyPr/>
        <a:lstStyle/>
        <a:p>
          <a:endParaRPr lang="fi-FI"/>
        </a:p>
      </dgm:t>
    </dgm:pt>
    <dgm:pt modelId="{47B252C1-15B6-C645-BC54-334FF9CE28AF}" type="pres">
      <dgm:prSet presAssocID="{51D95AD6-1ED5-6742-AA6C-9EBD45FC5021}" presName="text0" presStyleLbl="node1" presStyleIdx="3" presStyleCnt="6" custScaleX="211241" custScaleY="100679" custRadScaleRad="150380" custRadScaleInc="-30241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A0525E1-BF7E-464A-829A-F209BDCB634E}" type="pres">
      <dgm:prSet presAssocID="{1EAB901A-27EE-054F-A94F-F8BC5F24B144}" presName="Name56" presStyleLbl="parChTrans1D2" presStyleIdx="3" presStyleCnt="5"/>
      <dgm:spPr/>
      <dgm:t>
        <a:bodyPr/>
        <a:lstStyle/>
        <a:p>
          <a:endParaRPr lang="fi-FI"/>
        </a:p>
      </dgm:t>
    </dgm:pt>
    <dgm:pt modelId="{BB92EC57-0B8A-E342-A223-6296C199919A}" type="pres">
      <dgm:prSet presAssocID="{798F19E3-8B5E-F647-A4A1-48CB5E884A85}" presName="text0" presStyleLbl="node1" presStyleIdx="4" presStyleCnt="6" custScaleX="206646" custScaleY="10049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5599414-9705-014A-9E4C-8DA2C0C3F84A}" type="pres">
      <dgm:prSet presAssocID="{F4269E84-4D0F-3F42-A638-603942835D00}" presName="Name56" presStyleLbl="parChTrans1D2" presStyleIdx="4" presStyleCnt="5"/>
      <dgm:spPr/>
      <dgm:t>
        <a:bodyPr/>
        <a:lstStyle/>
        <a:p>
          <a:endParaRPr lang="fi-FI"/>
        </a:p>
      </dgm:t>
    </dgm:pt>
    <dgm:pt modelId="{8879CB12-BF1C-3346-97CD-6B287BA234C4}" type="pres">
      <dgm:prSet presAssocID="{863B065D-AE77-5E43-A487-75444ADB2EA8}" presName="text0" presStyleLbl="node1" presStyleIdx="5" presStyleCnt="6" custScaleX="232884" custScaleY="101880" custRadScaleRad="158182" custRadScaleInc="-2984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15E3DE8B-C108-4BD4-88D7-BF3E75CFDA88}" type="presOf" srcId="{51D95AD6-1ED5-6742-AA6C-9EBD45FC5021}" destId="{47B252C1-15B6-C645-BC54-334FF9CE28AF}" srcOrd="0" destOrd="0" presId="urn:microsoft.com/office/officeart/2008/layout/RadialCluster"/>
    <dgm:cxn modelId="{3F9D525F-AA65-4C0B-8653-532CAC76BDC6}" type="presOf" srcId="{1EAB901A-27EE-054F-A94F-F8BC5F24B144}" destId="{5A0525E1-BF7E-464A-829A-F209BDCB634E}" srcOrd="0" destOrd="0" presId="urn:microsoft.com/office/officeart/2008/layout/RadialCluster"/>
    <dgm:cxn modelId="{1DAEEB3F-4D6D-4869-8B36-5F158AC9EF0C}" type="presOf" srcId="{B7500733-0373-3740-9673-893B1B02CA50}" destId="{58756ED2-1FAB-8947-81A2-901362D5B3EE}" srcOrd="0" destOrd="0" presId="urn:microsoft.com/office/officeart/2008/layout/RadialCluster"/>
    <dgm:cxn modelId="{E8CB3153-FB96-4E51-B719-94492AE66167}" type="presOf" srcId="{F4269E84-4D0F-3F42-A638-603942835D00}" destId="{D5599414-9705-014A-9E4C-8DA2C0C3F84A}" srcOrd="0" destOrd="0" presId="urn:microsoft.com/office/officeart/2008/layout/RadialCluster"/>
    <dgm:cxn modelId="{D994303D-C848-3043-B9F2-099FFD8AC8DF}" srcId="{5226776E-6E63-2140-B031-5C46B9E1E848}" destId="{51D95AD6-1ED5-6742-AA6C-9EBD45FC5021}" srcOrd="2" destOrd="0" parTransId="{B7500733-0373-3740-9673-893B1B02CA50}" sibTransId="{EC85DBE6-A703-784C-877C-CF6F180D4ABE}"/>
    <dgm:cxn modelId="{21072F38-8FB6-8E40-BE7D-AB7BA907BF99}" srcId="{5226776E-6E63-2140-B031-5C46B9E1E848}" destId="{EB3944A3-457B-5C4F-AB52-5F5D53AE2B7E}" srcOrd="0" destOrd="0" parTransId="{67F9DBEC-F254-5D44-BCD7-2DC01FAD10BF}" sibTransId="{5FE19465-9E8D-7146-8C8C-336E23D4DD2F}"/>
    <dgm:cxn modelId="{83F5193C-1D5F-E54F-8A5F-EA2247D26744}" srcId="{5226776E-6E63-2140-B031-5C46B9E1E848}" destId="{863B065D-AE77-5E43-A487-75444ADB2EA8}" srcOrd="4" destOrd="0" parTransId="{F4269E84-4D0F-3F42-A638-603942835D00}" sibTransId="{6504A07C-2990-C34A-B307-0BF6D8364B5F}"/>
    <dgm:cxn modelId="{3CE2E05F-912D-4386-905C-1D905F9C464D}" type="presOf" srcId="{798F19E3-8B5E-F647-A4A1-48CB5E884A85}" destId="{BB92EC57-0B8A-E342-A223-6296C199919A}" srcOrd="0" destOrd="0" presId="urn:microsoft.com/office/officeart/2008/layout/RadialCluster"/>
    <dgm:cxn modelId="{6A6412FF-AE87-5540-98E1-51B41C873DE6}" srcId="{5226776E-6E63-2140-B031-5C46B9E1E848}" destId="{F6402F77-4289-8547-923E-CE2100C0C184}" srcOrd="1" destOrd="0" parTransId="{DA064B64-E4C7-2240-8B91-89B67D9FBA55}" sibTransId="{CA93410A-DA55-BB41-B7E9-FD9C54AB3BCC}"/>
    <dgm:cxn modelId="{34800574-6F68-4DC3-B732-1664FD49CEC0}" type="presOf" srcId="{5226776E-6E63-2140-B031-5C46B9E1E848}" destId="{1B02C809-1560-A047-9288-CF218838BDEA}" srcOrd="0" destOrd="0" presId="urn:microsoft.com/office/officeart/2008/layout/RadialCluster"/>
    <dgm:cxn modelId="{19980718-DB68-408D-9D94-A13E9D897288}" type="presOf" srcId="{DA064B64-E4C7-2240-8B91-89B67D9FBA55}" destId="{03257346-9BB3-B148-BCDE-5057777B9C29}" srcOrd="0" destOrd="0" presId="urn:microsoft.com/office/officeart/2008/layout/RadialCluster"/>
    <dgm:cxn modelId="{0F7C4636-CBFA-498E-8353-613151EB297F}" type="presOf" srcId="{973EF091-3673-EE4E-8503-30ABD5B85F1D}" destId="{659BD6FF-D217-3341-8721-EBB205D070C0}" srcOrd="0" destOrd="0" presId="urn:microsoft.com/office/officeart/2008/layout/RadialCluster"/>
    <dgm:cxn modelId="{0D4DF20C-F107-F149-B2BD-170391E53B5F}" srcId="{5226776E-6E63-2140-B031-5C46B9E1E848}" destId="{798F19E3-8B5E-F647-A4A1-48CB5E884A85}" srcOrd="3" destOrd="0" parTransId="{1EAB901A-27EE-054F-A94F-F8BC5F24B144}" sibTransId="{7F5EB82F-E8FE-8D4B-8ED7-7EA06CA3B2AA}"/>
    <dgm:cxn modelId="{4D26C97F-BB1A-4808-A300-4D1E1013C468}" type="presOf" srcId="{67F9DBEC-F254-5D44-BCD7-2DC01FAD10BF}" destId="{0EA06BBF-D454-1844-9614-6130ECC50A1D}" srcOrd="0" destOrd="0" presId="urn:microsoft.com/office/officeart/2008/layout/RadialCluster"/>
    <dgm:cxn modelId="{10540BED-837C-6C4B-B907-4019B298D30B}" srcId="{973EF091-3673-EE4E-8503-30ABD5B85F1D}" destId="{5226776E-6E63-2140-B031-5C46B9E1E848}" srcOrd="0" destOrd="0" parTransId="{E85B1B04-6F48-EC4B-AD9E-4FE9503DC418}" sibTransId="{AFD8B1FF-775D-A54C-9E18-FFA4A8F85C40}"/>
    <dgm:cxn modelId="{FD2E559C-B374-4D12-804C-921C83DD5970}" type="presOf" srcId="{863B065D-AE77-5E43-A487-75444ADB2EA8}" destId="{8879CB12-BF1C-3346-97CD-6B287BA234C4}" srcOrd="0" destOrd="0" presId="urn:microsoft.com/office/officeart/2008/layout/RadialCluster"/>
    <dgm:cxn modelId="{96D40611-DEC3-4FB2-ADE4-6BE9833A3C84}" type="presOf" srcId="{F6402F77-4289-8547-923E-CE2100C0C184}" destId="{49904F93-6CE5-E04E-831B-79D098D3B3EE}" srcOrd="0" destOrd="0" presId="urn:microsoft.com/office/officeart/2008/layout/RadialCluster"/>
    <dgm:cxn modelId="{2AA8E8FF-36FC-49BA-97CB-A88E6F285D53}" type="presOf" srcId="{EB3944A3-457B-5C4F-AB52-5F5D53AE2B7E}" destId="{742BA821-7412-1D42-925E-E6AB12E1CFB8}" srcOrd="0" destOrd="0" presId="urn:microsoft.com/office/officeart/2008/layout/RadialCluster"/>
    <dgm:cxn modelId="{F6E6CF49-DDD9-4F20-A656-6A5329224CE9}" type="presParOf" srcId="{659BD6FF-D217-3341-8721-EBB205D070C0}" destId="{B609E830-3D9A-204C-B47A-8179A7AEE3D8}" srcOrd="0" destOrd="0" presId="urn:microsoft.com/office/officeart/2008/layout/RadialCluster"/>
    <dgm:cxn modelId="{E4C0B29E-2393-4ABF-88C5-E566155714B4}" type="presParOf" srcId="{B609E830-3D9A-204C-B47A-8179A7AEE3D8}" destId="{1B02C809-1560-A047-9288-CF218838BDEA}" srcOrd="0" destOrd="0" presId="urn:microsoft.com/office/officeart/2008/layout/RadialCluster"/>
    <dgm:cxn modelId="{6E81CC45-3650-4545-8272-7BEAE33F020D}" type="presParOf" srcId="{B609E830-3D9A-204C-B47A-8179A7AEE3D8}" destId="{0EA06BBF-D454-1844-9614-6130ECC50A1D}" srcOrd="1" destOrd="0" presId="urn:microsoft.com/office/officeart/2008/layout/RadialCluster"/>
    <dgm:cxn modelId="{C3C9EE63-7868-4C9F-8940-CA57E9DCE1EA}" type="presParOf" srcId="{B609E830-3D9A-204C-B47A-8179A7AEE3D8}" destId="{742BA821-7412-1D42-925E-E6AB12E1CFB8}" srcOrd="2" destOrd="0" presId="urn:microsoft.com/office/officeart/2008/layout/RadialCluster"/>
    <dgm:cxn modelId="{1697E307-1442-4F2A-B2D4-E8F8A6873F75}" type="presParOf" srcId="{B609E830-3D9A-204C-B47A-8179A7AEE3D8}" destId="{03257346-9BB3-B148-BCDE-5057777B9C29}" srcOrd="3" destOrd="0" presId="urn:microsoft.com/office/officeart/2008/layout/RadialCluster"/>
    <dgm:cxn modelId="{CADB5DB2-403F-4316-9622-DC9761D633A0}" type="presParOf" srcId="{B609E830-3D9A-204C-B47A-8179A7AEE3D8}" destId="{49904F93-6CE5-E04E-831B-79D098D3B3EE}" srcOrd="4" destOrd="0" presId="urn:microsoft.com/office/officeart/2008/layout/RadialCluster"/>
    <dgm:cxn modelId="{FEC47F03-08CB-4C69-9199-157F623900B2}" type="presParOf" srcId="{B609E830-3D9A-204C-B47A-8179A7AEE3D8}" destId="{58756ED2-1FAB-8947-81A2-901362D5B3EE}" srcOrd="5" destOrd="0" presId="urn:microsoft.com/office/officeart/2008/layout/RadialCluster"/>
    <dgm:cxn modelId="{2988930D-C199-4477-8500-D492B538B1A8}" type="presParOf" srcId="{B609E830-3D9A-204C-B47A-8179A7AEE3D8}" destId="{47B252C1-15B6-C645-BC54-334FF9CE28AF}" srcOrd="6" destOrd="0" presId="urn:microsoft.com/office/officeart/2008/layout/RadialCluster"/>
    <dgm:cxn modelId="{A750AB7F-89D5-441D-8F54-FF6479E4BC99}" type="presParOf" srcId="{B609E830-3D9A-204C-B47A-8179A7AEE3D8}" destId="{5A0525E1-BF7E-464A-829A-F209BDCB634E}" srcOrd="7" destOrd="0" presId="urn:microsoft.com/office/officeart/2008/layout/RadialCluster"/>
    <dgm:cxn modelId="{99975694-8D0A-4662-8C57-E3E41BB79FEA}" type="presParOf" srcId="{B609E830-3D9A-204C-B47A-8179A7AEE3D8}" destId="{BB92EC57-0B8A-E342-A223-6296C199919A}" srcOrd="8" destOrd="0" presId="urn:microsoft.com/office/officeart/2008/layout/RadialCluster"/>
    <dgm:cxn modelId="{7B7D0634-105E-4C58-A258-61DD0034AA65}" type="presParOf" srcId="{B609E830-3D9A-204C-B47A-8179A7AEE3D8}" destId="{D5599414-9705-014A-9E4C-8DA2C0C3F84A}" srcOrd="9" destOrd="0" presId="urn:microsoft.com/office/officeart/2008/layout/RadialCluster"/>
    <dgm:cxn modelId="{3F781111-7D9D-42D7-B3F0-B50425AE8C99}" type="presParOf" srcId="{B609E830-3D9A-204C-B47A-8179A7AEE3D8}" destId="{8879CB12-BF1C-3346-97CD-6B287BA234C4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3EF091-3673-EE4E-8503-30ABD5B85F1D}" type="doc">
      <dgm:prSet loTypeId="urn:microsoft.com/office/officeart/2008/layout/RadialCluster" loCatId="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fi-FI"/>
        </a:p>
      </dgm:t>
    </dgm:pt>
    <dgm:pt modelId="{5226776E-6E63-2140-B031-5C46B9E1E848}">
      <dgm:prSet phldrT="[Teksti]"/>
      <dgm:spPr/>
      <dgm:t>
        <a:bodyPr/>
        <a:lstStyle/>
        <a:p>
          <a:r>
            <a:rPr lang="fi-FI" b="1" dirty="0">
              <a:solidFill>
                <a:schemeClr val="tx1"/>
              </a:solidFill>
            </a:rPr>
            <a:t>Kognitiivinen kehitys</a:t>
          </a:r>
        </a:p>
      </dgm:t>
    </dgm:pt>
    <dgm:pt modelId="{E85B1B04-6F48-EC4B-AD9E-4FE9503DC418}" type="parTrans" cxnId="{10540BED-837C-6C4B-B907-4019B298D30B}">
      <dgm:prSet/>
      <dgm:spPr/>
      <dgm:t>
        <a:bodyPr/>
        <a:lstStyle/>
        <a:p>
          <a:endParaRPr lang="fi-FI"/>
        </a:p>
      </dgm:t>
    </dgm:pt>
    <dgm:pt modelId="{AFD8B1FF-775D-A54C-9E18-FFA4A8F85C40}" type="sibTrans" cxnId="{10540BED-837C-6C4B-B907-4019B298D30B}">
      <dgm:prSet/>
      <dgm:spPr/>
      <dgm:t>
        <a:bodyPr/>
        <a:lstStyle/>
        <a:p>
          <a:endParaRPr lang="fi-FI"/>
        </a:p>
      </dgm:t>
    </dgm:pt>
    <dgm:pt modelId="{EB3944A3-457B-5C4F-AB52-5F5D53AE2B7E}">
      <dgm:prSet phldrT="[Teksti]" custT="1"/>
      <dgm:spPr/>
      <dgm:t>
        <a:bodyPr/>
        <a:lstStyle/>
        <a:p>
          <a:r>
            <a:rPr lang="fi-FI" sz="1800" dirty="0">
              <a:solidFill>
                <a:srgbClr val="000000"/>
              </a:solidFill>
            </a:rPr>
            <a:t>Mielen teoria ja </a:t>
          </a:r>
          <a:r>
            <a:rPr lang="fi-FI" sz="1800" dirty="0" err="1">
              <a:solidFill>
                <a:srgbClr val="000000"/>
              </a:solidFill>
            </a:rPr>
            <a:t>mentalisaatio</a:t>
          </a:r>
          <a:endParaRPr lang="fi-FI" sz="1800" dirty="0">
            <a:solidFill>
              <a:srgbClr val="000000"/>
            </a:solidFill>
          </a:endParaRPr>
        </a:p>
      </dgm:t>
    </dgm:pt>
    <dgm:pt modelId="{67F9DBEC-F254-5D44-BCD7-2DC01FAD10BF}" type="parTrans" cxnId="{21072F38-8FB6-8E40-BE7D-AB7BA907BF99}">
      <dgm:prSet/>
      <dgm:spPr/>
      <dgm:t>
        <a:bodyPr/>
        <a:lstStyle/>
        <a:p>
          <a:endParaRPr lang="fi-FI"/>
        </a:p>
      </dgm:t>
    </dgm:pt>
    <dgm:pt modelId="{5FE19465-9E8D-7146-8C8C-336E23D4DD2F}" type="sibTrans" cxnId="{21072F38-8FB6-8E40-BE7D-AB7BA907BF99}">
      <dgm:prSet/>
      <dgm:spPr/>
      <dgm:t>
        <a:bodyPr/>
        <a:lstStyle/>
        <a:p>
          <a:endParaRPr lang="fi-FI"/>
        </a:p>
      </dgm:t>
    </dgm:pt>
    <dgm:pt modelId="{F6402F77-4289-8547-923E-CE2100C0C184}">
      <dgm:prSet phldrT="[Teksti]" custT="1"/>
      <dgm:spPr/>
      <dgm:t>
        <a:bodyPr/>
        <a:lstStyle/>
        <a:p>
          <a:r>
            <a:rPr lang="fi-FI" sz="1800" dirty="0">
              <a:solidFill>
                <a:srgbClr val="000000"/>
              </a:solidFill>
            </a:rPr>
            <a:t>Kognitiivinen stimulaatio ja </a:t>
          </a:r>
          <a:r>
            <a:rPr lang="fi-FI" sz="1800">
              <a:solidFill>
                <a:srgbClr val="000000"/>
              </a:solidFill>
            </a:rPr>
            <a:t>ympäristön tuki</a:t>
          </a:r>
          <a:endParaRPr lang="fi-FI" sz="1800" dirty="0">
            <a:solidFill>
              <a:srgbClr val="000000"/>
            </a:solidFill>
          </a:endParaRPr>
        </a:p>
      </dgm:t>
    </dgm:pt>
    <dgm:pt modelId="{DA064B64-E4C7-2240-8B91-89B67D9FBA55}" type="parTrans" cxnId="{6A6412FF-AE87-5540-98E1-51B41C873DE6}">
      <dgm:prSet/>
      <dgm:spPr/>
      <dgm:t>
        <a:bodyPr/>
        <a:lstStyle/>
        <a:p>
          <a:endParaRPr lang="fi-FI"/>
        </a:p>
      </dgm:t>
    </dgm:pt>
    <dgm:pt modelId="{CA93410A-DA55-BB41-B7E9-FD9C54AB3BCC}" type="sibTrans" cxnId="{6A6412FF-AE87-5540-98E1-51B41C873DE6}">
      <dgm:prSet/>
      <dgm:spPr/>
      <dgm:t>
        <a:bodyPr/>
        <a:lstStyle/>
        <a:p>
          <a:endParaRPr lang="fi-FI"/>
        </a:p>
      </dgm:t>
    </dgm:pt>
    <dgm:pt modelId="{798F19E3-8B5E-F647-A4A1-48CB5E884A85}">
      <dgm:prSet custT="1"/>
      <dgm:spPr/>
      <dgm:t>
        <a:bodyPr/>
        <a:lstStyle/>
        <a:p>
          <a:r>
            <a:rPr lang="fi-FI" sz="1800" dirty="0" err="1">
              <a:solidFill>
                <a:srgbClr val="000000"/>
              </a:solidFill>
            </a:rPr>
            <a:t>Vygotskyn</a:t>
          </a:r>
          <a:r>
            <a:rPr lang="fi-FI" sz="1800" dirty="0">
              <a:solidFill>
                <a:srgbClr val="000000"/>
              </a:solidFill>
            </a:rPr>
            <a:t> teoria</a:t>
          </a:r>
        </a:p>
      </dgm:t>
    </dgm:pt>
    <dgm:pt modelId="{1EAB901A-27EE-054F-A94F-F8BC5F24B144}" type="parTrans" cxnId="{0D4DF20C-F107-F149-B2BD-170391E53B5F}">
      <dgm:prSet/>
      <dgm:spPr/>
      <dgm:t>
        <a:bodyPr/>
        <a:lstStyle/>
        <a:p>
          <a:endParaRPr lang="fi-FI"/>
        </a:p>
      </dgm:t>
    </dgm:pt>
    <dgm:pt modelId="{7F5EB82F-E8FE-8D4B-8ED7-7EA06CA3B2AA}" type="sibTrans" cxnId="{0D4DF20C-F107-F149-B2BD-170391E53B5F}">
      <dgm:prSet/>
      <dgm:spPr/>
      <dgm:t>
        <a:bodyPr/>
        <a:lstStyle/>
        <a:p>
          <a:endParaRPr lang="fi-FI"/>
        </a:p>
      </dgm:t>
    </dgm:pt>
    <dgm:pt modelId="{863B065D-AE77-5E43-A487-75444ADB2EA8}">
      <dgm:prSet custT="1"/>
      <dgm:spPr/>
      <dgm:t>
        <a:bodyPr/>
        <a:lstStyle/>
        <a:p>
          <a:r>
            <a:rPr lang="fi-FI" sz="1800" dirty="0">
              <a:solidFill>
                <a:srgbClr val="000000"/>
              </a:solidFill>
            </a:rPr>
            <a:t>Piaget’n teoria</a:t>
          </a:r>
        </a:p>
      </dgm:t>
    </dgm:pt>
    <dgm:pt modelId="{F4269E84-4D0F-3F42-A638-603942835D00}" type="parTrans" cxnId="{83F5193C-1D5F-E54F-8A5F-EA2247D26744}">
      <dgm:prSet/>
      <dgm:spPr/>
      <dgm:t>
        <a:bodyPr/>
        <a:lstStyle/>
        <a:p>
          <a:endParaRPr lang="fi-FI"/>
        </a:p>
      </dgm:t>
    </dgm:pt>
    <dgm:pt modelId="{6504A07C-2990-C34A-B307-0BF6D8364B5F}" type="sibTrans" cxnId="{83F5193C-1D5F-E54F-8A5F-EA2247D26744}">
      <dgm:prSet/>
      <dgm:spPr/>
      <dgm:t>
        <a:bodyPr/>
        <a:lstStyle/>
        <a:p>
          <a:endParaRPr lang="fi-FI"/>
        </a:p>
      </dgm:t>
    </dgm:pt>
    <dgm:pt modelId="{659BD6FF-D217-3341-8721-EBB205D070C0}" type="pres">
      <dgm:prSet presAssocID="{973EF091-3673-EE4E-8503-30ABD5B85F1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B609E830-3D9A-204C-B47A-8179A7AEE3D8}" type="pres">
      <dgm:prSet presAssocID="{5226776E-6E63-2140-B031-5C46B9E1E848}" presName="singleCycle" presStyleCnt="0"/>
      <dgm:spPr/>
    </dgm:pt>
    <dgm:pt modelId="{1B02C809-1560-A047-9288-CF218838BDEA}" type="pres">
      <dgm:prSet presAssocID="{5226776E-6E63-2140-B031-5C46B9E1E848}" presName="singleCenter" presStyleLbl="node1" presStyleIdx="0" presStyleCnt="5" custScaleX="157659">
        <dgm:presLayoutVars>
          <dgm:chMax val="7"/>
          <dgm:chPref val="7"/>
        </dgm:presLayoutVars>
      </dgm:prSet>
      <dgm:spPr/>
      <dgm:t>
        <a:bodyPr/>
        <a:lstStyle/>
        <a:p>
          <a:endParaRPr lang="fi-FI"/>
        </a:p>
      </dgm:t>
    </dgm:pt>
    <dgm:pt modelId="{0EA06BBF-D454-1844-9614-6130ECC50A1D}" type="pres">
      <dgm:prSet presAssocID="{67F9DBEC-F254-5D44-BCD7-2DC01FAD10BF}" presName="Name56" presStyleLbl="parChTrans1D2" presStyleIdx="0" presStyleCnt="4"/>
      <dgm:spPr/>
      <dgm:t>
        <a:bodyPr/>
        <a:lstStyle/>
        <a:p>
          <a:endParaRPr lang="fi-FI"/>
        </a:p>
      </dgm:t>
    </dgm:pt>
    <dgm:pt modelId="{742BA821-7412-1D42-925E-E6AB12E1CFB8}" type="pres">
      <dgm:prSet presAssocID="{EB3944A3-457B-5C4F-AB52-5F5D53AE2B7E}" presName="text0" presStyleLbl="node1" presStyleIdx="1" presStyleCnt="5" custScaleX="207072" custScaleY="10264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3257346-9BB3-B148-BCDE-5057777B9C29}" type="pres">
      <dgm:prSet presAssocID="{DA064B64-E4C7-2240-8B91-89B67D9FBA55}" presName="Name56" presStyleLbl="parChTrans1D2" presStyleIdx="1" presStyleCnt="4"/>
      <dgm:spPr/>
      <dgm:t>
        <a:bodyPr/>
        <a:lstStyle/>
        <a:p>
          <a:endParaRPr lang="fi-FI"/>
        </a:p>
      </dgm:t>
    </dgm:pt>
    <dgm:pt modelId="{49904F93-6CE5-E04E-831B-79D098D3B3EE}" type="pres">
      <dgm:prSet presAssocID="{F6402F77-4289-8547-923E-CE2100C0C184}" presName="text0" presStyleLbl="node1" presStyleIdx="2" presStyleCnt="5" custScaleX="205143" custScaleY="102051" custRadScaleRad="163135" custRadScaleInc="29745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A0525E1-BF7E-464A-829A-F209BDCB634E}" type="pres">
      <dgm:prSet presAssocID="{1EAB901A-27EE-054F-A94F-F8BC5F24B144}" presName="Name56" presStyleLbl="parChTrans1D2" presStyleIdx="2" presStyleCnt="4"/>
      <dgm:spPr/>
      <dgm:t>
        <a:bodyPr/>
        <a:lstStyle/>
        <a:p>
          <a:endParaRPr lang="fi-FI"/>
        </a:p>
      </dgm:t>
    </dgm:pt>
    <dgm:pt modelId="{BB92EC57-0B8A-E342-A223-6296C199919A}" type="pres">
      <dgm:prSet presAssocID="{798F19E3-8B5E-F647-A4A1-48CB5E884A85}" presName="text0" presStyleLbl="node1" presStyleIdx="3" presStyleCnt="5" custScaleX="206646" custScaleY="10049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5599414-9705-014A-9E4C-8DA2C0C3F84A}" type="pres">
      <dgm:prSet presAssocID="{F4269E84-4D0F-3F42-A638-603942835D00}" presName="Name56" presStyleLbl="parChTrans1D2" presStyleIdx="3" presStyleCnt="4"/>
      <dgm:spPr/>
      <dgm:t>
        <a:bodyPr/>
        <a:lstStyle/>
        <a:p>
          <a:endParaRPr lang="fi-FI"/>
        </a:p>
      </dgm:t>
    </dgm:pt>
    <dgm:pt modelId="{8879CB12-BF1C-3346-97CD-6B287BA234C4}" type="pres">
      <dgm:prSet presAssocID="{863B065D-AE77-5E43-A487-75444ADB2EA8}" presName="text0" presStyleLbl="node1" presStyleIdx="4" presStyleCnt="5" custScaleX="232884" custScaleY="101880" custRadScaleRad="158182" custRadScaleInc="-2984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F41BADD8-E199-4541-88A3-23E7E3079549}" type="presOf" srcId="{1EAB901A-27EE-054F-A94F-F8BC5F24B144}" destId="{5A0525E1-BF7E-464A-829A-F209BDCB634E}" srcOrd="0" destOrd="0" presId="urn:microsoft.com/office/officeart/2008/layout/RadialCluster"/>
    <dgm:cxn modelId="{7221CFD1-CAA7-4550-B6F6-1B15309B8BB7}" type="presOf" srcId="{EB3944A3-457B-5C4F-AB52-5F5D53AE2B7E}" destId="{742BA821-7412-1D42-925E-E6AB12E1CFB8}" srcOrd="0" destOrd="0" presId="urn:microsoft.com/office/officeart/2008/layout/RadialCluster"/>
    <dgm:cxn modelId="{EE01306E-5F58-425C-801F-094EDD11C44D}" type="presOf" srcId="{973EF091-3673-EE4E-8503-30ABD5B85F1D}" destId="{659BD6FF-D217-3341-8721-EBB205D070C0}" srcOrd="0" destOrd="0" presId="urn:microsoft.com/office/officeart/2008/layout/RadialCluster"/>
    <dgm:cxn modelId="{BD2514A4-DD83-4F64-9C50-89352943C7FB}" type="presOf" srcId="{F4269E84-4D0F-3F42-A638-603942835D00}" destId="{D5599414-9705-014A-9E4C-8DA2C0C3F84A}" srcOrd="0" destOrd="0" presId="urn:microsoft.com/office/officeart/2008/layout/RadialCluster"/>
    <dgm:cxn modelId="{2B490342-122A-4C94-B1CD-2C4F3DFC640B}" type="presOf" srcId="{67F9DBEC-F254-5D44-BCD7-2DC01FAD10BF}" destId="{0EA06BBF-D454-1844-9614-6130ECC50A1D}" srcOrd="0" destOrd="0" presId="urn:microsoft.com/office/officeart/2008/layout/RadialCluster"/>
    <dgm:cxn modelId="{83B26826-48B8-4173-AEA8-B48F8BB73098}" type="presOf" srcId="{798F19E3-8B5E-F647-A4A1-48CB5E884A85}" destId="{BB92EC57-0B8A-E342-A223-6296C199919A}" srcOrd="0" destOrd="0" presId="urn:microsoft.com/office/officeart/2008/layout/RadialCluster"/>
    <dgm:cxn modelId="{21072F38-8FB6-8E40-BE7D-AB7BA907BF99}" srcId="{5226776E-6E63-2140-B031-5C46B9E1E848}" destId="{EB3944A3-457B-5C4F-AB52-5F5D53AE2B7E}" srcOrd="0" destOrd="0" parTransId="{67F9DBEC-F254-5D44-BCD7-2DC01FAD10BF}" sibTransId="{5FE19465-9E8D-7146-8C8C-336E23D4DD2F}"/>
    <dgm:cxn modelId="{83F5193C-1D5F-E54F-8A5F-EA2247D26744}" srcId="{5226776E-6E63-2140-B031-5C46B9E1E848}" destId="{863B065D-AE77-5E43-A487-75444ADB2EA8}" srcOrd="3" destOrd="0" parTransId="{F4269E84-4D0F-3F42-A638-603942835D00}" sibTransId="{6504A07C-2990-C34A-B307-0BF6D8364B5F}"/>
    <dgm:cxn modelId="{6A6412FF-AE87-5540-98E1-51B41C873DE6}" srcId="{5226776E-6E63-2140-B031-5C46B9E1E848}" destId="{F6402F77-4289-8547-923E-CE2100C0C184}" srcOrd="1" destOrd="0" parTransId="{DA064B64-E4C7-2240-8B91-89B67D9FBA55}" sibTransId="{CA93410A-DA55-BB41-B7E9-FD9C54AB3BCC}"/>
    <dgm:cxn modelId="{98DFA4D0-449C-4F75-B1B5-341C8A514ADA}" type="presOf" srcId="{F6402F77-4289-8547-923E-CE2100C0C184}" destId="{49904F93-6CE5-E04E-831B-79D098D3B3EE}" srcOrd="0" destOrd="0" presId="urn:microsoft.com/office/officeart/2008/layout/RadialCluster"/>
    <dgm:cxn modelId="{0214F648-24D2-4708-A0A7-EA4727D6E3F2}" type="presOf" srcId="{DA064B64-E4C7-2240-8B91-89B67D9FBA55}" destId="{03257346-9BB3-B148-BCDE-5057777B9C29}" srcOrd="0" destOrd="0" presId="urn:microsoft.com/office/officeart/2008/layout/RadialCluster"/>
    <dgm:cxn modelId="{0D4DF20C-F107-F149-B2BD-170391E53B5F}" srcId="{5226776E-6E63-2140-B031-5C46B9E1E848}" destId="{798F19E3-8B5E-F647-A4A1-48CB5E884A85}" srcOrd="2" destOrd="0" parTransId="{1EAB901A-27EE-054F-A94F-F8BC5F24B144}" sibTransId="{7F5EB82F-E8FE-8D4B-8ED7-7EA06CA3B2AA}"/>
    <dgm:cxn modelId="{8CCBB338-3CCB-4CBB-AD32-97BF798A8900}" type="presOf" srcId="{863B065D-AE77-5E43-A487-75444ADB2EA8}" destId="{8879CB12-BF1C-3346-97CD-6B287BA234C4}" srcOrd="0" destOrd="0" presId="urn:microsoft.com/office/officeart/2008/layout/RadialCluster"/>
    <dgm:cxn modelId="{3D2AE4D2-4789-4106-A9B2-4AE7A82D4DD3}" type="presOf" srcId="{5226776E-6E63-2140-B031-5C46B9E1E848}" destId="{1B02C809-1560-A047-9288-CF218838BDEA}" srcOrd="0" destOrd="0" presId="urn:microsoft.com/office/officeart/2008/layout/RadialCluster"/>
    <dgm:cxn modelId="{10540BED-837C-6C4B-B907-4019B298D30B}" srcId="{973EF091-3673-EE4E-8503-30ABD5B85F1D}" destId="{5226776E-6E63-2140-B031-5C46B9E1E848}" srcOrd="0" destOrd="0" parTransId="{E85B1B04-6F48-EC4B-AD9E-4FE9503DC418}" sibTransId="{AFD8B1FF-775D-A54C-9E18-FFA4A8F85C40}"/>
    <dgm:cxn modelId="{7110FF9A-B6DC-4386-B1C8-E3858CE3F5BD}" type="presParOf" srcId="{659BD6FF-D217-3341-8721-EBB205D070C0}" destId="{B609E830-3D9A-204C-B47A-8179A7AEE3D8}" srcOrd="0" destOrd="0" presId="urn:microsoft.com/office/officeart/2008/layout/RadialCluster"/>
    <dgm:cxn modelId="{0E4B946F-9ACB-485A-AC36-453E5DEF5D94}" type="presParOf" srcId="{B609E830-3D9A-204C-B47A-8179A7AEE3D8}" destId="{1B02C809-1560-A047-9288-CF218838BDEA}" srcOrd="0" destOrd="0" presId="urn:microsoft.com/office/officeart/2008/layout/RadialCluster"/>
    <dgm:cxn modelId="{70FF2E00-CE3E-4760-A70E-7AA15EBEBD7E}" type="presParOf" srcId="{B609E830-3D9A-204C-B47A-8179A7AEE3D8}" destId="{0EA06BBF-D454-1844-9614-6130ECC50A1D}" srcOrd="1" destOrd="0" presId="urn:microsoft.com/office/officeart/2008/layout/RadialCluster"/>
    <dgm:cxn modelId="{217166A6-66E9-495B-BC48-EBCBACD863FB}" type="presParOf" srcId="{B609E830-3D9A-204C-B47A-8179A7AEE3D8}" destId="{742BA821-7412-1D42-925E-E6AB12E1CFB8}" srcOrd="2" destOrd="0" presId="urn:microsoft.com/office/officeart/2008/layout/RadialCluster"/>
    <dgm:cxn modelId="{43C6EE4C-FE1B-4A11-8F58-FB4C9A07D0C2}" type="presParOf" srcId="{B609E830-3D9A-204C-B47A-8179A7AEE3D8}" destId="{03257346-9BB3-B148-BCDE-5057777B9C29}" srcOrd="3" destOrd="0" presId="urn:microsoft.com/office/officeart/2008/layout/RadialCluster"/>
    <dgm:cxn modelId="{861B9C89-88C6-4846-A507-DFAF58D4252C}" type="presParOf" srcId="{B609E830-3D9A-204C-B47A-8179A7AEE3D8}" destId="{49904F93-6CE5-E04E-831B-79D098D3B3EE}" srcOrd="4" destOrd="0" presId="urn:microsoft.com/office/officeart/2008/layout/RadialCluster"/>
    <dgm:cxn modelId="{0D74D833-9481-4F14-BDDA-B09E653FD6BA}" type="presParOf" srcId="{B609E830-3D9A-204C-B47A-8179A7AEE3D8}" destId="{5A0525E1-BF7E-464A-829A-F209BDCB634E}" srcOrd="5" destOrd="0" presId="urn:microsoft.com/office/officeart/2008/layout/RadialCluster"/>
    <dgm:cxn modelId="{0BC6B790-225C-4A89-8717-5890C4CD934C}" type="presParOf" srcId="{B609E830-3D9A-204C-B47A-8179A7AEE3D8}" destId="{BB92EC57-0B8A-E342-A223-6296C199919A}" srcOrd="6" destOrd="0" presId="urn:microsoft.com/office/officeart/2008/layout/RadialCluster"/>
    <dgm:cxn modelId="{33D6A6F9-E272-462D-A5C2-576745A3F7D4}" type="presParOf" srcId="{B609E830-3D9A-204C-B47A-8179A7AEE3D8}" destId="{D5599414-9705-014A-9E4C-8DA2C0C3F84A}" srcOrd="7" destOrd="0" presId="urn:microsoft.com/office/officeart/2008/layout/RadialCluster"/>
    <dgm:cxn modelId="{BDB4CA61-E42B-4580-AB51-09990A3F43F9}" type="presParOf" srcId="{B609E830-3D9A-204C-B47A-8179A7AEE3D8}" destId="{8879CB12-BF1C-3346-97CD-6B287BA234C4}" srcOrd="8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02C809-1560-A047-9288-CF218838BDEA}">
      <dsp:nvSpPr>
        <dsp:cNvPr id="0" name=""/>
        <dsp:cNvSpPr/>
      </dsp:nvSpPr>
      <dsp:spPr>
        <a:xfrm>
          <a:off x="3314646" y="2029198"/>
          <a:ext cx="2454097" cy="155658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800" b="1" kern="1200" dirty="0">
              <a:solidFill>
                <a:schemeClr val="tx1"/>
              </a:solidFill>
            </a:rPr>
            <a:t>Fyysinen ja motorinen kehitys</a:t>
          </a:r>
        </a:p>
      </dsp:txBody>
      <dsp:txXfrm>
        <a:off x="3390632" y="2105184"/>
        <a:ext cx="2302125" cy="1404613"/>
      </dsp:txXfrm>
    </dsp:sp>
    <dsp:sp modelId="{0EA06BBF-D454-1844-9614-6130ECC50A1D}">
      <dsp:nvSpPr>
        <dsp:cNvPr id="0" name=""/>
        <dsp:cNvSpPr/>
      </dsp:nvSpPr>
      <dsp:spPr>
        <a:xfrm rot="16200000">
          <a:off x="4109055" y="1596559"/>
          <a:ext cx="8652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65278" y="0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2BA821-7412-1D42-925E-E6AB12E1CFB8}">
      <dsp:nvSpPr>
        <dsp:cNvPr id="0" name=""/>
        <dsp:cNvSpPr/>
      </dsp:nvSpPr>
      <dsp:spPr>
        <a:xfrm>
          <a:off x="3461905" y="93432"/>
          <a:ext cx="2159579" cy="107048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>
              <a:solidFill>
                <a:srgbClr val="000000"/>
              </a:solidFill>
            </a:rPr>
            <a:t>Fyysinen kasvu</a:t>
          </a:r>
        </a:p>
      </dsp:txBody>
      <dsp:txXfrm>
        <a:off x="3514162" y="145689"/>
        <a:ext cx="2055065" cy="965973"/>
      </dsp:txXfrm>
    </dsp:sp>
    <dsp:sp modelId="{03257346-9BB3-B148-BCDE-5057777B9C29}">
      <dsp:nvSpPr>
        <dsp:cNvPr id="0" name=""/>
        <dsp:cNvSpPr/>
      </dsp:nvSpPr>
      <dsp:spPr>
        <a:xfrm rot="21136716">
          <a:off x="5764029" y="2571258"/>
          <a:ext cx="10399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39956" y="0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04F93-6CE5-E04E-831B-79D098D3B3EE}">
      <dsp:nvSpPr>
        <dsp:cNvPr id="0" name=""/>
        <dsp:cNvSpPr/>
      </dsp:nvSpPr>
      <dsp:spPr>
        <a:xfrm>
          <a:off x="6799271" y="1824204"/>
          <a:ext cx="2139461" cy="106430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>
              <a:solidFill>
                <a:srgbClr val="000000"/>
              </a:solidFill>
            </a:rPr>
            <a:t>Karkeamotoriikka</a:t>
          </a:r>
        </a:p>
      </dsp:txBody>
      <dsp:txXfrm>
        <a:off x="6851226" y="1876159"/>
        <a:ext cx="2035551" cy="960392"/>
      </dsp:txXfrm>
    </dsp:sp>
    <dsp:sp modelId="{58756ED2-1FAB-8947-81A2-901362D5B3EE}">
      <dsp:nvSpPr>
        <dsp:cNvPr id="0" name=""/>
        <dsp:cNvSpPr/>
      </dsp:nvSpPr>
      <dsp:spPr>
        <a:xfrm rot="2268730">
          <a:off x="5449951" y="3862204"/>
          <a:ext cx="90175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01751" y="0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252C1-15B6-C645-BC54-334FF9CE28AF}">
      <dsp:nvSpPr>
        <dsp:cNvPr id="0" name=""/>
        <dsp:cNvSpPr/>
      </dsp:nvSpPr>
      <dsp:spPr>
        <a:xfrm>
          <a:off x="5832026" y="4138625"/>
          <a:ext cx="2203058" cy="104999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>
              <a:solidFill>
                <a:srgbClr val="000000"/>
              </a:solidFill>
            </a:rPr>
            <a:t>Hienomotoriikka</a:t>
          </a:r>
        </a:p>
      </dsp:txBody>
      <dsp:txXfrm>
        <a:off x="5883282" y="4189881"/>
        <a:ext cx="2100546" cy="947481"/>
      </dsp:txXfrm>
    </dsp:sp>
    <dsp:sp modelId="{5A0525E1-BF7E-464A-829A-F209BDCB634E}">
      <dsp:nvSpPr>
        <dsp:cNvPr id="0" name=""/>
        <dsp:cNvSpPr/>
      </dsp:nvSpPr>
      <dsp:spPr>
        <a:xfrm rot="7560000">
          <a:off x="3524465" y="3815970"/>
          <a:ext cx="56905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69052" y="0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2EC57-0B8A-E342-A223-6296C199919A}">
      <dsp:nvSpPr>
        <dsp:cNvPr id="0" name=""/>
        <dsp:cNvSpPr/>
      </dsp:nvSpPr>
      <dsp:spPr>
        <a:xfrm>
          <a:off x="2183451" y="4046156"/>
          <a:ext cx="2155136" cy="104806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>
              <a:solidFill>
                <a:srgbClr val="000000"/>
              </a:solidFill>
            </a:rPr>
            <a:t>Ympäristön tuki</a:t>
          </a:r>
        </a:p>
      </dsp:txBody>
      <dsp:txXfrm>
        <a:off x="2234613" y="4097318"/>
        <a:ext cx="2052812" cy="945740"/>
      </dsp:txXfrm>
    </dsp:sp>
    <dsp:sp modelId="{D5599414-9705-014A-9E4C-8DA2C0C3F84A}">
      <dsp:nvSpPr>
        <dsp:cNvPr id="0" name=""/>
        <dsp:cNvSpPr/>
      </dsp:nvSpPr>
      <dsp:spPr>
        <a:xfrm rot="11247242">
          <a:off x="2425001" y="2588996"/>
          <a:ext cx="89342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3420" y="0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79CB12-BF1C-3346-97CD-6B287BA234C4}">
      <dsp:nvSpPr>
        <dsp:cNvPr id="0" name=""/>
        <dsp:cNvSpPr/>
      </dsp:nvSpPr>
      <dsp:spPr>
        <a:xfrm>
          <a:off x="0" y="1840898"/>
          <a:ext cx="2428776" cy="106251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>
              <a:solidFill>
                <a:srgbClr val="000000"/>
              </a:solidFill>
            </a:rPr>
            <a:t>Aivojen kehitys</a:t>
          </a:r>
        </a:p>
      </dsp:txBody>
      <dsp:txXfrm>
        <a:off x="51868" y="1892766"/>
        <a:ext cx="2325040" cy="9587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02C809-1560-A047-9288-CF218838BDEA}">
      <dsp:nvSpPr>
        <dsp:cNvPr id="0" name=""/>
        <dsp:cNvSpPr/>
      </dsp:nvSpPr>
      <dsp:spPr>
        <a:xfrm>
          <a:off x="3314646" y="1821622"/>
          <a:ext cx="2454097" cy="155658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900" b="1" kern="1200" dirty="0">
              <a:solidFill>
                <a:schemeClr val="tx1"/>
              </a:solidFill>
            </a:rPr>
            <a:t>Kognitiivinen kehitys</a:t>
          </a:r>
        </a:p>
      </dsp:txBody>
      <dsp:txXfrm>
        <a:off x="3390632" y="1897608"/>
        <a:ext cx="2302125" cy="1404613"/>
      </dsp:txXfrm>
    </dsp:sp>
    <dsp:sp modelId="{0EA06BBF-D454-1844-9614-6130ECC50A1D}">
      <dsp:nvSpPr>
        <dsp:cNvPr id="0" name=""/>
        <dsp:cNvSpPr/>
      </dsp:nvSpPr>
      <dsp:spPr>
        <a:xfrm rot="16200000">
          <a:off x="4162259" y="1442186"/>
          <a:ext cx="75887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58871" y="0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2BA821-7412-1D42-925E-E6AB12E1CFB8}">
      <dsp:nvSpPr>
        <dsp:cNvPr id="0" name=""/>
        <dsp:cNvSpPr/>
      </dsp:nvSpPr>
      <dsp:spPr>
        <a:xfrm>
          <a:off x="3461905" y="-7735"/>
          <a:ext cx="2159579" cy="107048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>
              <a:solidFill>
                <a:srgbClr val="000000"/>
              </a:solidFill>
            </a:rPr>
            <a:t>Mielen teoria ja </a:t>
          </a:r>
          <a:r>
            <a:rPr lang="fi-FI" sz="1800" kern="1200" dirty="0" err="1">
              <a:solidFill>
                <a:srgbClr val="000000"/>
              </a:solidFill>
            </a:rPr>
            <a:t>mentalisaatio</a:t>
          </a:r>
          <a:endParaRPr lang="fi-FI" sz="1800" kern="1200" dirty="0">
            <a:solidFill>
              <a:srgbClr val="000000"/>
            </a:solidFill>
          </a:endParaRPr>
        </a:p>
      </dsp:txBody>
      <dsp:txXfrm>
        <a:off x="3514162" y="44522"/>
        <a:ext cx="2055065" cy="965973"/>
      </dsp:txXfrm>
    </dsp:sp>
    <dsp:sp modelId="{03257346-9BB3-B148-BCDE-5057777B9C29}">
      <dsp:nvSpPr>
        <dsp:cNvPr id="0" name=""/>
        <dsp:cNvSpPr/>
      </dsp:nvSpPr>
      <dsp:spPr>
        <a:xfrm rot="803115">
          <a:off x="5754891" y="3009958"/>
          <a:ext cx="101990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19909" y="0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04F93-6CE5-E04E-831B-79D098D3B3EE}">
      <dsp:nvSpPr>
        <dsp:cNvPr id="0" name=""/>
        <dsp:cNvSpPr/>
      </dsp:nvSpPr>
      <dsp:spPr>
        <a:xfrm>
          <a:off x="6760947" y="2850415"/>
          <a:ext cx="2139461" cy="106430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>
              <a:solidFill>
                <a:srgbClr val="000000"/>
              </a:solidFill>
            </a:rPr>
            <a:t>Kognitiivinen stimulaatio ja </a:t>
          </a:r>
          <a:r>
            <a:rPr lang="fi-FI" sz="1800" kern="1200">
              <a:solidFill>
                <a:srgbClr val="000000"/>
              </a:solidFill>
            </a:rPr>
            <a:t>ympäristön tuki</a:t>
          </a:r>
          <a:endParaRPr lang="fi-FI" sz="1800" kern="1200" dirty="0">
            <a:solidFill>
              <a:srgbClr val="000000"/>
            </a:solidFill>
          </a:endParaRPr>
        </a:p>
      </dsp:txBody>
      <dsp:txXfrm>
        <a:off x="6812902" y="2902370"/>
        <a:ext cx="2035551" cy="960392"/>
      </dsp:txXfrm>
    </dsp:sp>
    <dsp:sp modelId="{5A0525E1-BF7E-464A-829A-F209BDCB634E}">
      <dsp:nvSpPr>
        <dsp:cNvPr id="0" name=""/>
        <dsp:cNvSpPr/>
      </dsp:nvSpPr>
      <dsp:spPr>
        <a:xfrm rot="5400000">
          <a:off x="4156653" y="3763249"/>
          <a:ext cx="77008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0082" y="0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2EC57-0B8A-E342-A223-6296C199919A}">
      <dsp:nvSpPr>
        <dsp:cNvPr id="0" name=""/>
        <dsp:cNvSpPr/>
      </dsp:nvSpPr>
      <dsp:spPr>
        <a:xfrm>
          <a:off x="3464126" y="4148290"/>
          <a:ext cx="2155136" cy="104806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err="1">
              <a:solidFill>
                <a:srgbClr val="000000"/>
              </a:solidFill>
            </a:rPr>
            <a:t>Vygotskyn</a:t>
          </a:r>
          <a:r>
            <a:rPr lang="fi-FI" sz="1800" kern="1200" dirty="0">
              <a:solidFill>
                <a:srgbClr val="000000"/>
              </a:solidFill>
            </a:rPr>
            <a:t> teoria</a:t>
          </a:r>
        </a:p>
      </dsp:txBody>
      <dsp:txXfrm>
        <a:off x="3515288" y="4199452"/>
        <a:ext cx="2052812" cy="945740"/>
      </dsp:txXfrm>
    </dsp:sp>
    <dsp:sp modelId="{D5599414-9705-014A-9E4C-8DA2C0C3F84A}">
      <dsp:nvSpPr>
        <dsp:cNvPr id="0" name=""/>
        <dsp:cNvSpPr/>
      </dsp:nvSpPr>
      <dsp:spPr>
        <a:xfrm rot="9994239">
          <a:off x="2557041" y="2982098"/>
          <a:ext cx="7681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68105" y="0"/>
              </a:lnTo>
            </a:path>
          </a:pathLst>
        </a:custGeom>
        <a:noFill/>
        <a:ln w="95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79CB12-BF1C-3346-97CD-6B287BA234C4}">
      <dsp:nvSpPr>
        <dsp:cNvPr id="0" name=""/>
        <dsp:cNvSpPr/>
      </dsp:nvSpPr>
      <dsp:spPr>
        <a:xfrm>
          <a:off x="138766" y="2829999"/>
          <a:ext cx="2428776" cy="106251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>
              <a:solidFill>
                <a:srgbClr val="000000"/>
              </a:solidFill>
            </a:rPr>
            <a:t>Piaget’n teoria</a:t>
          </a:r>
        </a:p>
      </dsp:txBody>
      <dsp:txXfrm>
        <a:off x="190634" y="2881867"/>
        <a:ext cx="2325040" cy="958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7ADDC-1AD3-4069-949F-667BDD2889F5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75926-C5C0-47D3-A5F4-329D3677E66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2435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75926-C5C0-47D3-A5F4-329D3677E660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9845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E6DE-F233-3A4B-A7B0-3C4F89CB34BF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0461-5319-8847-A618-10D1241564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680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E6DE-F233-3A4B-A7B0-3C4F89CB34BF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0461-5319-8847-A618-10D1241564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556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E6DE-F233-3A4B-A7B0-3C4F89CB34BF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0461-5319-8847-A618-10D1241564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6455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E6DE-F233-3A4B-A7B0-3C4F89CB34BF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0461-5319-8847-A618-10D1241564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504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E6DE-F233-3A4B-A7B0-3C4F89CB34BF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0461-5319-8847-A618-10D1241564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4888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E6DE-F233-3A4B-A7B0-3C4F89CB34BF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0461-5319-8847-A618-10D1241564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076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E6DE-F233-3A4B-A7B0-3C4F89CB34BF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0461-5319-8847-A618-10D1241564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3697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E6DE-F233-3A4B-A7B0-3C4F89CB34BF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0461-5319-8847-A618-10D1241564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542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E6DE-F233-3A4B-A7B0-3C4F89CB34BF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0461-5319-8847-A618-10D1241564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530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E6DE-F233-3A4B-A7B0-3C4F89CB34BF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0461-5319-8847-A618-10D1241564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753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E6DE-F233-3A4B-A7B0-3C4F89CB34BF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0461-5319-8847-A618-10D1241564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465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3E6DE-F233-3A4B-A7B0-3C4F89CB34BF}" type="datetimeFigureOut">
              <a:rPr lang="fi-FI" smtClean="0"/>
              <a:t>24.4.2019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D0461-5319-8847-A618-10D1241564B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318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5. Lapsuuden fyysinen, motorinen ja kognitiivinen kehitys</a:t>
            </a:r>
            <a:br>
              <a:rPr lang="fi-FI" b="1" dirty="0"/>
            </a:br>
            <a:r>
              <a:rPr lang="fi-FI" sz="2400" b="1" dirty="0"/>
              <a:t>(s. 68–81)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086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59636"/>
            <a:ext cx="8229600" cy="1143000"/>
          </a:xfrm>
        </p:spPr>
        <p:txBody>
          <a:bodyPr>
            <a:noAutofit/>
          </a:bodyPr>
          <a:lstStyle/>
          <a:p>
            <a:r>
              <a:rPr lang="fi-FI" sz="2800" b="1" dirty="0"/>
              <a:t>Täydennä käsitekartta: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7083800"/>
              </p:ext>
            </p:extLst>
          </p:nvPr>
        </p:nvGraphicFramePr>
        <p:xfrm>
          <a:off x="205267" y="1258896"/>
          <a:ext cx="8938733" cy="5188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810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68799"/>
            <a:ext cx="8229600" cy="1143000"/>
          </a:xfrm>
        </p:spPr>
        <p:txBody>
          <a:bodyPr>
            <a:noAutofit/>
          </a:bodyPr>
          <a:lstStyle/>
          <a:p>
            <a:r>
              <a:rPr lang="fi-FI" sz="3600" b="1" dirty="0"/>
              <a:t>Fyysinen kehitys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67902"/>
            <a:ext cx="8229600" cy="4710417"/>
          </a:xfrm>
        </p:spPr>
        <p:txBody>
          <a:bodyPr>
            <a:noAutofit/>
          </a:bodyPr>
          <a:lstStyle/>
          <a:p>
            <a:pPr lvl="0" fontAlgn="base">
              <a:buFontTx/>
              <a:buChar char="-"/>
            </a:pPr>
            <a:r>
              <a:rPr lang="fi-FI" sz="2400" dirty="0"/>
              <a:t>nopeaa lapsuudessa, tarvitsee tuekseen ympäristöä kuten riittävän ruoan ja suojan</a:t>
            </a:r>
          </a:p>
          <a:p>
            <a:pPr lvl="0" fontAlgn="base">
              <a:buFontTx/>
              <a:buChar char="-"/>
            </a:pPr>
            <a:r>
              <a:rPr lang="fi-FI" sz="2400" dirty="0"/>
              <a:t>yksilöllinen vaihtelu ja vauhti</a:t>
            </a:r>
          </a:p>
          <a:p>
            <a:pPr lvl="0" fontAlgn="base">
              <a:buFontTx/>
              <a:buChar char="-"/>
            </a:pPr>
            <a:r>
              <a:rPr lang="fi-FI" sz="2400" dirty="0"/>
              <a:t>suuret lihakset kehittyvät pieniä nopeammin; karkeamotoriikka kehittyy nopeammin kuin hienomotoriikka</a:t>
            </a:r>
          </a:p>
          <a:p>
            <a:pPr lvl="0" fontAlgn="base">
              <a:buFontTx/>
              <a:buChar char="-"/>
            </a:pPr>
            <a:r>
              <a:rPr lang="fi-FI" sz="2400" dirty="0"/>
              <a:t>aivojen kehitys sekä rakenteellisesti että toiminnallisesti jatkuu </a:t>
            </a:r>
          </a:p>
          <a:p>
            <a:pPr lvl="0" fontAlgn="base">
              <a:buFontTx/>
              <a:buChar char="-"/>
            </a:pPr>
            <a:r>
              <a:rPr lang="fi-FI" sz="2400" b="1" dirty="0" err="1"/>
              <a:t>myeliini</a:t>
            </a:r>
            <a:r>
              <a:rPr lang="fi-FI" sz="2400" dirty="0"/>
              <a:t> kehittyy suojaamaan hermosoluja ja nopeuttamaan hermoimpulssin kulkua </a:t>
            </a:r>
          </a:p>
          <a:p>
            <a:pPr lvl="0" fontAlgn="base">
              <a:buFontTx/>
              <a:buChar char="-"/>
            </a:pPr>
            <a:r>
              <a:rPr lang="fi-FI" sz="2400" b="1" dirty="0" err="1"/>
              <a:t>lateralisaatio</a:t>
            </a:r>
            <a:r>
              <a:rPr lang="fi-FI" sz="2400" dirty="0"/>
              <a:t> eli aivopuoliskojen välinen työnjako selkiytyy</a:t>
            </a:r>
          </a:p>
        </p:txBody>
      </p:sp>
    </p:spTree>
    <p:extLst>
      <p:ext uri="{BB962C8B-B14F-4D97-AF65-F5344CB8AC3E}">
        <p14:creationId xmlns:p14="http://schemas.microsoft.com/office/powerpoint/2010/main" val="24792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Kognitiivinen kehitys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fontAlgn="base"/>
            <a:r>
              <a:rPr lang="fi-FI" b="1" dirty="0"/>
              <a:t>kognitiiviset toiminnot </a:t>
            </a:r>
            <a:r>
              <a:rPr lang="fi-FI" dirty="0"/>
              <a:t>kehittyvät erityisesti kognitiivisesti stimuloivassa ympäristössä; kehitys tarvitsee ympäristön tukea ja harjoitusta</a:t>
            </a:r>
          </a:p>
          <a:p>
            <a:pPr lvl="0" fontAlgn="base"/>
            <a:r>
              <a:rPr lang="fi-FI" dirty="0"/>
              <a:t>perimä luo eroja lasten välille kognitiivisen kehityksen vauhdissa</a:t>
            </a:r>
          </a:p>
          <a:p>
            <a:pPr lvl="0" fontAlgn="base"/>
            <a:r>
              <a:rPr lang="fi-FI" dirty="0"/>
              <a:t>muistin kehittyminen mahdollistaa vähitellen pitkäaikaisten muistojen ja omaelämäkerrallisen muistin eli omasta elämästä luotavien skeemojen rakentumisen </a:t>
            </a:r>
          </a:p>
          <a:p>
            <a:pPr lvl="0" fontAlgn="base"/>
            <a:r>
              <a:rPr lang="fi-FI" b="1" dirty="0"/>
              <a:t>lapsuusiän amnesia tarkoittaa </a:t>
            </a:r>
            <a:r>
              <a:rPr lang="fi-FI" dirty="0"/>
              <a:t>muistojen vähäisyyttä ennen kolmatta tai neljättä ikävuotta; syynä aivojen muistialueiden kypsyminen ja esimerkiksi kielen kehittyminen, jonka kautta monia muistoja luodaan ja sanallistetaan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2676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600" b="1" dirty="0"/>
              <a:t>Piaget’n ajattelun kehityksen teoria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fontAlgn="base"/>
            <a:r>
              <a:rPr lang="fi-FI" dirty="0"/>
              <a:t>lapsi kehittyy ajattelussaan vaiheiden kautta tutkimalla ympäristöään ja muokkaamalla skeemojaan; ajattelun taidot rakentuvat toistensa päälle</a:t>
            </a:r>
            <a:endParaRPr lang="fi-FI" sz="2800" dirty="0"/>
          </a:p>
          <a:p>
            <a:pPr lvl="0" fontAlgn="base"/>
            <a:r>
              <a:rPr lang="fi-FI" b="1" dirty="0"/>
              <a:t>assimilaatio</a:t>
            </a:r>
            <a:r>
              <a:rPr lang="fi-FI" dirty="0"/>
              <a:t> = uuden tiedon lisääminen jo olemassa oleviin skeemoihin</a:t>
            </a:r>
            <a:endParaRPr lang="fi-FI" sz="2800" dirty="0"/>
          </a:p>
          <a:p>
            <a:pPr lvl="0" fontAlgn="base"/>
            <a:r>
              <a:rPr lang="fi-FI" b="1" dirty="0"/>
              <a:t>akkommodaatio</a:t>
            </a:r>
            <a:r>
              <a:rPr lang="fi-FI" dirty="0"/>
              <a:t> = skeemojen muuttaminen tai luominen, kun ympäristöstä saatu uusi tieto ei sovi vanhoihin malleihin</a:t>
            </a:r>
            <a:endParaRPr lang="fi-FI" sz="2800" dirty="0"/>
          </a:p>
          <a:p>
            <a:pPr lvl="0" fontAlgn="base"/>
            <a:r>
              <a:rPr lang="fi-FI" dirty="0"/>
              <a:t>Piaget’n kritiikki: kehitys etenee yksilöllisemmin eikä selvissä vaiheissa; lapset taitavampia kuin Piaget oletti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38266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62567-418C-174D-86CB-4D3163D8F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Piaget’n teorian vaiheet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A39CC-E6CA-6D42-803E-0DC6C7D20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fi-FI" b="1" dirty="0"/>
              <a:t>sensomotorinen</a:t>
            </a:r>
            <a:r>
              <a:rPr lang="fi-FI" dirty="0"/>
              <a:t> vaihe (ikävuodet 1–2), vauvan ymmärrys rakentuu välittömien aistihavaintojen kautta; ajattelu siis ”tässä ja nyt”</a:t>
            </a:r>
            <a:endParaRPr lang="fi-FI" sz="2800" dirty="0"/>
          </a:p>
          <a:p>
            <a:pPr fontAlgn="base"/>
            <a:r>
              <a:rPr lang="fi-FI" b="1" dirty="0"/>
              <a:t>esioperationaalinen</a:t>
            </a:r>
            <a:r>
              <a:rPr lang="fi-FI" dirty="0"/>
              <a:t> vaihe (ikävuodet 2–7), ajattelun kehityksessä erityisesti symbolifunktion omaksuminen keskeistä. </a:t>
            </a:r>
            <a:endParaRPr lang="fi-FI" sz="2800" dirty="0"/>
          </a:p>
          <a:p>
            <a:pPr fontAlgn="base"/>
            <a:r>
              <a:rPr lang="fi-FI" b="1" dirty="0"/>
              <a:t>konkreettisten </a:t>
            </a:r>
            <a:r>
              <a:rPr lang="fi-FI" dirty="0"/>
              <a:t>operaatioiden vaihe (ikävuodet 7–11), ajattelu vielä konkreettista; lapsi osaa ratkaista vaikeitakin ongelmia, mutta tarvitsee siihen usein konkreettisia ajattelun apuvälineitä</a:t>
            </a:r>
            <a:endParaRPr lang="fi-FI" sz="2800" dirty="0"/>
          </a:p>
          <a:p>
            <a:pPr fontAlgn="base"/>
            <a:r>
              <a:rPr lang="fi-FI" b="1" dirty="0"/>
              <a:t>formaalisten</a:t>
            </a:r>
            <a:r>
              <a:rPr lang="fi-FI" dirty="0"/>
              <a:t> operaatioiden vaihe (ikävuodet 12:sta eteenpäin), ajattelu kehittyy abstraktiksi ja hypoteettiseksi</a:t>
            </a:r>
            <a:endParaRPr lang="fi-FI" sz="2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608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 err="1"/>
              <a:t>Vygotskyn</a:t>
            </a:r>
            <a:r>
              <a:rPr lang="fi-FI" sz="3600" b="1" dirty="0"/>
              <a:t> teoria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lvl="0" fontAlgn="base">
              <a:buFont typeface="Arial" panose="020B0604020202020204" pitchFamily="34" charset="0"/>
              <a:buChar char="•"/>
            </a:pPr>
            <a:endParaRPr lang="fi-FI" dirty="0"/>
          </a:p>
          <a:p>
            <a:pPr lvl="0" fontAlgn="base"/>
            <a:r>
              <a:rPr lang="fi-FI" dirty="0"/>
              <a:t>kognitiiviset kyvyt kehittyvät erityisesti sosiaalisen vuorovaikutuksen kautta</a:t>
            </a:r>
          </a:p>
          <a:p>
            <a:pPr lvl="0" fontAlgn="base"/>
            <a:r>
              <a:rPr lang="fi-FI" dirty="0"/>
              <a:t>kulttuuri ja yhteisö rakentavat ajattelua tarjoamalla kielen ja ajattelun mallit kehittyvälle lapselle</a:t>
            </a:r>
          </a:p>
          <a:p>
            <a:pPr lvl="0" fontAlgn="base"/>
            <a:r>
              <a:rPr lang="fi-FI" b="1" dirty="0"/>
              <a:t>lähikehityksen vyöhyke </a:t>
            </a:r>
            <a:r>
              <a:rPr lang="fi-FI" dirty="0"/>
              <a:t>= nykyisen kehitysvaiheen ja seuraavan mahdollisen kehitysvaiheen välinen tila; tällä vyöhykkeellä osaavamman henkilön apu auttaa saavuttamaan seuraavan vaiheen</a:t>
            </a:r>
          </a:p>
          <a:p>
            <a:pPr lvl="0" fontAlgn="base"/>
            <a:r>
              <a:rPr lang="fi-FI" dirty="0"/>
              <a:t>puhe kehittyy ulkoa sisälle: sosiaalinen puhe – egosentrinen puhe – sisäinen puhe</a:t>
            </a:r>
          </a:p>
          <a:p>
            <a:pPr lvl="0" fontAlgn="base">
              <a:buFont typeface="Arial" panose="020B0604020202020204" pitchFamily="34" charset="0"/>
              <a:buChar char="•"/>
            </a:pPr>
            <a:endParaRPr lang="fi-FI" b="1" dirty="0"/>
          </a:p>
          <a:p>
            <a:pPr lvl="1" fontAlgn="base">
              <a:buFont typeface="Arial" panose="020B0604020202020204" pitchFamily="34" charset="0"/>
              <a:buChar char="•"/>
            </a:pP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565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b="1" dirty="0"/>
              <a:t>Mielen teoria ja </a:t>
            </a:r>
            <a:r>
              <a:rPr lang="fi-FI" sz="3600" b="1" dirty="0" err="1"/>
              <a:t>mentalisaatio</a:t>
            </a:r>
            <a:endParaRPr lang="fi-FI" sz="36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30261"/>
            <a:ext cx="8229600" cy="4941964"/>
          </a:xfrm>
        </p:spPr>
        <p:txBody>
          <a:bodyPr>
            <a:noAutofit/>
          </a:bodyPr>
          <a:lstStyle/>
          <a:p>
            <a:pPr lvl="0" fontAlgn="base"/>
            <a:r>
              <a:rPr lang="fi-FI" sz="2400" dirty="0"/>
              <a:t>kyky hahmottaa, että muiden toiminnan taustalla vaikuttaa itsenäinen mieli</a:t>
            </a:r>
          </a:p>
          <a:p>
            <a:pPr lvl="0" fontAlgn="base"/>
            <a:r>
              <a:rPr lang="fi-FI" sz="2400" dirty="0"/>
              <a:t>kehittyy noin 2–4 vuoden iässä, riippuen myös siitä, kuinka paljon lapsi on sosiaalisessa vuorovaikutuksessa</a:t>
            </a:r>
          </a:p>
          <a:p>
            <a:pPr lvl="0" fontAlgn="base"/>
            <a:r>
              <a:rPr lang="fi-FI" sz="2400" b="1" dirty="0" err="1"/>
              <a:t>mentalisaatio</a:t>
            </a:r>
            <a:r>
              <a:rPr lang="fi-FI" sz="2400" dirty="0"/>
              <a:t> = kyky hahmottaa mielen ja todellisuuden ero ja oman ja muiden mielen olemassaolo; mielen teoria on osa tätä laajempaa </a:t>
            </a:r>
            <a:r>
              <a:rPr lang="fi-FI" sz="2400" dirty="0" err="1"/>
              <a:t>mentalisaation</a:t>
            </a:r>
            <a:r>
              <a:rPr lang="fi-FI" sz="2400" dirty="0"/>
              <a:t> kehittymisen prosessia</a:t>
            </a:r>
          </a:p>
        </p:txBody>
      </p:sp>
    </p:spTree>
    <p:extLst>
      <p:ext uri="{BB962C8B-B14F-4D97-AF65-F5344CB8AC3E}">
        <p14:creationId xmlns:p14="http://schemas.microsoft.com/office/powerpoint/2010/main" val="104160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i-FI" b="1" dirty="0"/>
              <a:t>Kielen kehitys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26752"/>
          </a:xfrm>
        </p:spPr>
        <p:txBody>
          <a:bodyPr>
            <a:normAutofit fontScale="92500" lnSpcReduction="20000"/>
          </a:bodyPr>
          <a:lstStyle/>
          <a:p>
            <a:pPr lvl="0" fontAlgn="base"/>
            <a:r>
              <a:rPr lang="fi-FI" dirty="0"/>
              <a:t>puheen tuottaminen kehittyy hitaammin kuin puheen ymmärtäminen</a:t>
            </a:r>
          </a:p>
          <a:p>
            <a:pPr lvl="0" fontAlgn="base"/>
            <a:r>
              <a:rPr lang="fi-FI" dirty="0"/>
              <a:t>sanavarasto ja kielen käyttövalmius kehittyvät nopeaa vauhtia lapsuuden aikana</a:t>
            </a:r>
          </a:p>
          <a:p>
            <a:pPr lvl="0" fontAlgn="base"/>
            <a:r>
              <a:rPr lang="fi-FI" dirty="0"/>
              <a:t>kieli kehittyy vuorovaikutuksessa; vanhemman ja ympäristön palautteen ja korjausten kautta lapsen skeemat ja kieli kehittyvät nopeaa vauhtia</a:t>
            </a:r>
          </a:p>
          <a:p>
            <a:pPr lvl="0" fontAlgn="base"/>
            <a:r>
              <a:rPr lang="fi-FI" dirty="0"/>
              <a:t>kehitysvauhti hyvin yksilöllistä: osa puhuu jo yksivuotiaana, osa vasta lähempänä kolmatta ikävuotta</a:t>
            </a:r>
          </a:p>
        </p:txBody>
      </p:sp>
    </p:spTree>
    <p:extLst>
      <p:ext uri="{BB962C8B-B14F-4D97-AF65-F5344CB8AC3E}">
        <p14:creationId xmlns:p14="http://schemas.microsoft.com/office/powerpoint/2010/main" val="233683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59636"/>
            <a:ext cx="8229600" cy="1143000"/>
          </a:xfrm>
        </p:spPr>
        <p:txBody>
          <a:bodyPr>
            <a:noAutofit/>
          </a:bodyPr>
          <a:lstStyle/>
          <a:p>
            <a:r>
              <a:rPr lang="fi-FI" sz="2800" b="1" dirty="0"/>
              <a:t>Täydennä käsitekartta: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905234"/>
              </p:ext>
            </p:extLst>
          </p:nvPr>
        </p:nvGraphicFramePr>
        <p:xfrm>
          <a:off x="205267" y="1258896"/>
          <a:ext cx="8938733" cy="5188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307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450</Words>
  <Application>Microsoft Office PowerPoint</Application>
  <PresentationFormat>Näytössä katseltava diaesitys (4:3)</PresentationFormat>
  <Paragraphs>53</Paragraphs>
  <Slides>10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Office-teema</vt:lpstr>
      <vt:lpstr>5. Lapsuuden fyysinen, motorinen ja kognitiivinen kehitys (s. 68–81)</vt:lpstr>
      <vt:lpstr>Fyysinen kehitys</vt:lpstr>
      <vt:lpstr>Kognitiivinen kehitys</vt:lpstr>
      <vt:lpstr>Piaget’n ajattelun kehityksen teoria</vt:lpstr>
      <vt:lpstr>Piaget’n teorian vaiheet</vt:lpstr>
      <vt:lpstr>Vygotskyn teoria</vt:lpstr>
      <vt:lpstr>Mielen teoria ja mentalisaatio</vt:lpstr>
      <vt:lpstr>Kielen kehitys</vt:lpstr>
      <vt:lpstr>Täydennä käsitekartta:</vt:lpstr>
      <vt:lpstr>Täydennä käsitekartta: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Kehityspsykologinen tutkimus (s. 34-45)</dc:title>
  <dc:creator>Holm-Willberg</dc:creator>
  <cp:lastModifiedBy>Syrjäläinen Jarno Antero</cp:lastModifiedBy>
  <cp:revision>27</cp:revision>
  <cp:lastPrinted>2016-11-15T16:53:04Z</cp:lastPrinted>
  <dcterms:created xsi:type="dcterms:W3CDTF">2016-11-15T16:43:00Z</dcterms:created>
  <dcterms:modified xsi:type="dcterms:W3CDTF">2019-04-24T07:16:17Z</dcterms:modified>
</cp:coreProperties>
</file>