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8"/>
  </p:notesMasterIdLst>
  <p:sldIdLst>
    <p:sldId id="256" r:id="rId5"/>
    <p:sldId id="263" r:id="rId6"/>
    <p:sldId id="277" r:id="rId7"/>
    <p:sldId id="270" r:id="rId8"/>
    <p:sldId id="287" r:id="rId9"/>
    <p:sldId id="272" r:id="rId10"/>
    <p:sldId id="286" r:id="rId11"/>
    <p:sldId id="288" r:id="rId12"/>
    <p:sldId id="283" r:id="rId13"/>
    <p:sldId id="284" r:id="rId14"/>
    <p:sldId id="285" r:id="rId15"/>
    <p:sldId id="279" r:id="rId16"/>
    <p:sldId id="28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iina Holm" initials="KH" lastIdx="1" clrIdx="0">
    <p:extLst>
      <p:ext uri="{19B8F6BF-5375-455C-9EA6-DF929625EA0E}">
        <p15:presenceInfo xmlns:p15="http://schemas.microsoft.com/office/powerpoint/2012/main" userId="S::kristiina.holm@normaalilyseo.fi::e4394786-7486-4281-8aa2-0f76003c429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D9412C-0156-48C3-87D6-B640964FFC8C}" v="13" dt="2021-06-18T09:11:56.2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9" autoAdjust="0"/>
    <p:restoredTop sz="95808"/>
  </p:normalViewPr>
  <p:slideViewPr>
    <p:cSldViewPr snapToGrid="0">
      <p:cViewPr varScale="1">
        <p:scale>
          <a:sx n="59" d="100"/>
          <a:sy n="59" d="100"/>
        </p:scale>
        <p:origin x="76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2B52E8-07CA-46D5-923F-A9EBD85A1C4D}" type="datetimeFigureOut">
              <a:rPr lang="fi-FI" smtClean="0"/>
              <a:t>15.4.2025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014BB4-5D7A-4220-91E3-944B98DC4A44}" type="slidenum">
              <a:rPr lang="fi-FI" smtClean="0"/>
              <a:t>‹#›</a:t>
            </a:fld>
            <a:endParaRPr lang="fi-FI"/>
          </a:p>
        </p:txBody>
      </p:sp>
    </p:spTree>
    <p:extLst>
      <p:ext uri="{BB962C8B-B14F-4D97-AF65-F5344CB8AC3E}">
        <p14:creationId xmlns:p14="http://schemas.microsoft.com/office/powerpoint/2010/main" val="1770889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i-FI"/>
              <a:t>Muokkaa ots. perustyyl. napsautt.</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lvl1pPr algn="l">
              <a:defRPr/>
            </a:lvl1pPr>
          </a:lstStyle>
          <a:p>
            <a:fld id="{32FADB1D-BD84-4186-A5DA-C8CDF716A543}" type="datetime1">
              <a:rPr lang="en-US" smtClean="0"/>
              <a:t>4/15/2025</a:t>
            </a:fld>
            <a:endParaRPr lang="en-US"/>
          </a:p>
        </p:txBody>
      </p:sp>
      <p:sp>
        <p:nvSpPr>
          <p:cNvPr id="5" name="Footer Placeholder 4"/>
          <p:cNvSpPr>
            <a:spLocks noGrp="1"/>
          </p:cNvSpPr>
          <p:nvPr>
            <p:ph type="ftr" sz="quarter" idx="11"/>
          </p:nvPr>
        </p:nvSpPr>
        <p:spPr/>
        <p:txBody>
          <a:bodyPr/>
          <a:lstStyle/>
          <a:p>
            <a:r>
              <a:rPr lang="fi-FI"/>
              <a:t>© Sanoma Pro, Tekijät ● Mieli 2 Kehittyvä ihminen</a:t>
            </a:r>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6875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344EE909-75AB-457F-A12F-6B91E4F17C35}" type="datetime1">
              <a:rPr lang="en-US" smtClean="0"/>
              <a:t>4/15/2025</a:t>
            </a:fld>
            <a:endParaRPr lang="en-US"/>
          </a:p>
        </p:txBody>
      </p:sp>
      <p:sp>
        <p:nvSpPr>
          <p:cNvPr id="5" name="Footer Placeholder 4"/>
          <p:cNvSpPr>
            <a:spLocks noGrp="1"/>
          </p:cNvSpPr>
          <p:nvPr>
            <p:ph type="ftr" sz="quarter" idx="11"/>
          </p:nvPr>
        </p:nvSpPr>
        <p:spPr/>
        <p:txBody>
          <a:bodyPr/>
          <a:lstStyle/>
          <a:p>
            <a:r>
              <a:rPr lang="fi-FI"/>
              <a:t>© Sanoma Pro, Tekijät ● Mieli 2 Kehittyvä ihminen</a:t>
            </a:r>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99543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i-FI"/>
              <a:t>Muokkaa ots. perustyyl. napsautt.</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532B73A-4523-4658-B842-5F2759631DB8}" type="datetime1">
              <a:rPr lang="en-US" smtClean="0"/>
              <a:t>4/15/2025</a:t>
            </a:fld>
            <a:endParaRPr lang="en-US"/>
          </a:p>
        </p:txBody>
      </p:sp>
      <p:sp>
        <p:nvSpPr>
          <p:cNvPr id="5" name="Footer Placeholder 4"/>
          <p:cNvSpPr>
            <a:spLocks noGrp="1"/>
          </p:cNvSpPr>
          <p:nvPr>
            <p:ph type="ftr" sz="quarter" idx="11"/>
          </p:nvPr>
        </p:nvSpPr>
        <p:spPr/>
        <p:txBody>
          <a:bodyPr/>
          <a:lstStyle/>
          <a:p>
            <a:r>
              <a:rPr lang="fi-FI"/>
              <a:t>© Sanoma Pro, Tekijät ● Mieli 2 Kehittyvä ihminen</a:t>
            </a:r>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656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8B21A565-F225-404E-9FF4-5B892336899E}" type="datetime1">
              <a:rPr lang="en-US" smtClean="0"/>
              <a:t>4/15/2025</a:t>
            </a:fld>
            <a:endParaRPr lang="en-US"/>
          </a:p>
        </p:txBody>
      </p:sp>
      <p:sp>
        <p:nvSpPr>
          <p:cNvPr id="5" name="Footer Placeholder 4"/>
          <p:cNvSpPr>
            <a:spLocks noGrp="1"/>
          </p:cNvSpPr>
          <p:nvPr>
            <p:ph type="ftr" sz="quarter" idx="11"/>
          </p:nvPr>
        </p:nvSpPr>
        <p:spPr/>
        <p:txBody>
          <a:bodyPr/>
          <a:lstStyle/>
          <a:p>
            <a:r>
              <a:rPr lang="fi-FI"/>
              <a:t>© Sanoma Pro, Tekijät ● Mieli 2 Kehittyvä ihminen</a:t>
            </a:r>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07445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i-FI"/>
              <a:t>Muokkaa ots. perustyyl. napsautt.</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505C4FCB-699B-443C-BACE-246C47C9A706}" type="datetime1">
              <a:rPr lang="en-US" smtClean="0"/>
              <a:t>4/15/2025</a:t>
            </a:fld>
            <a:endParaRPr lang="en-US"/>
          </a:p>
        </p:txBody>
      </p:sp>
      <p:sp>
        <p:nvSpPr>
          <p:cNvPr id="5" name="Footer Placeholder 4"/>
          <p:cNvSpPr>
            <a:spLocks noGrp="1"/>
          </p:cNvSpPr>
          <p:nvPr>
            <p:ph type="ftr" sz="quarter" idx="11"/>
          </p:nvPr>
        </p:nvSpPr>
        <p:spPr/>
        <p:txBody>
          <a:bodyPr/>
          <a:lstStyle/>
          <a:p>
            <a:r>
              <a:rPr lang="fi-FI"/>
              <a:t>© Sanoma Pro, Tekijät ● Mieli 2 Kehittyvä ihminen</a:t>
            </a:r>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6982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i-FI"/>
              <a:t>Muokkaa ots. perustyyl. napsautt.</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325C6F77-704A-40D3-8210-341DA2632253}" type="datetime1">
              <a:rPr lang="en-US" smtClean="0"/>
              <a:t>4/15/2025</a:t>
            </a:fld>
            <a:endParaRPr lang="en-US"/>
          </a:p>
        </p:txBody>
      </p:sp>
      <p:sp>
        <p:nvSpPr>
          <p:cNvPr id="6" name="Footer Placeholder 5"/>
          <p:cNvSpPr>
            <a:spLocks noGrp="1"/>
          </p:cNvSpPr>
          <p:nvPr>
            <p:ph type="ftr" sz="quarter" idx="11"/>
          </p:nvPr>
        </p:nvSpPr>
        <p:spPr/>
        <p:txBody>
          <a:bodyPr/>
          <a:lstStyle/>
          <a:p>
            <a:r>
              <a:rPr lang="fi-FI"/>
              <a:t>© Sanoma Pro, Tekijät ● Mieli 2 Kehittyvä ihminen</a:t>
            </a:r>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66738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a:t>Muokkaa ots. perustyyl. napsautt.</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024128" y="2967788"/>
            <a:ext cx="4754880" cy="33415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i-FI"/>
              <a:t>Muokkaa tekstin perustyylejä napsauttamalla</a:t>
            </a:r>
          </a:p>
        </p:txBody>
      </p:sp>
      <p:sp>
        <p:nvSpPr>
          <p:cNvPr id="6" name="Content Placeholder 5"/>
          <p:cNvSpPr>
            <a:spLocks noGrp="1"/>
          </p:cNvSpPr>
          <p:nvPr>
            <p:ph sz="quarter" idx="4"/>
          </p:nvPr>
        </p:nvSpPr>
        <p:spPr>
          <a:xfrm>
            <a:off x="5990888" y="2967788"/>
            <a:ext cx="4754880" cy="33415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09A7A672-DCCC-4EFF-8ADD-E008CDAFB5BB}" type="datetime1">
              <a:rPr lang="en-US" smtClean="0"/>
              <a:t>4/15/2025</a:t>
            </a:fld>
            <a:endParaRPr lang="en-US"/>
          </a:p>
        </p:txBody>
      </p:sp>
      <p:sp>
        <p:nvSpPr>
          <p:cNvPr id="8" name="Footer Placeholder 7"/>
          <p:cNvSpPr>
            <a:spLocks noGrp="1"/>
          </p:cNvSpPr>
          <p:nvPr>
            <p:ph type="ftr" sz="quarter" idx="11"/>
          </p:nvPr>
        </p:nvSpPr>
        <p:spPr/>
        <p:txBody>
          <a:bodyPr/>
          <a:lstStyle/>
          <a:p>
            <a:r>
              <a:rPr lang="fi-FI"/>
              <a:t>© Sanoma Pro, Tekijät ● Mieli 2 Kehittyvä ihminen</a:t>
            </a:r>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06916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C9191A7F-893E-4A72-897B-E7A12E28795C}" type="datetime1">
              <a:rPr lang="en-US" smtClean="0"/>
              <a:t>4/15/2025</a:t>
            </a:fld>
            <a:endParaRPr lang="en-US"/>
          </a:p>
        </p:txBody>
      </p:sp>
      <p:sp>
        <p:nvSpPr>
          <p:cNvPr id="4" name="Footer Placeholder 3"/>
          <p:cNvSpPr>
            <a:spLocks noGrp="1"/>
          </p:cNvSpPr>
          <p:nvPr>
            <p:ph type="ftr" sz="quarter" idx="11"/>
          </p:nvPr>
        </p:nvSpPr>
        <p:spPr/>
        <p:txBody>
          <a:bodyPr/>
          <a:lstStyle/>
          <a:p>
            <a:r>
              <a:rPr lang="fi-FI"/>
              <a:t>© Sanoma Pro, Tekijät ● Mieli 2 Kehittyvä ihminen</a:t>
            </a:r>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37506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53AD61-1156-4D03-9B5B-040415643AEF}" type="datetime1">
              <a:rPr lang="en-US" smtClean="0"/>
              <a:t>4/15/2025</a:t>
            </a:fld>
            <a:endParaRPr lang="en-US"/>
          </a:p>
        </p:txBody>
      </p:sp>
      <p:sp>
        <p:nvSpPr>
          <p:cNvPr id="3" name="Footer Placeholder 2"/>
          <p:cNvSpPr>
            <a:spLocks noGrp="1"/>
          </p:cNvSpPr>
          <p:nvPr>
            <p:ph type="ftr" sz="quarter" idx="11"/>
          </p:nvPr>
        </p:nvSpPr>
        <p:spPr/>
        <p:txBody>
          <a:bodyPr/>
          <a:lstStyle/>
          <a:p>
            <a:r>
              <a:rPr lang="fi-FI"/>
              <a:t>© Sanoma Pro, Tekijät ● Mieli 2 Kehittyvä ihminen</a:t>
            </a:r>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8109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i-FI"/>
              <a:t>Muokkaa ots. perustyyl. napsautt.</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1B7DF34F-0B37-4013-8250-DB2C2CD57D7A}" type="datetime1">
              <a:rPr lang="en-US" smtClean="0"/>
              <a:t>4/15/2025</a:t>
            </a:fld>
            <a:endParaRPr lang="en-US"/>
          </a:p>
        </p:txBody>
      </p:sp>
      <p:sp>
        <p:nvSpPr>
          <p:cNvPr id="6" name="Footer Placeholder 5"/>
          <p:cNvSpPr>
            <a:spLocks noGrp="1"/>
          </p:cNvSpPr>
          <p:nvPr>
            <p:ph type="ftr" sz="quarter" idx="11"/>
          </p:nvPr>
        </p:nvSpPr>
        <p:spPr/>
        <p:txBody>
          <a:bodyPr/>
          <a:lstStyle/>
          <a:p>
            <a:r>
              <a:rPr lang="fi-FI"/>
              <a:t>© Sanoma Pro, Tekijät ● Mieli 2 Kehittyvä ihminen</a:t>
            </a:r>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0723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i-FI"/>
              <a:t>Muokkaa ots. perustyyl. napsautt.</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F61996CC-4B89-4FA9-AACC-B2CEB624B1CD}" type="datetime1">
              <a:rPr lang="en-US" smtClean="0"/>
              <a:t>4/15/2025</a:t>
            </a:fld>
            <a:endParaRPr lang="en-US"/>
          </a:p>
        </p:txBody>
      </p:sp>
      <p:sp>
        <p:nvSpPr>
          <p:cNvPr id="6" name="Footer Placeholder 5"/>
          <p:cNvSpPr>
            <a:spLocks noGrp="1"/>
          </p:cNvSpPr>
          <p:nvPr>
            <p:ph type="ftr" sz="quarter" idx="11"/>
          </p:nvPr>
        </p:nvSpPr>
        <p:spPr/>
        <p:txBody>
          <a:bodyPr/>
          <a:lstStyle/>
          <a:p>
            <a:r>
              <a:rPr lang="fi-FI"/>
              <a:t>© Sanoma Pro, Tekijät ● Mieli 2 Kehittyvä ihminen</a:t>
            </a:r>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697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7AD1616-A0B9-42CD-92DA-C67B956657EF}" type="datetime1">
              <a:rPr lang="en-US" smtClean="0"/>
              <a:t>4/15/2025</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fi-FI"/>
              <a:t>© Sanoma Pro, Tekijät ● Mieli 2 Kehittyvä ihminen</a:t>
            </a:r>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30EA680-D336-4FF7-8B7A-9848BB0A1C3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18426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6.xml"/><Relationship Id="rId5" Type="http://schemas.openxmlformats.org/officeDocument/2006/relationships/image" Target="../media/image10.jpe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70784CE-9DD4-4C2D-88B9-D219730A47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74"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258134" y="640080"/>
            <a:ext cx="6293689" cy="3652405"/>
          </a:xfrm>
        </p:spPr>
        <p:txBody>
          <a:bodyPr anchor="b">
            <a:normAutofit/>
          </a:bodyPr>
          <a:lstStyle/>
          <a:p>
            <a:pPr algn="l"/>
            <a:r>
              <a:rPr lang="en-US" sz="4400" dirty="0">
                <a:solidFill>
                  <a:schemeClr val="tx1">
                    <a:lumMod val="85000"/>
                    <a:lumOff val="15000"/>
                  </a:schemeClr>
                </a:solidFill>
                <a:cs typeface="Calibri Light"/>
              </a:rPr>
              <a:t>4 </a:t>
            </a:r>
            <a:r>
              <a:rPr lang="en-US" sz="4400" dirty="0" err="1">
                <a:solidFill>
                  <a:schemeClr val="tx1">
                    <a:lumMod val="85000"/>
                    <a:lumOff val="15000"/>
                  </a:schemeClr>
                </a:solidFill>
                <a:cs typeface="Calibri Light"/>
              </a:rPr>
              <a:t>Kiintymyssuhde</a:t>
            </a:r>
            <a:r>
              <a:rPr lang="en-US" sz="4400" dirty="0">
                <a:solidFill>
                  <a:schemeClr val="tx1">
                    <a:lumMod val="85000"/>
                    <a:lumOff val="15000"/>
                  </a:schemeClr>
                </a:solidFill>
                <a:cs typeface="Calibri Light"/>
              </a:rPr>
              <a:t> </a:t>
            </a:r>
            <a:r>
              <a:rPr lang="en-US" sz="4400" dirty="0" err="1">
                <a:solidFill>
                  <a:schemeClr val="tx1">
                    <a:lumMod val="85000"/>
                    <a:lumOff val="15000"/>
                  </a:schemeClr>
                </a:solidFill>
                <a:cs typeface="Calibri Light"/>
              </a:rPr>
              <a:t>luo</a:t>
            </a:r>
            <a:r>
              <a:rPr lang="en-US" sz="4400" dirty="0">
                <a:solidFill>
                  <a:schemeClr val="tx1">
                    <a:lumMod val="85000"/>
                    <a:lumOff val="15000"/>
                  </a:schemeClr>
                </a:solidFill>
                <a:cs typeface="Calibri Light"/>
              </a:rPr>
              <a:t> </a:t>
            </a:r>
            <a:r>
              <a:rPr lang="en-US" sz="4400" dirty="0" err="1">
                <a:solidFill>
                  <a:schemeClr val="tx1">
                    <a:lumMod val="85000"/>
                    <a:lumOff val="15000"/>
                  </a:schemeClr>
                </a:solidFill>
                <a:cs typeface="Calibri Light"/>
              </a:rPr>
              <a:t>pohjan</a:t>
            </a:r>
            <a:r>
              <a:rPr lang="en-US" sz="4400" dirty="0">
                <a:solidFill>
                  <a:schemeClr val="tx1">
                    <a:lumMod val="85000"/>
                    <a:lumOff val="15000"/>
                  </a:schemeClr>
                </a:solidFill>
                <a:cs typeface="Calibri Light"/>
              </a:rPr>
              <a:t> </a:t>
            </a:r>
            <a:r>
              <a:rPr lang="en-US" sz="4400" dirty="0" err="1">
                <a:solidFill>
                  <a:schemeClr val="tx1">
                    <a:lumMod val="85000"/>
                    <a:lumOff val="15000"/>
                  </a:schemeClr>
                </a:solidFill>
                <a:cs typeface="Calibri Light"/>
              </a:rPr>
              <a:t>lapsen</a:t>
            </a:r>
            <a:r>
              <a:rPr lang="en-US" sz="4400" dirty="0">
                <a:solidFill>
                  <a:schemeClr val="tx1">
                    <a:lumMod val="85000"/>
                    <a:lumOff val="15000"/>
                  </a:schemeClr>
                </a:solidFill>
                <a:cs typeface="Calibri Light"/>
              </a:rPr>
              <a:t> </a:t>
            </a:r>
            <a:r>
              <a:rPr lang="en-US" sz="4400" dirty="0" err="1">
                <a:solidFill>
                  <a:schemeClr val="tx1">
                    <a:lumMod val="85000"/>
                    <a:lumOff val="15000"/>
                  </a:schemeClr>
                </a:solidFill>
                <a:cs typeface="Calibri Light"/>
              </a:rPr>
              <a:t>perusturvallisuudelle</a:t>
            </a:r>
            <a:endParaRPr lang="en-US" sz="4400" dirty="0">
              <a:solidFill>
                <a:schemeClr val="tx1">
                  <a:lumMod val="85000"/>
                  <a:lumOff val="15000"/>
                </a:schemeClr>
              </a:solidFill>
              <a:cs typeface="Calibri Light"/>
            </a:endParaRPr>
          </a:p>
        </p:txBody>
      </p:sp>
      <p:sp>
        <p:nvSpPr>
          <p:cNvPr id="3" name="Subtitle 2"/>
          <p:cNvSpPr>
            <a:spLocks noGrp="1"/>
          </p:cNvSpPr>
          <p:nvPr>
            <p:ph type="subTitle" idx="1"/>
          </p:nvPr>
        </p:nvSpPr>
        <p:spPr>
          <a:xfrm>
            <a:off x="5271524" y="4460708"/>
            <a:ext cx="6280299" cy="1753175"/>
          </a:xfrm>
        </p:spPr>
        <p:txBody>
          <a:bodyPr vert="horz" lIns="91440" tIns="45720" rIns="91440" bIns="45720" rtlCol="0" anchor="t">
            <a:normAutofit/>
          </a:bodyPr>
          <a:lstStyle/>
          <a:p>
            <a:endParaRPr lang="en-US" sz="1600" dirty="0">
              <a:solidFill>
                <a:schemeClr val="tx1">
                  <a:lumMod val="85000"/>
                  <a:lumOff val="15000"/>
                </a:schemeClr>
              </a:solidFill>
            </a:endParaRPr>
          </a:p>
        </p:txBody>
      </p:sp>
      <p:pic>
        <p:nvPicPr>
          <p:cNvPr id="4" name="Kuva 3" descr="Kuva, joka sisältää kohteen teksti, käsine, veitsi, ruokailuvälineet&#10;&#10;Kuvaus luotu automaattisesti">
            <a:extLst>
              <a:ext uri="{FF2B5EF4-FFF2-40B4-BE49-F238E27FC236}">
                <a16:creationId xmlns:a16="http://schemas.microsoft.com/office/drawing/2014/main" id="{98B5A000-A945-476F-A536-782DD3939D86}"/>
              </a:ext>
            </a:extLst>
          </p:cNvPr>
          <p:cNvPicPr>
            <a:picLocks noChangeAspect="1"/>
          </p:cNvPicPr>
          <p:nvPr/>
        </p:nvPicPr>
        <p:blipFill>
          <a:blip r:embed="rId2"/>
          <a:stretch>
            <a:fillRect/>
          </a:stretch>
        </p:blipFill>
        <p:spPr>
          <a:xfrm>
            <a:off x="633999" y="2640768"/>
            <a:ext cx="3993942" cy="1557637"/>
          </a:xfrm>
          <a:prstGeom prst="rect">
            <a:avLst/>
          </a:prstGeom>
        </p:spPr>
      </p:pic>
      <p:cxnSp>
        <p:nvCxnSpPr>
          <p:cNvPr id="17" name="Straight Connector 16">
            <a:extLst>
              <a:ext uri="{FF2B5EF4-FFF2-40B4-BE49-F238E27FC236}">
                <a16:creationId xmlns:a16="http://schemas.microsoft.com/office/drawing/2014/main" id="{640A410A-1838-4131-95A6-2BE4F8D412F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09640" y="4388141"/>
            <a:ext cx="58521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Alatunnisteen paikkamerkki 4">
            <a:extLst>
              <a:ext uri="{FF2B5EF4-FFF2-40B4-BE49-F238E27FC236}">
                <a16:creationId xmlns:a16="http://schemas.microsoft.com/office/drawing/2014/main" id="{F4CEA8A2-0B45-42D3-AE64-7643E7F48E39}"/>
              </a:ext>
            </a:extLst>
          </p:cNvPr>
          <p:cNvSpPr>
            <a:spLocks noGrp="1"/>
          </p:cNvSpPr>
          <p:nvPr>
            <p:ph type="ftr" sz="quarter" idx="11"/>
          </p:nvPr>
        </p:nvSpPr>
        <p:spPr/>
        <p:txBody>
          <a:bodyPr/>
          <a:lstStyle/>
          <a:p>
            <a:r>
              <a:rPr lang="fi-FI"/>
              <a:t>© Sanoma Pro, Tekijät ● Mieli 2 Kehittyvä ihminen</a:t>
            </a:r>
            <a:endParaRPr lang="en-US"/>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B2A4C-8FF0-4BAE-9EAA-F5027A632639}"/>
              </a:ext>
            </a:extLst>
          </p:cNvPr>
          <p:cNvSpPr>
            <a:spLocks noGrp="1"/>
          </p:cNvSpPr>
          <p:nvPr>
            <p:ph type="title"/>
          </p:nvPr>
        </p:nvSpPr>
        <p:spPr>
          <a:xfrm>
            <a:off x="1024128" y="585216"/>
            <a:ext cx="8018272" cy="1499616"/>
          </a:xfrm>
        </p:spPr>
        <p:txBody>
          <a:bodyPr>
            <a:normAutofit/>
          </a:bodyPr>
          <a:lstStyle/>
          <a:p>
            <a:r>
              <a:rPr lang="en-US" dirty="0" err="1">
                <a:cs typeface="Calibri Light"/>
              </a:rPr>
              <a:t>Turvaton</a:t>
            </a:r>
            <a:r>
              <a:rPr lang="en-US" dirty="0">
                <a:cs typeface="Calibri Light"/>
              </a:rPr>
              <a:t> </a:t>
            </a:r>
            <a:r>
              <a:rPr lang="en-US" dirty="0" err="1">
                <a:cs typeface="Calibri Light"/>
              </a:rPr>
              <a:t>kiintymyssuhde</a:t>
            </a:r>
            <a:r>
              <a:rPr lang="en-US" dirty="0">
                <a:cs typeface="Calibri Light"/>
              </a:rPr>
              <a:t>: </a:t>
            </a:r>
            <a:r>
              <a:rPr lang="en-US" dirty="0" err="1">
                <a:cs typeface="Calibri Light"/>
              </a:rPr>
              <a:t>Välttelevä</a:t>
            </a:r>
            <a:endParaRPr lang="en-US" dirty="0">
              <a:cs typeface="Calibri Light"/>
            </a:endParaRPr>
          </a:p>
        </p:txBody>
      </p:sp>
      <p:sp>
        <p:nvSpPr>
          <p:cNvPr id="3" name="Content Placeholder 2">
            <a:extLst>
              <a:ext uri="{FF2B5EF4-FFF2-40B4-BE49-F238E27FC236}">
                <a16:creationId xmlns:a16="http://schemas.microsoft.com/office/drawing/2014/main" id="{876F5225-FD82-45BC-927A-B4E825846860}"/>
              </a:ext>
            </a:extLst>
          </p:cNvPr>
          <p:cNvSpPr>
            <a:spLocks noGrp="1"/>
          </p:cNvSpPr>
          <p:nvPr>
            <p:ph idx="1"/>
          </p:nvPr>
        </p:nvSpPr>
        <p:spPr>
          <a:xfrm>
            <a:off x="1024128" y="2286000"/>
            <a:ext cx="8018271" cy="4023360"/>
          </a:xfrm>
        </p:spPr>
        <p:txBody>
          <a:bodyPr vert="horz" lIns="91440" tIns="45720" rIns="91440" bIns="45720" rtlCol="0">
            <a:normAutofit/>
          </a:bodyPr>
          <a:lstStyle/>
          <a:p>
            <a:pPr>
              <a:buFont typeface="Arial" panose="020B0604020202020204" pitchFamily="34" charset="0"/>
              <a:buChar char="•"/>
            </a:pPr>
            <a:r>
              <a:rPr lang="en-US" dirty="0" err="1">
                <a:cs typeface="Calibri"/>
              </a:rPr>
              <a:t>Hoivaaja</a:t>
            </a:r>
            <a:r>
              <a:rPr lang="en-US" dirty="0">
                <a:cs typeface="Calibri"/>
              </a:rPr>
              <a:t> </a:t>
            </a:r>
            <a:r>
              <a:rPr lang="en-US" dirty="0" err="1">
                <a:cs typeface="Calibri"/>
              </a:rPr>
              <a:t>ei</a:t>
            </a:r>
            <a:r>
              <a:rPr lang="en-US" dirty="0">
                <a:cs typeface="Calibri"/>
              </a:rPr>
              <a:t> </a:t>
            </a:r>
            <a:r>
              <a:rPr lang="en-US" dirty="0" err="1">
                <a:cs typeface="Calibri"/>
              </a:rPr>
              <a:t>reagoi</a:t>
            </a:r>
            <a:r>
              <a:rPr lang="en-US" dirty="0">
                <a:cs typeface="Calibri"/>
              </a:rPr>
              <a:t> </a:t>
            </a:r>
            <a:r>
              <a:rPr lang="en-US" dirty="0" err="1">
                <a:cs typeface="Calibri"/>
              </a:rPr>
              <a:t>lapsen</a:t>
            </a:r>
            <a:r>
              <a:rPr lang="en-US" dirty="0">
                <a:cs typeface="Calibri"/>
              </a:rPr>
              <a:t> </a:t>
            </a:r>
            <a:r>
              <a:rPr lang="en-US" dirty="0" err="1">
                <a:cs typeface="Calibri"/>
              </a:rPr>
              <a:t>hätään</a:t>
            </a:r>
            <a:r>
              <a:rPr lang="en-US" dirty="0">
                <a:cs typeface="Calibri"/>
              </a:rPr>
              <a:t> </a:t>
            </a:r>
            <a:r>
              <a:rPr lang="en-US" dirty="0" err="1">
                <a:cs typeface="Calibri"/>
              </a:rPr>
              <a:t>eikä</a:t>
            </a:r>
            <a:r>
              <a:rPr lang="en-US" dirty="0">
                <a:cs typeface="Calibri"/>
              </a:rPr>
              <a:t> ole </a:t>
            </a:r>
            <a:r>
              <a:rPr lang="en-US" dirty="0" err="1">
                <a:cs typeface="Calibri"/>
              </a:rPr>
              <a:t>emotionaalisena</a:t>
            </a:r>
            <a:r>
              <a:rPr lang="en-US" dirty="0">
                <a:cs typeface="Calibri"/>
              </a:rPr>
              <a:t> </a:t>
            </a:r>
            <a:r>
              <a:rPr lang="en-US" dirty="0" err="1">
                <a:cs typeface="Calibri"/>
              </a:rPr>
              <a:t>tukena</a:t>
            </a:r>
            <a:r>
              <a:rPr lang="en-US" dirty="0">
                <a:cs typeface="Calibri"/>
              </a:rPr>
              <a:t> </a:t>
            </a:r>
            <a:r>
              <a:rPr lang="en-US" dirty="0" err="1">
                <a:cs typeface="Calibri"/>
              </a:rPr>
              <a:t>stressaavissa</a:t>
            </a:r>
            <a:r>
              <a:rPr lang="en-US" dirty="0">
                <a:cs typeface="Calibri"/>
              </a:rPr>
              <a:t> tilanteissa</a:t>
            </a:r>
          </a:p>
          <a:p>
            <a:pPr>
              <a:buFont typeface="Arial" panose="020B0604020202020204" pitchFamily="34" charset="0"/>
              <a:buChar char="•"/>
            </a:pPr>
            <a:r>
              <a:rPr lang="en-US" dirty="0" err="1">
                <a:cs typeface="Calibri"/>
              </a:rPr>
              <a:t>Lapsi</a:t>
            </a:r>
            <a:r>
              <a:rPr lang="en-US" dirty="0">
                <a:cs typeface="Calibri"/>
              </a:rPr>
              <a:t> </a:t>
            </a:r>
            <a:r>
              <a:rPr lang="en-US" dirty="0" err="1">
                <a:cs typeface="Calibri"/>
              </a:rPr>
              <a:t>jää</a:t>
            </a:r>
            <a:r>
              <a:rPr lang="en-US" dirty="0">
                <a:cs typeface="Calibri"/>
              </a:rPr>
              <a:t> </a:t>
            </a:r>
            <a:r>
              <a:rPr lang="en-US" dirty="0" err="1">
                <a:cs typeface="Calibri"/>
              </a:rPr>
              <a:t>yksin</a:t>
            </a:r>
            <a:r>
              <a:rPr lang="en-US" dirty="0">
                <a:cs typeface="Calibri"/>
              </a:rPr>
              <a:t> </a:t>
            </a:r>
            <a:r>
              <a:rPr lang="en-US" dirty="0" err="1">
                <a:cs typeface="Calibri"/>
              </a:rPr>
              <a:t>selviämään</a:t>
            </a:r>
            <a:r>
              <a:rPr lang="en-US" dirty="0">
                <a:cs typeface="Calibri"/>
              </a:rPr>
              <a:t> </a:t>
            </a:r>
            <a:r>
              <a:rPr lang="en-US" dirty="0" err="1">
                <a:cs typeface="Calibri"/>
              </a:rPr>
              <a:t>tunteidensa</a:t>
            </a:r>
            <a:r>
              <a:rPr lang="en-US" dirty="0">
                <a:cs typeface="Calibri"/>
              </a:rPr>
              <a:t> </a:t>
            </a:r>
            <a:r>
              <a:rPr lang="en-US" dirty="0" err="1">
                <a:cs typeface="Calibri"/>
              </a:rPr>
              <a:t>kanssa</a:t>
            </a:r>
            <a:r>
              <a:rPr lang="en-US" dirty="0">
                <a:cs typeface="Calibri"/>
              </a:rPr>
              <a:t> </a:t>
            </a:r>
          </a:p>
          <a:p>
            <a:endParaRPr lang="en-US" dirty="0">
              <a:cs typeface="Calibri"/>
            </a:endParaRPr>
          </a:p>
          <a:p>
            <a:pPr lvl="1"/>
            <a:r>
              <a:rPr lang="en-US" dirty="0" err="1">
                <a:cs typeface="Calibri"/>
              </a:rPr>
              <a:t>Esimerkki</a:t>
            </a:r>
            <a:r>
              <a:rPr lang="en-US" dirty="0">
                <a:cs typeface="Calibri"/>
              </a:rPr>
              <a:t>: </a:t>
            </a:r>
            <a:r>
              <a:rPr lang="en-US" dirty="0" err="1">
                <a:ea typeface="+mn-lt"/>
                <a:cs typeface="+mn-lt"/>
              </a:rPr>
              <a:t>Vauva</a:t>
            </a:r>
            <a:r>
              <a:rPr lang="en-US" dirty="0">
                <a:ea typeface="+mn-lt"/>
                <a:cs typeface="+mn-lt"/>
              </a:rPr>
              <a:t> </a:t>
            </a:r>
            <a:r>
              <a:rPr lang="en-US" dirty="0" err="1">
                <a:ea typeface="+mn-lt"/>
                <a:cs typeface="+mn-lt"/>
              </a:rPr>
              <a:t>pelästyy</a:t>
            </a:r>
            <a:r>
              <a:rPr lang="en-US" dirty="0">
                <a:ea typeface="+mn-lt"/>
                <a:cs typeface="+mn-lt"/>
              </a:rPr>
              <a:t> ja </a:t>
            </a:r>
            <a:r>
              <a:rPr lang="en-US" dirty="0" err="1">
                <a:ea typeface="+mn-lt"/>
                <a:cs typeface="+mn-lt"/>
              </a:rPr>
              <a:t>alkaa</a:t>
            </a:r>
            <a:r>
              <a:rPr lang="en-US" dirty="0">
                <a:ea typeface="+mn-lt"/>
                <a:cs typeface="+mn-lt"/>
              </a:rPr>
              <a:t> </a:t>
            </a:r>
            <a:r>
              <a:rPr lang="en-US" dirty="0" err="1">
                <a:ea typeface="+mn-lt"/>
                <a:cs typeface="+mn-lt"/>
              </a:rPr>
              <a:t>itkeä</a:t>
            </a:r>
            <a:r>
              <a:rPr lang="en-US" dirty="0">
                <a:ea typeface="+mn-lt"/>
                <a:cs typeface="+mn-lt"/>
              </a:rPr>
              <a:t>. </a:t>
            </a:r>
            <a:r>
              <a:rPr lang="en-US" dirty="0" err="1">
                <a:ea typeface="+mn-lt"/>
                <a:cs typeface="+mn-lt"/>
              </a:rPr>
              <a:t>Vanhempi</a:t>
            </a:r>
            <a:r>
              <a:rPr lang="en-US" dirty="0">
                <a:ea typeface="+mn-lt"/>
                <a:cs typeface="+mn-lt"/>
              </a:rPr>
              <a:t> </a:t>
            </a:r>
            <a:r>
              <a:rPr lang="en-US" dirty="0" err="1">
                <a:ea typeface="+mn-lt"/>
                <a:cs typeface="+mn-lt"/>
              </a:rPr>
              <a:t>ei</a:t>
            </a:r>
            <a:r>
              <a:rPr lang="en-US" dirty="0">
                <a:ea typeface="+mn-lt"/>
                <a:cs typeface="+mn-lt"/>
              </a:rPr>
              <a:t> </a:t>
            </a:r>
            <a:r>
              <a:rPr lang="en-US" dirty="0" err="1">
                <a:ea typeface="+mn-lt"/>
                <a:cs typeface="+mn-lt"/>
              </a:rPr>
              <a:t>ota</a:t>
            </a:r>
            <a:r>
              <a:rPr lang="en-US" dirty="0">
                <a:ea typeface="+mn-lt"/>
                <a:cs typeface="+mn-lt"/>
              </a:rPr>
              <a:t> </a:t>
            </a:r>
            <a:r>
              <a:rPr lang="en-US" dirty="0" err="1">
                <a:ea typeface="+mn-lt"/>
                <a:cs typeface="+mn-lt"/>
              </a:rPr>
              <a:t>vauvaa</a:t>
            </a:r>
            <a:r>
              <a:rPr lang="en-US" dirty="0">
                <a:ea typeface="+mn-lt"/>
                <a:cs typeface="+mn-lt"/>
              </a:rPr>
              <a:t> </a:t>
            </a:r>
            <a:r>
              <a:rPr lang="en-US" dirty="0" err="1">
                <a:ea typeface="+mn-lt"/>
                <a:cs typeface="+mn-lt"/>
              </a:rPr>
              <a:t>syliin</a:t>
            </a:r>
            <a:r>
              <a:rPr lang="en-US" dirty="0">
                <a:ea typeface="+mn-lt"/>
                <a:cs typeface="+mn-lt"/>
              </a:rPr>
              <a:t> </a:t>
            </a:r>
            <a:r>
              <a:rPr lang="en-US" dirty="0" err="1">
                <a:ea typeface="+mn-lt"/>
                <a:cs typeface="+mn-lt"/>
              </a:rPr>
              <a:t>vaan</a:t>
            </a:r>
            <a:r>
              <a:rPr lang="en-US" dirty="0">
                <a:ea typeface="+mn-lt"/>
                <a:cs typeface="+mn-lt"/>
              </a:rPr>
              <a:t> </a:t>
            </a:r>
            <a:r>
              <a:rPr lang="en-US" dirty="0" err="1">
                <a:ea typeface="+mn-lt"/>
                <a:cs typeface="+mn-lt"/>
              </a:rPr>
              <a:t>jättää</a:t>
            </a:r>
            <a:r>
              <a:rPr lang="en-US" dirty="0">
                <a:ea typeface="+mn-lt"/>
                <a:cs typeface="+mn-lt"/>
              </a:rPr>
              <a:t> </a:t>
            </a:r>
            <a:r>
              <a:rPr lang="en-US" dirty="0" err="1">
                <a:ea typeface="+mn-lt"/>
                <a:cs typeface="+mn-lt"/>
              </a:rPr>
              <a:t>hänet</a:t>
            </a:r>
            <a:r>
              <a:rPr lang="en-US" dirty="0">
                <a:ea typeface="+mn-lt"/>
                <a:cs typeface="+mn-lt"/>
              </a:rPr>
              <a:t> </a:t>
            </a:r>
            <a:r>
              <a:rPr lang="en-US" dirty="0" err="1">
                <a:ea typeface="+mn-lt"/>
                <a:cs typeface="+mn-lt"/>
              </a:rPr>
              <a:t>itkemään</a:t>
            </a:r>
            <a:r>
              <a:rPr lang="en-US" dirty="0">
                <a:ea typeface="+mn-lt"/>
                <a:cs typeface="+mn-lt"/>
              </a:rPr>
              <a:t>, </a:t>
            </a:r>
            <a:r>
              <a:rPr lang="en-US" dirty="0" err="1">
                <a:ea typeface="+mn-lt"/>
                <a:cs typeface="+mn-lt"/>
              </a:rPr>
              <a:t>koska</a:t>
            </a:r>
            <a:r>
              <a:rPr lang="en-US" dirty="0">
                <a:ea typeface="+mn-lt"/>
                <a:cs typeface="+mn-lt"/>
              </a:rPr>
              <a:t> </a:t>
            </a:r>
            <a:r>
              <a:rPr lang="en-US" dirty="0" err="1">
                <a:ea typeface="+mn-lt"/>
                <a:cs typeface="+mn-lt"/>
              </a:rPr>
              <a:t>haluaa</a:t>
            </a:r>
            <a:r>
              <a:rPr lang="en-US" dirty="0">
                <a:ea typeface="+mn-lt"/>
                <a:cs typeface="+mn-lt"/>
              </a:rPr>
              <a:t> </a:t>
            </a:r>
            <a:r>
              <a:rPr lang="en-US" dirty="0" err="1">
                <a:ea typeface="+mn-lt"/>
                <a:cs typeface="+mn-lt"/>
              </a:rPr>
              <a:t>opettaa</a:t>
            </a:r>
            <a:r>
              <a:rPr lang="en-US" dirty="0">
                <a:ea typeface="+mn-lt"/>
                <a:cs typeface="+mn-lt"/>
              </a:rPr>
              <a:t> </a:t>
            </a:r>
            <a:r>
              <a:rPr lang="en-US" dirty="0" err="1">
                <a:ea typeface="+mn-lt"/>
                <a:cs typeface="+mn-lt"/>
              </a:rPr>
              <a:t>lasta</a:t>
            </a:r>
            <a:r>
              <a:rPr lang="en-US" dirty="0">
                <a:ea typeface="+mn-lt"/>
                <a:cs typeface="+mn-lt"/>
              </a:rPr>
              <a:t> </a:t>
            </a:r>
            <a:r>
              <a:rPr lang="en-US" dirty="0" err="1">
                <a:ea typeface="+mn-lt"/>
                <a:cs typeface="+mn-lt"/>
              </a:rPr>
              <a:t>hallitsemaan</a:t>
            </a:r>
            <a:r>
              <a:rPr lang="en-US" dirty="0">
                <a:ea typeface="+mn-lt"/>
                <a:cs typeface="+mn-lt"/>
              </a:rPr>
              <a:t> </a:t>
            </a:r>
            <a:r>
              <a:rPr lang="en-US" dirty="0" err="1">
                <a:ea typeface="+mn-lt"/>
                <a:cs typeface="+mn-lt"/>
              </a:rPr>
              <a:t>negatiiviset</a:t>
            </a:r>
            <a:r>
              <a:rPr lang="en-US" dirty="0">
                <a:ea typeface="+mn-lt"/>
                <a:cs typeface="+mn-lt"/>
              </a:rPr>
              <a:t> </a:t>
            </a:r>
            <a:r>
              <a:rPr lang="en-US" dirty="0" err="1">
                <a:ea typeface="+mn-lt"/>
                <a:cs typeface="+mn-lt"/>
              </a:rPr>
              <a:t>tunteensa</a:t>
            </a:r>
            <a:r>
              <a:rPr lang="en-US" dirty="0">
                <a:ea typeface="+mn-lt"/>
                <a:cs typeface="+mn-lt"/>
              </a:rPr>
              <a:t> </a:t>
            </a:r>
            <a:r>
              <a:rPr lang="en-US" dirty="0" err="1">
                <a:ea typeface="+mn-lt"/>
                <a:cs typeface="+mn-lt"/>
              </a:rPr>
              <a:t>pienestä</a:t>
            </a:r>
            <a:r>
              <a:rPr lang="en-US" dirty="0">
                <a:ea typeface="+mn-lt"/>
                <a:cs typeface="+mn-lt"/>
              </a:rPr>
              <a:t> </a:t>
            </a:r>
            <a:r>
              <a:rPr lang="en-US" dirty="0" err="1">
                <a:ea typeface="+mn-lt"/>
                <a:cs typeface="+mn-lt"/>
              </a:rPr>
              <a:t>pitäen</a:t>
            </a:r>
            <a:r>
              <a:rPr lang="en-US" dirty="0">
                <a:ea typeface="+mn-lt"/>
                <a:cs typeface="+mn-lt"/>
              </a:rPr>
              <a:t>. </a:t>
            </a:r>
            <a:r>
              <a:rPr lang="en-US" dirty="0" err="1">
                <a:ea typeface="+mn-lt"/>
                <a:cs typeface="+mn-lt"/>
              </a:rPr>
              <a:t>Vauva</a:t>
            </a:r>
            <a:r>
              <a:rPr lang="en-US" dirty="0">
                <a:ea typeface="+mn-lt"/>
                <a:cs typeface="+mn-lt"/>
              </a:rPr>
              <a:t> </a:t>
            </a:r>
            <a:r>
              <a:rPr lang="en-US" dirty="0" err="1">
                <a:ea typeface="+mn-lt"/>
                <a:cs typeface="+mn-lt"/>
              </a:rPr>
              <a:t>oppii</a:t>
            </a:r>
            <a:r>
              <a:rPr lang="en-US" dirty="0">
                <a:ea typeface="+mn-lt"/>
                <a:cs typeface="+mn-lt"/>
              </a:rPr>
              <a:t>, </a:t>
            </a:r>
            <a:r>
              <a:rPr lang="en-US" dirty="0" err="1">
                <a:ea typeface="+mn-lt"/>
                <a:cs typeface="+mn-lt"/>
              </a:rPr>
              <a:t>että</a:t>
            </a:r>
            <a:r>
              <a:rPr lang="en-US" dirty="0">
                <a:ea typeface="+mn-lt"/>
                <a:cs typeface="+mn-lt"/>
              </a:rPr>
              <a:t> </a:t>
            </a:r>
            <a:r>
              <a:rPr lang="en-US" dirty="0" err="1">
                <a:ea typeface="+mn-lt"/>
                <a:cs typeface="+mn-lt"/>
              </a:rPr>
              <a:t>vuorovaikutustilanteissa</a:t>
            </a:r>
            <a:r>
              <a:rPr lang="en-US" dirty="0">
                <a:ea typeface="+mn-lt"/>
                <a:cs typeface="+mn-lt"/>
              </a:rPr>
              <a:t> </a:t>
            </a:r>
            <a:r>
              <a:rPr lang="en-US" dirty="0" err="1">
                <a:ea typeface="+mn-lt"/>
                <a:cs typeface="+mn-lt"/>
              </a:rPr>
              <a:t>ei</a:t>
            </a:r>
            <a:r>
              <a:rPr lang="en-US" dirty="0">
                <a:ea typeface="+mn-lt"/>
                <a:cs typeface="+mn-lt"/>
              </a:rPr>
              <a:t> </a:t>
            </a:r>
            <a:r>
              <a:rPr lang="en-US" dirty="0" err="1">
                <a:ea typeface="+mn-lt"/>
                <a:cs typeface="+mn-lt"/>
              </a:rPr>
              <a:t>kannata</a:t>
            </a:r>
            <a:r>
              <a:rPr lang="en-US" dirty="0">
                <a:ea typeface="+mn-lt"/>
                <a:cs typeface="+mn-lt"/>
              </a:rPr>
              <a:t> </a:t>
            </a:r>
            <a:r>
              <a:rPr lang="en-US" dirty="0" err="1">
                <a:ea typeface="+mn-lt"/>
                <a:cs typeface="+mn-lt"/>
              </a:rPr>
              <a:t>ilmaista</a:t>
            </a:r>
            <a:r>
              <a:rPr lang="en-US" dirty="0">
                <a:ea typeface="+mn-lt"/>
                <a:cs typeface="+mn-lt"/>
              </a:rPr>
              <a:t> </a:t>
            </a:r>
            <a:r>
              <a:rPr lang="en-US" dirty="0" err="1">
                <a:ea typeface="+mn-lt"/>
                <a:cs typeface="+mn-lt"/>
              </a:rPr>
              <a:t>voimakkaita</a:t>
            </a:r>
            <a:r>
              <a:rPr lang="en-US" dirty="0">
                <a:ea typeface="+mn-lt"/>
                <a:cs typeface="+mn-lt"/>
              </a:rPr>
              <a:t> </a:t>
            </a:r>
            <a:r>
              <a:rPr lang="en-US" dirty="0" err="1">
                <a:ea typeface="+mn-lt"/>
                <a:cs typeface="+mn-lt"/>
              </a:rPr>
              <a:t>kielteisiä</a:t>
            </a:r>
            <a:r>
              <a:rPr lang="en-US" dirty="0">
                <a:ea typeface="+mn-lt"/>
                <a:cs typeface="+mn-lt"/>
              </a:rPr>
              <a:t> </a:t>
            </a:r>
            <a:r>
              <a:rPr lang="en-US" dirty="0" err="1">
                <a:ea typeface="+mn-lt"/>
                <a:cs typeface="+mn-lt"/>
              </a:rPr>
              <a:t>tunteita</a:t>
            </a:r>
            <a:r>
              <a:rPr lang="en-US" dirty="0">
                <a:ea typeface="+mn-lt"/>
                <a:cs typeface="+mn-lt"/>
              </a:rPr>
              <a:t>, </a:t>
            </a:r>
            <a:r>
              <a:rPr lang="en-US" dirty="0" err="1">
                <a:ea typeface="+mn-lt"/>
                <a:cs typeface="+mn-lt"/>
              </a:rPr>
              <a:t>koska</a:t>
            </a:r>
            <a:r>
              <a:rPr lang="en-US" dirty="0">
                <a:ea typeface="+mn-lt"/>
                <a:cs typeface="+mn-lt"/>
              </a:rPr>
              <a:t> ne </a:t>
            </a:r>
            <a:r>
              <a:rPr lang="en-US" dirty="0" err="1">
                <a:ea typeface="+mn-lt"/>
                <a:cs typeface="+mn-lt"/>
              </a:rPr>
              <a:t>eivät</a:t>
            </a:r>
            <a:r>
              <a:rPr lang="en-US" dirty="0">
                <a:ea typeface="+mn-lt"/>
                <a:cs typeface="+mn-lt"/>
              </a:rPr>
              <a:t> </a:t>
            </a:r>
            <a:r>
              <a:rPr lang="en-US" dirty="0" err="1">
                <a:ea typeface="+mn-lt"/>
                <a:cs typeface="+mn-lt"/>
              </a:rPr>
              <a:t>johda</a:t>
            </a:r>
            <a:r>
              <a:rPr lang="en-US" dirty="0">
                <a:ea typeface="+mn-lt"/>
                <a:cs typeface="+mn-lt"/>
              </a:rPr>
              <a:t> </a:t>
            </a:r>
            <a:r>
              <a:rPr lang="en-US" dirty="0" err="1">
                <a:ea typeface="+mn-lt"/>
                <a:cs typeface="+mn-lt"/>
              </a:rPr>
              <a:t>vanhemman</a:t>
            </a:r>
            <a:r>
              <a:rPr lang="en-US" dirty="0">
                <a:ea typeface="+mn-lt"/>
                <a:cs typeface="+mn-lt"/>
              </a:rPr>
              <a:t> </a:t>
            </a:r>
            <a:r>
              <a:rPr lang="en-US" dirty="0" err="1">
                <a:ea typeface="+mn-lt"/>
                <a:cs typeface="+mn-lt"/>
              </a:rPr>
              <a:t>lähestymiseen</a:t>
            </a:r>
            <a:r>
              <a:rPr lang="en-US" dirty="0">
                <a:ea typeface="+mn-lt"/>
                <a:cs typeface="+mn-lt"/>
              </a:rPr>
              <a:t>.</a:t>
            </a:r>
          </a:p>
        </p:txBody>
      </p:sp>
      <p:sp>
        <p:nvSpPr>
          <p:cNvPr id="16" name="Rectangle 15">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4394539"/>
            <a:ext cx="228692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Alatunnisteen paikkamerkki 3">
            <a:extLst>
              <a:ext uri="{FF2B5EF4-FFF2-40B4-BE49-F238E27FC236}">
                <a16:creationId xmlns:a16="http://schemas.microsoft.com/office/drawing/2014/main" id="{8ED79750-D7B6-41A0-A77D-B112BC88D769}"/>
              </a:ext>
            </a:extLst>
          </p:cNvPr>
          <p:cNvSpPr>
            <a:spLocks noGrp="1"/>
          </p:cNvSpPr>
          <p:nvPr>
            <p:ph type="ftr" sz="quarter" idx="11"/>
          </p:nvPr>
        </p:nvSpPr>
        <p:spPr>
          <a:xfrm>
            <a:off x="5968809" y="6424263"/>
            <a:ext cx="5901459" cy="274320"/>
          </a:xfrm>
        </p:spPr>
        <p:txBody>
          <a:bodyPr>
            <a:normAutofit/>
          </a:bodyPr>
          <a:lstStyle/>
          <a:p>
            <a:pPr>
              <a:spcAft>
                <a:spcPts val="600"/>
              </a:spcAft>
            </a:pPr>
            <a:r>
              <a:rPr lang="fi-FI" dirty="0"/>
              <a:t>© Sanoma Pro, Tekijät ● Mieli 2 Kehittyvä ihminen</a:t>
            </a:r>
            <a:endParaRPr lang="en-US" dirty="0"/>
          </a:p>
        </p:txBody>
      </p:sp>
    </p:spTree>
    <p:extLst>
      <p:ext uri="{BB962C8B-B14F-4D97-AF65-F5344CB8AC3E}">
        <p14:creationId xmlns:p14="http://schemas.microsoft.com/office/powerpoint/2010/main" val="3746807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D3946-D59E-4A19-B10B-2A68DBD28969}"/>
              </a:ext>
            </a:extLst>
          </p:cNvPr>
          <p:cNvSpPr>
            <a:spLocks noGrp="1"/>
          </p:cNvSpPr>
          <p:nvPr>
            <p:ph type="title"/>
          </p:nvPr>
        </p:nvSpPr>
        <p:spPr>
          <a:xfrm>
            <a:off x="1024128" y="585216"/>
            <a:ext cx="8018272" cy="1499616"/>
          </a:xfrm>
        </p:spPr>
        <p:txBody>
          <a:bodyPr>
            <a:normAutofit/>
          </a:bodyPr>
          <a:lstStyle/>
          <a:p>
            <a:r>
              <a:rPr lang="en-US" dirty="0" err="1">
                <a:ea typeface="+mj-lt"/>
                <a:cs typeface="+mj-lt"/>
              </a:rPr>
              <a:t>Turvaton</a:t>
            </a:r>
            <a:r>
              <a:rPr lang="en-US" dirty="0">
                <a:ea typeface="+mj-lt"/>
                <a:cs typeface="+mj-lt"/>
              </a:rPr>
              <a:t> </a:t>
            </a:r>
            <a:r>
              <a:rPr lang="en-US" dirty="0" err="1">
                <a:ea typeface="+mj-lt"/>
                <a:cs typeface="+mj-lt"/>
              </a:rPr>
              <a:t>kiintymyssuhde</a:t>
            </a:r>
            <a:r>
              <a:rPr lang="en-US" dirty="0">
                <a:ea typeface="+mj-lt"/>
                <a:cs typeface="+mj-lt"/>
              </a:rPr>
              <a:t>: </a:t>
            </a:r>
            <a:r>
              <a:rPr lang="en-US" dirty="0" err="1">
                <a:ea typeface="+mj-lt"/>
                <a:cs typeface="+mj-lt"/>
              </a:rPr>
              <a:t>Ristiriitainen</a:t>
            </a:r>
            <a:endParaRPr lang="en-US" dirty="0">
              <a:ea typeface="+mj-lt"/>
              <a:cs typeface="+mj-lt"/>
            </a:endParaRPr>
          </a:p>
        </p:txBody>
      </p:sp>
      <p:sp>
        <p:nvSpPr>
          <p:cNvPr id="3" name="Content Placeholder 2">
            <a:extLst>
              <a:ext uri="{FF2B5EF4-FFF2-40B4-BE49-F238E27FC236}">
                <a16:creationId xmlns:a16="http://schemas.microsoft.com/office/drawing/2014/main" id="{CAF2E26B-A5DE-41B4-9B76-9181D710561F}"/>
              </a:ext>
            </a:extLst>
          </p:cNvPr>
          <p:cNvSpPr>
            <a:spLocks noGrp="1"/>
          </p:cNvSpPr>
          <p:nvPr>
            <p:ph idx="1"/>
          </p:nvPr>
        </p:nvSpPr>
        <p:spPr>
          <a:xfrm>
            <a:off x="1024128" y="2286000"/>
            <a:ext cx="8018271" cy="4023360"/>
          </a:xfrm>
        </p:spPr>
        <p:txBody>
          <a:bodyPr vert="horz" lIns="91440" tIns="45720" rIns="91440" bIns="45720" rtlCol="0">
            <a:normAutofit/>
          </a:bodyPr>
          <a:lstStyle/>
          <a:p>
            <a:pPr>
              <a:buFont typeface="Arial" panose="020B0604020202020204" pitchFamily="34" charset="0"/>
              <a:buChar char="•"/>
            </a:pPr>
            <a:r>
              <a:rPr lang="en-US" dirty="0" err="1">
                <a:cs typeface="Calibri"/>
              </a:rPr>
              <a:t>Hoivaaja</a:t>
            </a:r>
            <a:r>
              <a:rPr lang="en-US" dirty="0">
                <a:cs typeface="Calibri"/>
              </a:rPr>
              <a:t> </a:t>
            </a:r>
            <a:r>
              <a:rPr lang="en-US" dirty="0" err="1">
                <a:cs typeface="Calibri"/>
              </a:rPr>
              <a:t>reagoi</a:t>
            </a:r>
            <a:r>
              <a:rPr lang="en-US" dirty="0">
                <a:cs typeface="Calibri"/>
              </a:rPr>
              <a:t> </a:t>
            </a:r>
            <a:r>
              <a:rPr lang="en-US" dirty="0" err="1">
                <a:cs typeface="Calibri"/>
              </a:rPr>
              <a:t>vauvan</a:t>
            </a:r>
            <a:r>
              <a:rPr lang="en-US" dirty="0">
                <a:cs typeface="Calibri"/>
              </a:rPr>
              <a:t> </a:t>
            </a:r>
            <a:r>
              <a:rPr lang="en-US" dirty="0" err="1">
                <a:cs typeface="Calibri"/>
              </a:rPr>
              <a:t>tarpeisiin</a:t>
            </a:r>
            <a:r>
              <a:rPr lang="en-US" dirty="0">
                <a:cs typeface="Calibri"/>
              </a:rPr>
              <a:t> </a:t>
            </a:r>
            <a:r>
              <a:rPr lang="en-US" dirty="0" err="1">
                <a:ea typeface="+mn-lt"/>
                <a:cs typeface="+mn-lt"/>
              </a:rPr>
              <a:t>ailahtelevasti</a:t>
            </a:r>
            <a:r>
              <a:rPr lang="en-US" dirty="0">
                <a:ea typeface="+mn-lt"/>
                <a:cs typeface="+mn-lt"/>
              </a:rPr>
              <a:t> ja </a:t>
            </a:r>
            <a:r>
              <a:rPr lang="en-US" dirty="0" err="1">
                <a:ea typeface="+mn-lt"/>
                <a:cs typeface="+mn-lt"/>
              </a:rPr>
              <a:t>epäjohdonmukaisesti</a:t>
            </a:r>
            <a:endParaRPr lang="en-US" dirty="0">
              <a:ea typeface="+mn-lt"/>
              <a:cs typeface="+mn-lt"/>
            </a:endParaRPr>
          </a:p>
          <a:p>
            <a:pPr>
              <a:buFont typeface="Arial" panose="020B0604020202020204" pitchFamily="34" charset="0"/>
              <a:buChar char="•"/>
            </a:pPr>
            <a:r>
              <a:rPr lang="en-US" dirty="0" err="1">
                <a:ea typeface="+mn-lt"/>
                <a:cs typeface="+mn-lt"/>
              </a:rPr>
              <a:t>Lapsi</a:t>
            </a:r>
            <a:r>
              <a:rPr lang="en-US" dirty="0">
                <a:ea typeface="+mn-lt"/>
                <a:cs typeface="+mn-lt"/>
              </a:rPr>
              <a:t> </a:t>
            </a:r>
            <a:r>
              <a:rPr lang="en-US" dirty="0" err="1">
                <a:ea typeface="+mn-lt"/>
                <a:cs typeface="+mn-lt"/>
              </a:rPr>
              <a:t>ei</a:t>
            </a:r>
            <a:r>
              <a:rPr lang="en-US" dirty="0">
                <a:ea typeface="+mn-lt"/>
                <a:cs typeface="+mn-lt"/>
              </a:rPr>
              <a:t> </a:t>
            </a:r>
            <a:r>
              <a:rPr lang="en-US" dirty="0" err="1">
                <a:ea typeface="+mn-lt"/>
                <a:cs typeface="+mn-lt"/>
              </a:rPr>
              <a:t>pysty</a:t>
            </a:r>
            <a:r>
              <a:rPr lang="en-US" dirty="0">
                <a:ea typeface="+mn-lt"/>
                <a:cs typeface="+mn-lt"/>
              </a:rPr>
              <a:t> </a:t>
            </a:r>
            <a:r>
              <a:rPr lang="en-US" dirty="0" err="1">
                <a:ea typeface="+mn-lt"/>
                <a:cs typeface="+mn-lt"/>
              </a:rPr>
              <a:t>ennakoimaan</a:t>
            </a:r>
            <a:r>
              <a:rPr lang="en-US" dirty="0">
                <a:ea typeface="+mn-lt"/>
                <a:cs typeface="+mn-lt"/>
              </a:rPr>
              <a:t> </a:t>
            </a:r>
            <a:r>
              <a:rPr lang="en-US" dirty="0" err="1">
                <a:ea typeface="+mn-lt"/>
                <a:cs typeface="+mn-lt"/>
              </a:rPr>
              <a:t>sitä</a:t>
            </a:r>
            <a:r>
              <a:rPr lang="en-US" dirty="0">
                <a:ea typeface="+mn-lt"/>
                <a:cs typeface="+mn-lt"/>
              </a:rPr>
              <a:t>, </a:t>
            </a:r>
            <a:r>
              <a:rPr lang="en-US" dirty="0" err="1">
                <a:ea typeface="+mn-lt"/>
                <a:cs typeface="+mn-lt"/>
              </a:rPr>
              <a:t>milloin</a:t>
            </a:r>
            <a:r>
              <a:rPr lang="en-US" dirty="0">
                <a:ea typeface="+mn-lt"/>
                <a:cs typeface="+mn-lt"/>
              </a:rPr>
              <a:t> ja </a:t>
            </a:r>
            <a:r>
              <a:rPr lang="en-US" dirty="0" err="1">
                <a:ea typeface="+mn-lt"/>
                <a:cs typeface="+mn-lt"/>
              </a:rPr>
              <a:t>miten</a:t>
            </a:r>
            <a:r>
              <a:rPr lang="en-US" dirty="0">
                <a:ea typeface="+mn-lt"/>
                <a:cs typeface="+mn-lt"/>
              </a:rPr>
              <a:t> </a:t>
            </a:r>
            <a:r>
              <a:rPr lang="en-US" dirty="0" err="1">
                <a:ea typeface="+mn-lt"/>
                <a:cs typeface="+mn-lt"/>
              </a:rPr>
              <a:t>hoivaaja</a:t>
            </a:r>
            <a:r>
              <a:rPr lang="en-US" dirty="0">
                <a:ea typeface="+mn-lt"/>
                <a:cs typeface="+mn-lt"/>
              </a:rPr>
              <a:t> </a:t>
            </a:r>
            <a:r>
              <a:rPr lang="en-US" dirty="0" err="1">
                <a:ea typeface="+mn-lt"/>
                <a:cs typeface="+mn-lt"/>
              </a:rPr>
              <a:t>vastaa</a:t>
            </a:r>
            <a:r>
              <a:rPr lang="en-US" dirty="0">
                <a:ea typeface="+mn-lt"/>
                <a:cs typeface="+mn-lt"/>
              </a:rPr>
              <a:t> </a:t>
            </a:r>
            <a:r>
              <a:rPr lang="en-US" dirty="0" err="1">
                <a:ea typeface="+mn-lt"/>
                <a:cs typeface="+mn-lt"/>
              </a:rPr>
              <a:t>hänen</a:t>
            </a:r>
            <a:r>
              <a:rPr lang="en-US" dirty="0">
                <a:ea typeface="+mn-lt"/>
                <a:cs typeface="+mn-lt"/>
              </a:rPr>
              <a:t> </a:t>
            </a:r>
            <a:r>
              <a:rPr lang="en-US" dirty="0" err="1">
                <a:ea typeface="+mn-lt"/>
                <a:cs typeface="+mn-lt"/>
              </a:rPr>
              <a:t>tarpeisiinsa</a:t>
            </a:r>
            <a:endParaRPr lang="en-US" dirty="0">
              <a:cs typeface="Calibri" panose="020F0502020204030204"/>
            </a:endParaRPr>
          </a:p>
          <a:p>
            <a:endParaRPr lang="en-US" dirty="0">
              <a:ea typeface="+mn-lt"/>
              <a:cs typeface="+mn-lt"/>
            </a:endParaRPr>
          </a:p>
          <a:p>
            <a:pPr lvl="1">
              <a:buFont typeface="Arial" panose="020B0604020202020204" pitchFamily="34" charset="0"/>
              <a:buChar char="•"/>
            </a:pPr>
            <a:r>
              <a:rPr lang="en-US" dirty="0" err="1">
                <a:ea typeface="+mn-lt"/>
                <a:cs typeface="+mn-lt"/>
              </a:rPr>
              <a:t>Esimerkki</a:t>
            </a:r>
            <a:r>
              <a:rPr lang="en-US" dirty="0">
                <a:ea typeface="+mn-lt"/>
                <a:cs typeface="+mn-lt"/>
              </a:rPr>
              <a:t>: </a:t>
            </a:r>
            <a:r>
              <a:rPr lang="en-US" dirty="0" err="1">
                <a:ea typeface="+mn-lt"/>
                <a:cs typeface="+mn-lt"/>
              </a:rPr>
              <a:t>Lapsi</a:t>
            </a:r>
            <a:r>
              <a:rPr lang="en-US" dirty="0">
                <a:ea typeface="+mn-lt"/>
                <a:cs typeface="+mn-lt"/>
              </a:rPr>
              <a:t> </a:t>
            </a:r>
            <a:r>
              <a:rPr lang="en-US" dirty="0" err="1">
                <a:ea typeface="+mn-lt"/>
                <a:cs typeface="+mn-lt"/>
              </a:rPr>
              <a:t>kaatuu</a:t>
            </a:r>
            <a:r>
              <a:rPr lang="en-US" dirty="0">
                <a:ea typeface="+mn-lt"/>
                <a:cs typeface="+mn-lt"/>
              </a:rPr>
              <a:t> ja </a:t>
            </a:r>
            <a:r>
              <a:rPr lang="en-US" dirty="0" err="1">
                <a:ea typeface="+mn-lt"/>
                <a:cs typeface="+mn-lt"/>
              </a:rPr>
              <a:t>alkaa</a:t>
            </a:r>
            <a:r>
              <a:rPr lang="en-US" dirty="0">
                <a:ea typeface="+mn-lt"/>
                <a:cs typeface="+mn-lt"/>
              </a:rPr>
              <a:t> </a:t>
            </a:r>
            <a:r>
              <a:rPr lang="en-US" dirty="0" err="1">
                <a:ea typeface="+mn-lt"/>
                <a:cs typeface="+mn-lt"/>
              </a:rPr>
              <a:t>itkeä</a:t>
            </a:r>
            <a:r>
              <a:rPr lang="en-US" dirty="0">
                <a:ea typeface="+mn-lt"/>
                <a:cs typeface="+mn-lt"/>
              </a:rPr>
              <a:t>, </a:t>
            </a:r>
            <a:r>
              <a:rPr lang="en-US" dirty="0" err="1">
                <a:ea typeface="+mn-lt"/>
                <a:cs typeface="+mn-lt"/>
              </a:rPr>
              <a:t>mutta</a:t>
            </a:r>
            <a:r>
              <a:rPr lang="en-US" dirty="0">
                <a:ea typeface="+mn-lt"/>
                <a:cs typeface="+mn-lt"/>
              </a:rPr>
              <a:t> </a:t>
            </a:r>
            <a:r>
              <a:rPr lang="en-US" dirty="0" err="1">
                <a:ea typeface="+mn-lt"/>
                <a:cs typeface="+mn-lt"/>
              </a:rPr>
              <a:t>vanhempi</a:t>
            </a:r>
            <a:r>
              <a:rPr lang="en-US" dirty="0">
                <a:ea typeface="+mn-lt"/>
                <a:cs typeface="+mn-lt"/>
              </a:rPr>
              <a:t> </a:t>
            </a:r>
            <a:r>
              <a:rPr lang="en-US" dirty="0" err="1">
                <a:ea typeface="+mn-lt"/>
                <a:cs typeface="+mn-lt"/>
              </a:rPr>
              <a:t>ei</a:t>
            </a:r>
            <a:r>
              <a:rPr lang="en-US" dirty="0">
                <a:ea typeface="+mn-lt"/>
                <a:cs typeface="+mn-lt"/>
              </a:rPr>
              <a:t> </a:t>
            </a:r>
            <a:r>
              <a:rPr lang="en-US" dirty="0" err="1">
                <a:ea typeface="+mn-lt"/>
                <a:cs typeface="+mn-lt"/>
              </a:rPr>
              <a:t>reagoi</a:t>
            </a:r>
            <a:r>
              <a:rPr lang="en-US" dirty="0">
                <a:ea typeface="+mn-lt"/>
                <a:cs typeface="+mn-lt"/>
              </a:rPr>
              <a:t> </a:t>
            </a:r>
            <a:r>
              <a:rPr lang="en-US" dirty="0" err="1">
                <a:ea typeface="+mn-lt"/>
                <a:cs typeface="+mn-lt"/>
              </a:rPr>
              <a:t>lapseen</a:t>
            </a:r>
            <a:r>
              <a:rPr lang="en-US" dirty="0">
                <a:ea typeface="+mn-lt"/>
                <a:cs typeface="+mn-lt"/>
              </a:rPr>
              <a:t>. </a:t>
            </a:r>
            <a:r>
              <a:rPr lang="en-US" dirty="0" err="1">
                <a:ea typeface="+mn-lt"/>
                <a:cs typeface="+mn-lt"/>
              </a:rPr>
              <a:t>Lapsen</a:t>
            </a:r>
            <a:r>
              <a:rPr lang="en-US" dirty="0">
                <a:ea typeface="+mn-lt"/>
                <a:cs typeface="+mn-lt"/>
              </a:rPr>
              <a:t> </a:t>
            </a:r>
            <a:r>
              <a:rPr lang="en-US" dirty="0" err="1">
                <a:ea typeface="+mn-lt"/>
                <a:cs typeface="+mn-lt"/>
              </a:rPr>
              <a:t>itku</a:t>
            </a:r>
            <a:r>
              <a:rPr lang="en-US" dirty="0">
                <a:ea typeface="+mn-lt"/>
                <a:cs typeface="+mn-lt"/>
              </a:rPr>
              <a:t> vain </a:t>
            </a:r>
            <a:r>
              <a:rPr lang="en-US" dirty="0" err="1">
                <a:ea typeface="+mn-lt"/>
                <a:cs typeface="+mn-lt"/>
              </a:rPr>
              <a:t>yltyy</a:t>
            </a:r>
            <a:r>
              <a:rPr lang="en-US" dirty="0">
                <a:ea typeface="+mn-lt"/>
                <a:cs typeface="+mn-lt"/>
              </a:rPr>
              <a:t> </a:t>
            </a:r>
            <a:r>
              <a:rPr lang="en-US" dirty="0" err="1">
                <a:ea typeface="+mn-lt"/>
                <a:cs typeface="+mn-lt"/>
              </a:rPr>
              <a:t>yltymistään</a:t>
            </a:r>
            <a:r>
              <a:rPr lang="en-US" dirty="0">
                <a:ea typeface="+mn-lt"/>
                <a:cs typeface="+mn-lt"/>
              </a:rPr>
              <a:t>. </a:t>
            </a:r>
            <a:r>
              <a:rPr lang="en-US" dirty="0" err="1">
                <a:ea typeface="+mn-lt"/>
                <a:cs typeface="+mn-lt"/>
              </a:rPr>
              <a:t>Lopulta</a:t>
            </a:r>
            <a:r>
              <a:rPr lang="en-US" dirty="0">
                <a:ea typeface="+mn-lt"/>
                <a:cs typeface="+mn-lt"/>
              </a:rPr>
              <a:t> </a:t>
            </a:r>
            <a:r>
              <a:rPr lang="en-US" dirty="0" err="1">
                <a:ea typeface="+mn-lt"/>
                <a:cs typeface="+mn-lt"/>
              </a:rPr>
              <a:t>vanhempi</a:t>
            </a:r>
            <a:r>
              <a:rPr lang="en-US" dirty="0">
                <a:ea typeface="+mn-lt"/>
                <a:cs typeface="+mn-lt"/>
              </a:rPr>
              <a:t> </a:t>
            </a:r>
            <a:r>
              <a:rPr lang="en-US" dirty="0" err="1">
                <a:ea typeface="+mn-lt"/>
                <a:cs typeface="+mn-lt"/>
              </a:rPr>
              <a:t>kohdistaa</a:t>
            </a:r>
            <a:r>
              <a:rPr lang="en-US" dirty="0">
                <a:ea typeface="+mn-lt"/>
                <a:cs typeface="+mn-lt"/>
              </a:rPr>
              <a:t> </a:t>
            </a:r>
            <a:r>
              <a:rPr lang="en-US" dirty="0" err="1">
                <a:ea typeface="+mn-lt"/>
                <a:cs typeface="+mn-lt"/>
              </a:rPr>
              <a:t>huomionsa</a:t>
            </a:r>
            <a:r>
              <a:rPr lang="en-US" dirty="0">
                <a:ea typeface="+mn-lt"/>
                <a:cs typeface="+mn-lt"/>
              </a:rPr>
              <a:t> </a:t>
            </a:r>
            <a:r>
              <a:rPr lang="en-US" dirty="0" err="1">
                <a:ea typeface="+mn-lt"/>
                <a:cs typeface="+mn-lt"/>
              </a:rPr>
              <a:t>lapseen</a:t>
            </a:r>
            <a:r>
              <a:rPr lang="en-US" dirty="0">
                <a:ea typeface="+mn-lt"/>
                <a:cs typeface="+mn-lt"/>
              </a:rPr>
              <a:t> ja </a:t>
            </a:r>
            <a:r>
              <a:rPr lang="en-US" dirty="0" err="1">
                <a:ea typeface="+mn-lt"/>
                <a:cs typeface="+mn-lt"/>
              </a:rPr>
              <a:t>tiuskaisee</a:t>
            </a:r>
            <a:r>
              <a:rPr lang="en-US" dirty="0">
                <a:ea typeface="+mn-lt"/>
                <a:cs typeface="+mn-lt"/>
              </a:rPr>
              <a:t> </a:t>
            </a:r>
            <a:r>
              <a:rPr lang="en-US" dirty="0" err="1">
                <a:ea typeface="+mn-lt"/>
                <a:cs typeface="+mn-lt"/>
              </a:rPr>
              <a:t>tälle</a:t>
            </a:r>
            <a:r>
              <a:rPr lang="en-US" dirty="0">
                <a:ea typeface="+mn-lt"/>
                <a:cs typeface="+mn-lt"/>
              </a:rPr>
              <a:t> </a:t>
            </a:r>
            <a:r>
              <a:rPr lang="en-US" dirty="0" err="1">
                <a:ea typeface="+mn-lt"/>
                <a:cs typeface="+mn-lt"/>
              </a:rPr>
              <a:t>tuskastuneena</a:t>
            </a:r>
            <a:r>
              <a:rPr lang="en-US" dirty="0">
                <a:ea typeface="+mn-lt"/>
                <a:cs typeface="+mn-lt"/>
              </a:rPr>
              <a:t>: "No, </a:t>
            </a:r>
            <a:r>
              <a:rPr lang="en-US" dirty="0" err="1">
                <a:ea typeface="+mn-lt"/>
                <a:cs typeface="+mn-lt"/>
              </a:rPr>
              <a:t>ei</a:t>
            </a:r>
            <a:r>
              <a:rPr lang="en-US" dirty="0">
                <a:ea typeface="+mn-lt"/>
                <a:cs typeface="+mn-lt"/>
              </a:rPr>
              <a:t> kai </a:t>
            </a:r>
            <a:r>
              <a:rPr lang="en-US" dirty="0" err="1">
                <a:ea typeface="+mn-lt"/>
                <a:cs typeface="+mn-lt"/>
              </a:rPr>
              <a:t>enää</a:t>
            </a:r>
            <a:r>
              <a:rPr lang="en-US" dirty="0">
                <a:ea typeface="+mn-lt"/>
                <a:cs typeface="+mn-lt"/>
              </a:rPr>
              <a:t> </a:t>
            </a:r>
            <a:r>
              <a:rPr lang="en-US" dirty="0" err="1">
                <a:ea typeface="+mn-lt"/>
                <a:cs typeface="+mn-lt"/>
              </a:rPr>
              <a:t>satu</a:t>
            </a:r>
            <a:r>
              <a:rPr lang="en-US" dirty="0">
                <a:ea typeface="+mn-lt"/>
                <a:cs typeface="+mn-lt"/>
              </a:rPr>
              <a:t>!" </a:t>
            </a:r>
            <a:r>
              <a:rPr lang="en-US" dirty="0" err="1">
                <a:ea typeface="+mn-lt"/>
                <a:cs typeface="+mn-lt"/>
              </a:rPr>
              <a:t>Vanhempi</a:t>
            </a:r>
            <a:r>
              <a:rPr lang="en-US" dirty="0">
                <a:ea typeface="+mn-lt"/>
                <a:cs typeface="+mn-lt"/>
              </a:rPr>
              <a:t> </a:t>
            </a:r>
            <a:r>
              <a:rPr lang="en-US" dirty="0" err="1">
                <a:ea typeface="+mn-lt"/>
                <a:cs typeface="+mn-lt"/>
              </a:rPr>
              <a:t>nostaa</a:t>
            </a:r>
            <a:r>
              <a:rPr lang="en-US" dirty="0">
                <a:ea typeface="+mn-lt"/>
                <a:cs typeface="+mn-lt"/>
              </a:rPr>
              <a:t> </a:t>
            </a:r>
            <a:r>
              <a:rPr lang="en-US" dirty="0" err="1">
                <a:ea typeface="+mn-lt"/>
                <a:cs typeface="+mn-lt"/>
              </a:rPr>
              <a:t>lapsen</a:t>
            </a:r>
            <a:r>
              <a:rPr lang="en-US" dirty="0">
                <a:ea typeface="+mn-lt"/>
                <a:cs typeface="+mn-lt"/>
              </a:rPr>
              <a:t> </a:t>
            </a:r>
            <a:r>
              <a:rPr lang="en-US" dirty="0" err="1">
                <a:ea typeface="+mn-lt"/>
                <a:cs typeface="+mn-lt"/>
              </a:rPr>
              <a:t>kiukkuisena</a:t>
            </a:r>
            <a:r>
              <a:rPr lang="en-US" dirty="0">
                <a:ea typeface="+mn-lt"/>
                <a:cs typeface="+mn-lt"/>
              </a:rPr>
              <a:t> </a:t>
            </a:r>
            <a:r>
              <a:rPr lang="en-US" dirty="0" err="1">
                <a:ea typeface="+mn-lt"/>
                <a:cs typeface="+mn-lt"/>
              </a:rPr>
              <a:t>syliinsä</a:t>
            </a:r>
            <a:r>
              <a:rPr lang="en-US" dirty="0">
                <a:ea typeface="+mn-lt"/>
                <a:cs typeface="+mn-lt"/>
              </a:rPr>
              <a:t>. </a:t>
            </a:r>
          </a:p>
        </p:txBody>
      </p:sp>
      <p:sp>
        <p:nvSpPr>
          <p:cNvPr id="16" name="Rectangle 15">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4394539"/>
            <a:ext cx="228692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Alatunnisteen paikkamerkki 3">
            <a:extLst>
              <a:ext uri="{FF2B5EF4-FFF2-40B4-BE49-F238E27FC236}">
                <a16:creationId xmlns:a16="http://schemas.microsoft.com/office/drawing/2014/main" id="{A1C2EB20-0BEF-4247-9B04-A85FEEC341D0}"/>
              </a:ext>
            </a:extLst>
          </p:cNvPr>
          <p:cNvSpPr>
            <a:spLocks noGrp="1"/>
          </p:cNvSpPr>
          <p:nvPr>
            <p:ph type="ftr" sz="quarter" idx="11"/>
          </p:nvPr>
        </p:nvSpPr>
        <p:spPr>
          <a:xfrm>
            <a:off x="5968809" y="6447970"/>
            <a:ext cx="5901459" cy="274320"/>
          </a:xfrm>
        </p:spPr>
        <p:txBody>
          <a:bodyPr>
            <a:normAutofit/>
          </a:bodyPr>
          <a:lstStyle/>
          <a:p>
            <a:pPr>
              <a:spcAft>
                <a:spcPts val="600"/>
              </a:spcAft>
            </a:pPr>
            <a:r>
              <a:rPr lang="fi-FI" dirty="0"/>
              <a:t>© Sanoma Pro, Tekijät ● Mieli 2 Kehittyvä ihminen</a:t>
            </a:r>
            <a:endParaRPr lang="en-US" dirty="0"/>
          </a:p>
        </p:txBody>
      </p:sp>
    </p:spTree>
    <p:extLst>
      <p:ext uri="{BB962C8B-B14F-4D97-AF65-F5344CB8AC3E}">
        <p14:creationId xmlns:p14="http://schemas.microsoft.com/office/powerpoint/2010/main" val="3449223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F593F-BDB8-4F0B-AD8A-911D3AF82AF9}"/>
              </a:ext>
            </a:extLst>
          </p:cNvPr>
          <p:cNvSpPr>
            <a:spLocks noGrp="1"/>
          </p:cNvSpPr>
          <p:nvPr>
            <p:ph type="title"/>
          </p:nvPr>
        </p:nvSpPr>
        <p:spPr>
          <a:xfrm>
            <a:off x="1024128" y="585216"/>
            <a:ext cx="9720072" cy="1499616"/>
          </a:xfrm>
        </p:spPr>
        <p:txBody>
          <a:bodyPr>
            <a:normAutofit/>
          </a:bodyPr>
          <a:lstStyle/>
          <a:p>
            <a:r>
              <a:rPr lang="en-US" dirty="0" err="1">
                <a:cs typeface="Calibri Light"/>
              </a:rPr>
              <a:t>Kiintymyssuhteiden</a:t>
            </a:r>
            <a:r>
              <a:rPr lang="en-US" dirty="0">
                <a:cs typeface="Calibri Light"/>
              </a:rPr>
              <a:t> </a:t>
            </a:r>
            <a:r>
              <a:rPr lang="en-US" dirty="0" err="1">
                <a:cs typeface="Calibri Light"/>
              </a:rPr>
              <a:t>merkitys</a:t>
            </a:r>
            <a:r>
              <a:rPr lang="en-US" dirty="0">
                <a:cs typeface="Calibri Light"/>
              </a:rPr>
              <a:t> </a:t>
            </a:r>
            <a:r>
              <a:rPr lang="en-US" dirty="0" err="1">
                <a:cs typeface="Calibri Light"/>
              </a:rPr>
              <a:t>kehitykselle</a:t>
            </a:r>
            <a:endParaRPr lang="en-US" dirty="0">
              <a:cs typeface="Calibri Light"/>
            </a:endParaRPr>
          </a:p>
        </p:txBody>
      </p:sp>
      <p:pic>
        <p:nvPicPr>
          <p:cNvPr id="4098" name="Picture 2" descr="Ilmainen kuvapankkikuva tunnisteilla halaus, jälkeläinen, jälkeläiset">
            <a:extLst>
              <a:ext uri="{FF2B5EF4-FFF2-40B4-BE49-F238E27FC236}">
                <a16:creationId xmlns:a16="http://schemas.microsoft.com/office/drawing/2014/main" id="{21949414-17C1-7640-9101-6A4FBFACB25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4128" y="2084832"/>
            <a:ext cx="2785872" cy="417359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16ADF13-4E47-4F35-82A6-4C23328B9947}"/>
              </a:ext>
            </a:extLst>
          </p:cNvPr>
          <p:cNvSpPr>
            <a:spLocks noGrp="1"/>
          </p:cNvSpPr>
          <p:nvPr>
            <p:ph idx="1"/>
          </p:nvPr>
        </p:nvSpPr>
        <p:spPr>
          <a:xfrm>
            <a:off x="4145280" y="2084832"/>
            <a:ext cx="7330439" cy="4224528"/>
          </a:xfrm>
        </p:spPr>
        <p:txBody>
          <a:bodyPr vert="horz" lIns="91440" tIns="45720" rIns="91440" bIns="45720" rtlCol="0">
            <a:normAutofit/>
          </a:bodyPr>
          <a:lstStyle/>
          <a:p>
            <a:pPr>
              <a:buFont typeface="Arial" panose="020B0604020202020204" pitchFamily="34" charset="0"/>
              <a:buChar char="•"/>
            </a:pPr>
            <a:r>
              <a:rPr lang="en-US" sz="2000" dirty="0" err="1">
                <a:cs typeface="Calibri"/>
              </a:rPr>
              <a:t>Kiintymyssuhde</a:t>
            </a:r>
            <a:r>
              <a:rPr lang="en-US" sz="2000" dirty="0">
                <a:cs typeface="Calibri"/>
              </a:rPr>
              <a:t> </a:t>
            </a:r>
            <a:r>
              <a:rPr lang="en-US" sz="2000" dirty="0" err="1">
                <a:cs typeface="Calibri"/>
              </a:rPr>
              <a:t>luo</a:t>
            </a:r>
            <a:r>
              <a:rPr lang="en-US" sz="2000" dirty="0">
                <a:cs typeface="Calibri"/>
              </a:rPr>
              <a:t> </a:t>
            </a:r>
            <a:r>
              <a:rPr lang="en-US" sz="2000" dirty="0" err="1">
                <a:cs typeface="Calibri"/>
              </a:rPr>
              <a:t>lapselle</a:t>
            </a:r>
            <a:r>
              <a:rPr lang="en-US" sz="2000" dirty="0">
                <a:cs typeface="Calibri"/>
              </a:rPr>
              <a:t> </a:t>
            </a:r>
            <a:r>
              <a:rPr lang="en-US" sz="2000" dirty="0" err="1">
                <a:cs typeface="Calibri"/>
              </a:rPr>
              <a:t>pohjan</a:t>
            </a:r>
            <a:r>
              <a:rPr lang="en-US" sz="2000" dirty="0">
                <a:cs typeface="Calibri"/>
              </a:rPr>
              <a:t> </a:t>
            </a:r>
            <a:r>
              <a:rPr lang="en-US" sz="2000" dirty="0" err="1">
                <a:cs typeface="Calibri"/>
              </a:rPr>
              <a:t>siitä</a:t>
            </a:r>
            <a:r>
              <a:rPr lang="en-US" sz="2000" dirty="0">
                <a:cs typeface="Calibri"/>
              </a:rPr>
              <a:t>, </a:t>
            </a:r>
          </a:p>
          <a:p>
            <a:pPr lvl="1">
              <a:buFont typeface="Arial" panose="020B0604020202020204" pitchFamily="34" charset="0"/>
              <a:buChar char="•"/>
            </a:pPr>
            <a:r>
              <a:rPr lang="en-US" sz="1600" dirty="0" err="1">
                <a:cs typeface="Calibri"/>
              </a:rPr>
              <a:t>miten</a:t>
            </a:r>
            <a:r>
              <a:rPr lang="en-US" sz="1600" dirty="0">
                <a:cs typeface="Calibri"/>
              </a:rPr>
              <a:t> </a:t>
            </a:r>
            <a:r>
              <a:rPr lang="en-US" sz="1600" dirty="0" err="1">
                <a:cs typeface="Calibri"/>
              </a:rPr>
              <a:t>hän</a:t>
            </a:r>
            <a:r>
              <a:rPr lang="en-US" sz="1600" dirty="0">
                <a:cs typeface="Calibri"/>
              </a:rPr>
              <a:t> </a:t>
            </a:r>
            <a:r>
              <a:rPr lang="en-US" sz="1600" dirty="0" err="1">
                <a:cs typeface="Calibri"/>
              </a:rPr>
              <a:t>voi</a:t>
            </a:r>
            <a:r>
              <a:rPr lang="en-US" sz="1600" dirty="0">
                <a:cs typeface="Calibri"/>
              </a:rPr>
              <a:t> </a:t>
            </a:r>
            <a:r>
              <a:rPr lang="en-US" sz="1600" dirty="0" err="1">
                <a:cs typeface="Calibri"/>
              </a:rPr>
              <a:t>luottaa</a:t>
            </a:r>
            <a:r>
              <a:rPr lang="en-US" sz="1600" dirty="0">
                <a:cs typeface="Calibri"/>
              </a:rPr>
              <a:t> </a:t>
            </a:r>
            <a:r>
              <a:rPr lang="en-US" sz="1600" dirty="0" err="1">
                <a:cs typeface="Calibri"/>
              </a:rPr>
              <a:t>ihmissuhteisiin</a:t>
            </a:r>
            <a:endParaRPr lang="en-US" sz="1600" dirty="0">
              <a:cs typeface="Calibri"/>
            </a:endParaRPr>
          </a:p>
          <a:p>
            <a:pPr lvl="1">
              <a:buFont typeface="Arial" panose="020B0604020202020204" pitchFamily="34" charset="0"/>
              <a:buChar char="•"/>
            </a:pPr>
            <a:r>
              <a:rPr lang="en-US" sz="1600" dirty="0" err="1">
                <a:cs typeface="Calibri"/>
              </a:rPr>
              <a:t>millainen</a:t>
            </a:r>
            <a:r>
              <a:rPr lang="en-US" sz="1600" dirty="0">
                <a:cs typeface="Calibri"/>
              </a:rPr>
              <a:t> </a:t>
            </a:r>
            <a:r>
              <a:rPr lang="en-US" sz="1600" dirty="0" err="1">
                <a:cs typeface="Calibri"/>
              </a:rPr>
              <a:t>perusturvallisuuden</a:t>
            </a:r>
            <a:r>
              <a:rPr lang="en-US" sz="1600" dirty="0">
                <a:cs typeface="Calibri"/>
              </a:rPr>
              <a:t> </a:t>
            </a:r>
            <a:r>
              <a:rPr lang="en-US" sz="1600" dirty="0" err="1">
                <a:cs typeface="Calibri"/>
              </a:rPr>
              <a:t>tunne</a:t>
            </a:r>
            <a:r>
              <a:rPr lang="en-US" sz="1600" dirty="0">
                <a:cs typeface="Calibri"/>
              </a:rPr>
              <a:t> </a:t>
            </a:r>
            <a:r>
              <a:rPr lang="en-US" sz="1600" dirty="0" err="1">
                <a:cs typeface="Calibri"/>
              </a:rPr>
              <a:t>hänelle</a:t>
            </a:r>
            <a:r>
              <a:rPr lang="en-US" sz="1600" dirty="0">
                <a:cs typeface="Calibri"/>
              </a:rPr>
              <a:t> </a:t>
            </a:r>
            <a:r>
              <a:rPr lang="en-US" sz="1600" dirty="0" err="1">
                <a:cs typeface="Calibri"/>
              </a:rPr>
              <a:t>kehittyy</a:t>
            </a:r>
            <a:r>
              <a:rPr lang="en-US" sz="1600" dirty="0">
                <a:cs typeface="Calibri"/>
              </a:rPr>
              <a:t> </a:t>
            </a:r>
          </a:p>
          <a:p>
            <a:pPr>
              <a:buFont typeface="Arial" panose="020B0604020202020204" pitchFamily="34" charset="0"/>
              <a:buChar char="•"/>
            </a:pPr>
            <a:r>
              <a:rPr lang="en-US" sz="2000" b="1" dirty="0" err="1">
                <a:cs typeface="Calibri"/>
              </a:rPr>
              <a:t>Hoivasuhteen</a:t>
            </a:r>
            <a:r>
              <a:rPr lang="en-US" sz="2000" b="1" dirty="0">
                <a:cs typeface="Calibri"/>
              </a:rPr>
              <a:t> </a:t>
            </a:r>
            <a:r>
              <a:rPr lang="en-US" sz="2000" b="1" dirty="0" err="1">
                <a:cs typeface="Calibri"/>
              </a:rPr>
              <a:t>laadulla</a:t>
            </a:r>
            <a:r>
              <a:rPr lang="en-US" sz="2000" b="1" dirty="0">
                <a:cs typeface="Calibri"/>
              </a:rPr>
              <a:t> </a:t>
            </a:r>
            <a:r>
              <a:rPr lang="en-US" sz="2000" dirty="0">
                <a:cs typeface="Calibri"/>
              </a:rPr>
              <a:t>on </a:t>
            </a:r>
            <a:r>
              <a:rPr lang="en-US" sz="2000" dirty="0" err="1">
                <a:cs typeface="Calibri"/>
              </a:rPr>
              <a:t>merkitystä</a:t>
            </a:r>
            <a:r>
              <a:rPr lang="en-US" sz="2000" dirty="0">
                <a:cs typeface="Calibri"/>
              </a:rPr>
              <a:t> </a:t>
            </a:r>
            <a:r>
              <a:rPr lang="en-US" sz="2000" dirty="0" err="1">
                <a:cs typeface="Calibri"/>
              </a:rPr>
              <a:t>lapsen</a:t>
            </a:r>
            <a:r>
              <a:rPr lang="en-US" sz="2000" dirty="0">
                <a:cs typeface="Calibri"/>
              </a:rPr>
              <a:t> </a:t>
            </a:r>
            <a:r>
              <a:rPr lang="en-US" sz="2000" dirty="0" err="1">
                <a:cs typeface="Calibri"/>
              </a:rPr>
              <a:t>kehityksen</a:t>
            </a:r>
            <a:r>
              <a:rPr lang="en-US" sz="2000" dirty="0">
                <a:cs typeface="Calibri"/>
              </a:rPr>
              <a:t> </a:t>
            </a:r>
            <a:r>
              <a:rPr lang="en-US" sz="2000" dirty="0" err="1">
                <a:cs typeface="Calibri"/>
              </a:rPr>
              <a:t>kannalta</a:t>
            </a:r>
            <a:endParaRPr lang="en-US" sz="2000" dirty="0">
              <a:cs typeface="Calibri"/>
            </a:endParaRPr>
          </a:p>
          <a:p>
            <a:pPr lvl="1">
              <a:buFont typeface="Arial" panose="020B0604020202020204" pitchFamily="34" charset="0"/>
              <a:buChar char="•"/>
            </a:pPr>
            <a:r>
              <a:rPr lang="en-US" sz="1600" dirty="0" err="1">
                <a:cs typeface="Calibri"/>
              </a:rPr>
              <a:t>vanhemman</a:t>
            </a:r>
            <a:r>
              <a:rPr lang="en-US" sz="1600" dirty="0">
                <a:cs typeface="Calibri"/>
              </a:rPr>
              <a:t> </a:t>
            </a:r>
            <a:r>
              <a:rPr lang="en-US" sz="1600" dirty="0" err="1">
                <a:cs typeface="Calibri"/>
              </a:rPr>
              <a:t>sensitiivisyys</a:t>
            </a:r>
            <a:r>
              <a:rPr lang="en-US" sz="1600" dirty="0">
                <a:cs typeface="Calibri"/>
              </a:rPr>
              <a:t> </a:t>
            </a:r>
            <a:r>
              <a:rPr lang="en-US" sz="1600" dirty="0" err="1">
                <a:cs typeface="Calibri"/>
              </a:rPr>
              <a:t>varhaisina</a:t>
            </a:r>
            <a:r>
              <a:rPr lang="en-US" sz="1600" dirty="0">
                <a:cs typeface="Calibri"/>
              </a:rPr>
              <a:t> </a:t>
            </a:r>
            <a:r>
              <a:rPr lang="en-US" sz="1600" dirty="0" err="1">
                <a:cs typeface="Calibri"/>
              </a:rPr>
              <a:t>vuosina</a:t>
            </a:r>
            <a:r>
              <a:rPr lang="en-US" sz="1600" dirty="0">
                <a:cs typeface="Calibri"/>
              </a:rPr>
              <a:t> </a:t>
            </a:r>
            <a:r>
              <a:rPr lang="en-US" sz="1600" dirty="0" err="1">
                <a:cs typeface="Calibri"/>
              </a:rPr>
              <a:t>ennustaa</a:t>
            </a:r>
            <a:r>
              <a:rPr lang="en-US" sz="1600" dirty="0">
                <a:cs typeface="Calibri"/>
              </a:rPr>
              <a:t> </a:t>
            </a:r>
            <a:r>
              <a:rPr lang="en-US" sz="1600" dirty="0" err="1">
                <a:cs typeface="Calibri"/>
              </a:rPr>
              <a:t>lapsen</a:t>
            </a:r>
            <a:r>
              <a:rPr lang="en-US" sz="1600" dirty="0">
                <a:cs typeface="Calibri"/>
              </a:rPr>
              <a:t> </a:t>
            </a:r>
            <a:r>
              <a:rPr lang="en-US" sz="1600" dirty="0" err="1">
                <a:cs typeface="Calibri"/>
              </a:rPr>
              <a:t>kehitystä</a:t>
            </a:r>
            <a:r>
              <a:rPr lang="en-US" sz="1600" dirty="0">
                <a:cs typeface="Calibri"/>
              </a:rPr>
              <a:t> </a:t>
            </a:r>
            <a:r>
              <a:rPr lang="en-US" sz="1600" dirty="0" err="1">
                <a:cs typeface="Calibri"/>
              </a:rPr>
              <a:t>varsin</a:t>
            </a:r>
            <a:r>
              <a:rPr lang="en-US" sz="1600" dirty="0">
                <a:cs typeface="Calibri"/>
              </a:rPr>
              <a:t> </a:t>
            </a:r>
            <a:r>
              <a:rPr lang="en-US" sz="1600" dirty="0" err="1">
                <a:cs typeface="Calibri"/>
              </a:rPr>
              <a:t>hyvin</a:t>
            </a:r>
            <a:endParaRPr lang="en-US" sz="1600" dirty="0">
              <a:cs typeface="Calibri"/>
            </a:endParaRPr>
          </a:p>
          <a:p>
            <a:pPr>
              <a:buFont typeface="Arial" panose="020B0604020202020204" pitchFamily="34" charset="0"/>
              <a:buChar char="•"/>
            </a:pPr>
            <a:r>
              <a:rPr lang="en-US" sz="2000" dirty="0" err="1">
                <a:cs typeface="Calibri"/>
              </a:rPr>
              <a:t>Varhaisessa</a:t>
            </a:r>
            <a:r>
              <a:rPr lang="en-US" sz="2000" dirty="0">
                <a:cs typeface="Calibri"/>
              </a:rPr>
              <a:t> </a:t>
            </a:r>
            <a:r>
              <a:rPr lang="en-US" sz="2000" dirty="0" err="1">
                <a:cs typeface="Calibri"/>
              </a:rPr>
              <a:t>kiintymyssuhteessa</a:t>
            </a:r>
            <a:r>
              <a:rPr lang="en-US" sz="2000" dirty="0">
                <a:cs typeface="Calibri"/>
              </a:rPr>
              <a:t> </a:t>
            </a:r>
            <a:r>
              <a:rPr lang="en-US" sz="2000" dirty="0" err="1">
                <a:cs typeface="Calibri"/>
              </a:rPr>
              <a:t>kehittyvä</a:t>
            </a:r>
            <a:r>
              <a:rPr lang="en-US" sz="2000" dirty="0">
                <a:cs typeface="Calibri"/>
              </a:rPr>
              <a:t> </a:t>
            </a:r>
            <a:r>
              <a:rPr lang="en-US" sz="2000" dirty="0" err="1">
                <a:cs typeface="Calibri"/>
              </a:rPr>
              <a:t>kiintymystyyli</a:t>
            </a:r>
            <a:r>
              <a:rPr lang="en-US" sz="2000" dirty="0">
                <a:cs typeface="Calibri"/>
              </a:rPr>
              <a:t> on </a:t>
            </a:r>
            <a:r>
              <a:rPr lang="en-US" sz="2000" b="1" dirty="0" err="1">
                <a:cs typeface="Calibri"/>
              </a:rPr>
              <a:t>altis</a:t>
            </a:r>
            <a:r>
              <a:rPr lang="en-US" sz="2000" b="1" dirty="0">
                <a:cs typeface="Calibri"/>
              </a:rPr>
              <a:t> </a:t>
            </a:r>
            <a:r>
              <a:rPr lang="en-US" sz="2000" b="1" dirty="0" err="1">
                <a:cs typeface="Calibri"/>
              </a:rPr>
              <a:t>muutoksille</a:t>
            </a:r>
            <a:r>
              <a:rPr lang="en-US" sz="2000" b="1" dirty="0">
                <a:cs typeface="Calibri"/>
              </a:rPr>
              <a:t> </a:t>
            </a:r>
          </a:p>
          <a:p>
            <a:pPr lvl="1">
              <a:buFont typeface="Arial" panose="020B0604020202020204" pitchFamily="34" charset="0"/>
              <a:buChar char="•"/>
            </a:pPr>
            <a:r>
              <a:rPr lang="en-US" sz="1600" dirty="0">
                <a:cs typeface="Calibri"/>
              </a:rPr>
              <a:t>1 v </a:t>
            </a:r>
            <a:r>
              <a:rPr lang="en-US" sz="1600" dirty="0" err="1">
                <a:cs typeface="Calibri"/>
              </a:rPr>
              <a:t>iässä</a:t>
            </a:r>
            <a:r>
              <a:rPr lang="en-US" sz="1600" dirty="0">
                <a:cs typeface="Calibri"/>
              </a:rPr>
              <a:t> </a:t>
            </a:r>
            <a:r>
              <a:rPr lang="en-US" sz="1600" dirty="0" err="1">
                <a:cs typeface="Calibri"/>
              </a:rPr>
              <a:t>mitattu</a:t>
            </a:r>
            <a:r>
              <a:rPr lang="en-US" sz="1600" dirty="0">
                <a:cs typeface="Calibri"/>
              </a:rPr>
              <a:t> </a:t>
            </a:r>
            <a:r>
              <a:rPr lang="en-US" sz="1600" dirty="0" err="1">
                <a:cs typeface="Calibri"/>
              </a:rPr>
              <a:t>kiintymyssuhdeturvallisuus</a:t>
            </a:r>
            <a:r>
              <a:rPr lang="en-US" sz="1600" dirty="0">
                <a:cs typeface="Calibri"/>
              </a:rPr>
              <a:t> </a:t>
            </a:r>
            <a:r>
              <a:rPr lang="en-US" sz="1600" dirty="0" err="1">
                <a:cs typeface="Calibri"/>
              </a:rPr>
              <a:t>ei</a:t>
            </a:r>
            <a:r>
              <a:rPr lang="en-US" sz="1600" dirty="0">
                <a:cs typeface="Calibri"/>
              </a:rPr>
              <a:t> </a:t>
            </a:r>
            <a:r>
              <a:rPr lang="en-US" sz="1600" dirty="0" err="1">
                <a:cs typeface="Calibri"/>
              </a:rPr>
              <a:t>ennusta</a:t>
            </a:r>
            <a:r>
              <a:rPr lang="en-US" sz="1600" dirty="0">
                <a:cs typeface="Calibri"/>
              </a:rPr>
              <a:t> </a:t>
            </a:r>
            <a:r>
              <a:rPr lang="en-US" sz="1600" dirty="0" err="1">
                <a:cs typeface="Calibri"/>
              </a:rPr>
              <a:t>kovin</a:t>
            </a:r>
            <a:r>
              <a:rPr lang="en-US" sz="1600" dirty="0">
                <a:cs typeface="Calibri"/>
              </a:rPr>
              <a:t> </a:t>
            </a:r>
            <a:r>
              <a:rPr lang="en-US" sz="1600" dirty="0" err="1">
                <a:cs typeface="Calibri"/>
              </a:rPr>
              <a:t>vahvasti</a:t>
            </a:r>
            <a:r>
              <a:rPr lang="en-US" sz="1600" dirty="0">
                <a:cs typeface="Calibri"/>
              </a:rPr>
              <a:t> </a:t>
            </a:r>
            <a:r>
              <a:rPr lang="en-US" sz="1600" dirty="0" err="1">
                <a:cs typeface="Calibri"/>
              </a:rPr>
              <a:t>myöhempää</a:t>
            </a:r>
            <a:r>
              <a:rPr lang="en-US" sz="1600" dirty="0">
                <a:cs typeface="Calibri"/>
              </a:rPr>
              <a:t> </a:t>
            </a:r>
            <a:r>
              <a:rPr lang="en-US" sz="1600" dirty="0" err="1">
                <a:cs typeface="Calibri"/>
              </a:rPr>
              <a:t>kokonaiskehitystä</a:t>
            </a:r>
            <a:endParaRPr lang="en-US" sz="1600" dirty="0">
              <a:cs typeface="Calibri"/>
            </a:endParaRPr>
          </a:p>
          <a:p>
            <a:pPr lvl="1">
              <a:buFont typeface="Arial" panose="020B0604020202020204" pitchFamily="34" charset="0"/>
              <a:buChar char="•"/>
            </a:pPr>
            <a:r>
              <a:rPr lang="en-US" sz="1600" dirty="0" err="1">
                <a:cs typeface="Calibri"/>
              </a:rPr>
              <a:t>lapset</a:t>
            </a:r>
            <a:r>
              <a:rPr lang="en-US" sz="1600" dirty="0">
                <a:cs typeface="Calibri"/>
              </a:rPr>
              <a:t> </a:t>
            </a:r>
            <a:r>
              <a:rPr lang="en-US" sz="1600" dirty="0" err="1">
                <a:cs typeface="Calibri"/>
              </a:rPr>
              <a:t>kehittävät</a:t>
            </a:r>
            <a:r>
              <a:rPr lang="en-US" sz="1600" dirty="0">
                <a:cs typeface="Calibri"/>
              </a:rPr>
              <a:t> </a:t>
            </a:r>
            <a:r>
              <a:rPr lang="en-US" sz="1600" dirty="0" err="1">
                <a:cs typeface="Calibri"/>
              </a:rPr>
              <a:t>kasvaessaan</a:t>
            </a:r>
            <a:r>
              <a:rPr lang="en-US" sz="1600" dirty="0">
                <a:cs typeface="Calibri"/>
              </a:rPr>
              <a:t> </a:t>
            </a:r>
            <a:r>
              <a:rPr lang="en-US" sz="1600" dirty="0" err="1">
                <a:cs typeface="Calibri"/>
              </a:rPr>
              <a:t>erilaisia</a:t>
            </a:r>
            <a:r>
              <a:rPr lang="en-US" sz="1600" dirty="0">
                <a:cs typeface="Calibri"/>
              </a:rPr>
              <a:t> </a:t>
            </a:r>
            <a:r>
              <a:rPr lang="en-US" sz="1600" dirty="0" err="1">
                <a:cs typeface="Calibri"/>
              </a:rPr>
              <a:t>strategioita</a:t>
            </a:r>
            <a:r>
              <a:rPr lang="en-US" sz="1600" dirty="0">
                <a:cs typeface="Calibri"/>
              </a:rPr>
              <a:t> </a:t>
            </a:r>
            <a:r>
              <a:rPr lang="en-US" sz="1600" dirty="0" err="1">
                <a:cs typeface="Calibri"/>
              </a:rPr>
              <a:t>hoivan</a:t>
            </a:r>
            <a:r>
              <a:rPr lang="en-US" sz="1600" dirty="0">
                <a:cs typeface="Calibri"/>
              </a:rPr>
              <a:t> ja </a:t>
            </a:r>
            <a:r>
              <a:rPr lang="en-US" sz="1600" dirty="0" err="1">
                <a:cs typeface="Calibri"/>
              </a:rPr>
              <a:t>huomion</a:t>
            </a:r>
            <a:r>
              <a:rPr lang="en-US" sz="1600" dirty="0">
                <a:cs typeface="Calibri"/>
              </a:rPr>
              <a:t> </a:t>
            </a:r>
            <a:r>
              <a:rPr lang="en-US" sz="1600" dirty="0" err="1">
                <a:cs typeface="Calibri"/>
              </a:rPr>
              <a:t>saamiseksi</a:t>
            </a:r>
            <a:r>
              <a:rPr lang="en-US" sz="1600" dirty="0">
                <a:cs typeface="Calibri"/>
              </a:rPr>
              <a:t> </a:t>
            </a:r>
            <a:r>
              <a:rPr lang="en-US" sz="1600" dirty="0" err="1">
                <a:cs typeface="Calibri"/>
              </a:rPr>
              <a:t>kiintymyksen</a:t>
            </a:r>
            <a:r>
              <a:rPr lang="en-US" sz="1600" dirty="0">
                <a:cs typeface="Calibri"/>
              </a:rPr>
              <a:t> </a:t>
            </a:r>
            <a:r>
              <a:rPr lang="en-US" sz="1600" dirty="0" err="1">
                <a:cs typeface="Calibri"/>
              </a:rPr>
              <a:t>kohteeltaan</a:t>
            </a:r>
            <a:endParaRPr lang="en-US" sz="1600" dirty="0">
              <a:cs typeface="Calibri"/>
            </a:endParaRPr>
          </a:p>
        </p:txBody>
      </p:sp>
      <p:sp>
        <p:nvSpPr>
          <p:cNvPr id="4" name="Alatunnisteen paikkamerkki 3">
            <a:extLst>
              <a:ext uri="{FF2B5EF4-FFF2-40B4-BE49-F238E27FC236}">
                <a16:creationId xmlns:a16="http://schemas.microsoft.com/office/drawing/2014/main" id="{36869485-79DD-4B76-8C47-D40DF418D4D5}"/>
              </a:ext>
            </a:extLst>
          </p:cNvPr>
          <p:cNvSpPr>
            <a:spLocks noGrp="1"/>
          </p:cNvSpPr>
          <p:nvPr>
            <p:ph type="ftr" sz="quarter" idx="11"/>
          </p:nvPr>
        </p:nvSpPr>
        <p:spPr>
          <a:xfrm>
            <a:off x="5726852" y="6455464"/>
            <a:ext cx="5901459" cy="274320"/>
          </a:xfrm>
        </p:spPr>
        <p:txBody>
          <a:bodyPr>
            <a:normAutofit/>
          </a:bodyPr>
          <a:lstStyle/>
          <a:p>
            <a:pPr>
              <a:spcAft>
                <a:spcPts val="600"/>
              </a:spcAft>
            </a:pPr>
            <a:r>
              <a:rPr lang="fi-FI" dirty="0"/>
              <a:t>© Sanoma Pro, Tekijät ● Mieli 2 Kehittyvä ihminen, kuva: </a:t>
            </a:r>
            <a:r>
              <a:rPr lang="fi-FI" dirty="0" err="1"/>
              <a:t>pexels</a:t>
            </a:r>
            <a:endParaRPr lang="en-US" dirty="0"/>
          </a:p>
        </p:txBody>
      </p:sp>
    </p:spTree>
    <p:extLst>
      <p:ext uri="{BB962C8B-B14F-4D97-AF65-F5344CB8AC3E}">
        <p14:creationId xmlns:p14="http://schemas.microsoft.com/office/powerpoint/2010/main" val="101867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4098"/>
                                        </p:tgtEl>
                                        <p:attrNameLst>
                                          <p:attrName>style.visibility</p:attrName>
                                        </p:attrNameLst>
                                      </p:cBhvr>
                                      <p:to>
                                        <p:strVal val="visible"/>
                                      </p:to>
                                    </p:set>
                                    <p:anim calcmode="lin" valueType="num">
                                      <p:cBhvr additive="base">
                                        <p:cTn id="14" dur="500" fill="hold"/>
                                        <p:tgtEl>
                                          <p:spTgt spid="4098"/>
                                        </p:tgtEl>
                                        <p:attrNameLst>
                                          <p:attrName>ppt_x</p:attrName>
                                        </p:attrNameLst>
                                      </p:cBhvr>
                                      <p:tavLst>
                                        <p:tav tm="0">
                                          <p:val>
                                            <p:strVal val="#ppt_x"/>
                                          </p:val>
                                        </p:tav>
                                        <p:tav tm="100000">
                                          <p:val>
                                            <p:strVal val="#ppt_x"/>
                                          </p:val>
                                        </p:tav>
                                      </p:tavLst>
                                    </p:anim>
                                    <p:anim calcmode="lin" valueType="num">
                                      <p:cBhvr additive="base">
                                        <p:cTn id="15" dur="500" fill="hold"/>
                                        <p:tgtEl>
                                          <p:spTgt spid="4098"/>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fade">
                                      <p:cBhvr>
                                        <p:cTn id="20" dur="1000"/>
                                        <p:tgtEl>
                                          <p:spTgt spid="3">
                                            <p:txEl>
                                              <p:pRg st="0" end="0"/>
                                            </p:txEl>
                                          </p:spTgt>
                                        </p:tgtEl>
                                      </p:cBhvr>
                                    </p:animEffect>
                                    <p:anim calcmode="lin" valueType="num">
                                      <p:cBhvr>
                                        <p:cTn id="2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0"/>
                                        <p:tgtEl>
                                          <p:spTgt spid="3">
                                            <p:txEl>
                                              <p:pRg st="1" end="1"/>
                                            </p:txEl>
                                          </p:spTgt>
                                        </p:tgtEl>
                                      </p:cBhvr>
                                    </p:animEffect>
                                    <p:anim calcmode="lin" valueType="num">
                                      <p:cBhvr>
                                        <p:cTn id="2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1000"/>
                                        <p:tgtEl>
                                          <p:spTgt spid="3">
                                            <p:txEl>
                                              <p:pRg st="2" end="2"/>
                                            </p:txEl>
                                          </p:spTgt>
                                        </p:tgtEl>
                                      </p:cBhvr>
                                    </p:animEffect>
                                    <p:anim calcmode="lin" valueType="num">
                                      <p:cBhvr>
                                        <p:cTn id="3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1000"/>
                                        <p:tgtEl>
                                          <p:spTgt spid="3">
                                            <p:txEl>
                                              <p:pRg st="3" end="3"/>
                                            </p:txEl>
                                          </p:spTgt>
                                        </p:tgtEl>
                                      </p:cBhvr>
                                    </p:animEffect>
                                    <p:anim calcmode="lin" valueType="num">
                                      <p:cBhvr>
                                        <p:cTn id="3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0"/>
                                  </p:stCondLst>
                                  <p:childTnLst>
                                    <p:set>
                                      <p:cBhvr>
                                        <p:cTn id="58" dur="1" fill="hold">
                                          <p:stCondLst>
                                            <p:cond delay="0"/>
                                          </p:stCondLst>
                                        </p:cTn>
                                        <p:tgtEl>
                                          <p:spTgt spid="3">
                                            <p:txEl>
                                              <p:pRg st="7" end="7"/>
                                            </p:txEl>
                                          </p:spTgt>
                                        </p:tgtEl>
                                        <p:attrNameLst>
                                          <p:attrName>style.visibility</p:attrName>
                                        </p:attrNameLst>
                                      </p:cBhvr>
                                      <p:to>
                                        <p:strVal val="visible"/>
                                      </p:to>
                                    </p:set>
                                    <p:animEffect transition="in" filter="fade">
                                      <p:cBhvr>
                                        <p:cTn id="59" dur="1000"/>
                                        <p:tgtEl>
                                          <p:spTgt spid="3">
                                            <p:txEl>
                                              <p:pRg st="7" end="7"/>
                                            </p:txEl>
                                          </p:spTgt>
                                        </p:tgtEl>
                                      </p:cBhvr>
                                    </p:animEffect>
                                    <p:anim calcmode="lin" valueType="num">
                                      <p:cBhvr>
                                        <p:cTn id="6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00BCD80-289F-ECE6-30CB-A19E2FDEBF47}"/>
              </a:ext>
            </a:extLst>
          </p:cNvPr>
          <p:cNvSpPr>
            <a:spLocks noGrp="1"/>
          </p:cNvSpPr>
          <p:nvPr>
            <p:ph type="title"/>
          </p:nvPr>
        </p:nvSpPr>
        <p:spPr/>
        <p:txBody>
          <a:bodyPr/>
          <a:lstStyle/>
          <a:p>
            <a:r>
              <a:rPr lang="fi-FI"/>
              <a:t>Tehtävän 4.1 hyvän vastauksen piirteitä</a:t>
            </a:r>
          </a:p>
        </p:txBody>
      </p:sp>
      <p:sp>
        <p:nvSpPr>
          <p:cNvPr id="3" name="Sisällön paikkamerkki 2">
            <a:extLst>
              <a:ext uri="{FF2B5EF4-FFF2-40B4-BE49-F238E27FC236}">
                <a16:creationId xmlns:a16="http://schemas.microsoft.com/office/drawing/2014/main" id="{598ED1EF-8D56-35A7-F3B2-B9867A50EEB3}"/>
              </a:ext>
            </a:extLst>
          </p:cNvPr>
          <p:cNvSpPr>
            <a:spLocks noGrp="1"/>
          </p:cNvSpPr>
          <p:nvPr>
            <p:ph idx="1"/>
          </p:nvPr>
        </p:nvSpPr>
        <p:spPr/>
        <p:txBody>
          <a:bodyPr numCol="2">
            <a:normAutofit/>
          </a:bodyPr>
          <a:lstStyle/>
          <a:p>
            <a:endParaRPr lang="fi-FI" sz="1400"/>
          </a:p>
          <a:p>
            <a:r>
              <a:rPr lang="fi-FI" sz="1400"/>
              <a:t>1. Hyvällä kiintymyssuhteella mahdollistaa vauvalle luottamuksen hoivaajaa kohtaan ja kokemuksen turvallisuudesta sekä auttaa tunne-elämän kehityksestä.</a:t>
            </a:r>
          </a:p>
          <a:p>
            <a:r>
              <a:rPr lang="fi-FI" sz="1400"/>
              <a:t>Nuorelle hyvä kiintymyssuhde mahdollistaa tukea identiteetin muodostumien vaiheissa sekä turvaa rakentaa nuoren näköisen identiteetin. hyvä kiintymyssuhteen myötä nuoren tunnetaidot ovat mahdollisesti jo kehittyneet hyvät ja tämän vuoksi nuoren on helpompi rakntaa ihmissuhteita</a:t>
            </a:r>
          </a:p>
          <a:p>
            <a:r>
              <a:rPr lang="fi-FI" sz="1400"/>
              <a:t>aikuisuudessa hyvä kiintymyssuhde mahdollistaa terveiden ja luotettavien ihmissuhteiden rakentumisen myös pitkälle aikavälille. turvallinen kiintymyssuhde auttaa säätelemään stressiä ja lisää itsetuntoa</a:t>
            </a:r>
          </a:p>
          <a:p>
            <a:r>
              <a:rPr lang="fi-FI" sz="1400"/>
              <a:t>Huonon ja turvattoman kiintymyssuhteen vaikutukset ovat päinvastaiset jokaisessa elämänvaiheessa</a:t>
            </a:r>
          </a:p>
          <a:p>
            <a:endParaRPr lang="fi-FI" sz="1400"/>
          </a:p>
          <a:p>
            <a:r>
              <a:rPr lang="fi-FI" sz="1400"/>
              <a:t>2. Kehityspsykologian näkökulmasta vauva oppii ja ymmärtää asioita ympäristöstään nopeasti sekä varhainen vuorovaikutus on tärkeää kehityksen kannalta. Hän ei pysty sanoin ja muin keinoin ilmaisemaan itseään samoin tavoin, kun aikuinen esimerkiksi puhumalla, mutta omaa kuitenkin jo monia taitoja sekä muiden käytöksen pohjalta rakentaa omia taitojaan. Vauva pystyy reagoimaan ärsykkeisiin sekä havainnoimaan. Hän kiintyy vanhempaan, jolloin voi reagoida tai käyttäytyä eri tavoin hänen kanssaan. Vauva voi myöskin ilmaista omia tunteitaan eri tavoin, jotka vanhempi/läheinen osaa oppia huomaamaan.</a:t>
            </a:r>
          </a:p>
          <a:p>
            <a:endParaRPr lang="fi-FI" sz="1400"/>
          </a:p>
          <a:p>
            <a:r>
              <a:rPr lang="fi-FI" sz="1400"/>
              <a:t>Vauva ei täten ole tietämätön, vaan ilmaisee asiat itselleen ominaisella tavalla.</a:t>
            </a:r>
          </a:p>
        </p:txBody>
      </p:sp>
      <p:sp>
        <p:nvSpPr>
          <p:cNvPr id="4" name="Alatunnisteen paikkamerkki 3">
            <a:extLst>
              <a:ext uri="{FF2B5EF4-FFF2-40B4-BE49-F238E27FC236}">
                <a16:creationId xmlns:a16="http://schemas.microsoft.com/office/drawing/2014/main" id="{122BAA42-34A0-3335-459B-64B7A98C4FB1}"/>
              </a:ext>
            </a:extLst>
          </p:cNvPr>
          <p:cNvSpPr>
            <a:spLocks noGrp="1"/>
          </p:cNvSpPr>
          <p:nvPr>
            <p:ph type="ftr" sz="quarter" idx="11"/>
          </p:nvPr>
        </p:nvSpPr>
        <p:spPr/>
        <p:txBody>
          <a:bodyPr/>
          <a:lstStyle/>
          <a:p>
            <a:r>
              <a:rPr lang="fi-FI"/>
              <a:t>© Sanoma Pro, Tekijät ● Mieli 2 Kehittyvä ihminen</a:t>
            </a:r>
            <a:endParaRPr lang="en-US"/>
          </a:p>
        </p:txBody>
      </p:sp>
    </p:spTree>
    <p:extLst>
      <p:ext uri="{BB962C8B-B14F-4D97-AF65-F5344CB8AC3E}">
        <p14:creationId xmlns:p14="http://schemas.microsoft.com/office/powerpoint/2010/main" val="217291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1024128" y="585216"/>
            <a:ext cx="5902061" cy="1499616"/>
          </a:xfrm>
        </p:spPr>
        <p:txBody>
          <a:bodyPr>
            <a:normAutofit/>
          </a:bodyPr>
          <a:lstStyle/>
          <a:p>
            <a:r>
              <a:rPr lang="fi-FI" dirty="0"/>
              <a:t>Kiintymyssuhde</a:t>
            </a:r>
          </a:p>
        </p:txBody>
      </p:sp>
      <p:sp>
        <p:nvSpPr>
          <p:cNvPr id="3" name="Sisällön paikkamerkki 2"/>
          <p:cNvSpPr>
            <a:spLocks noGrp="1"/>
          </p:cNvSpPr>
          <p:nvPr>
            <p:ph idx="1"/>
          </p:nvPr>
        </p:nvSpPr>
        <p:spPr>
          <a:xfrm>
            <a:off x="845998" y="2084832"/>
            <a:ext cx="5902061" cy="3931920"/>
          </a:xfrm>
        </p:spPr>
        <p:txBody>
          <a:bodyPr vert="horz" lIns="91440" tIns="45720" rIns="91440" bIns="45720" rtlCol="0">
            <a:normAutofit/>
          </a:bodyPr>
          <a:lstStyle/>
          <a:p>
            <a:pPr>
              <a:buFont typeface="Arial" panose="020B0604020202020204" pitchFamily="34" charset="0"/>
              <a:buChar char="•"/>
            </a:pPr>
            <a:r>
              <a:rPr lang="fi-FI" sz="1800" dirty="0"/>
              <a:t>Vauva kiinnittyy hoivaajaansa elämän ensihetkistä alkaen </a:t>
            </a:r>
            <a:endParaRPr lang="fi-FI" sz="1800" dirty="0">
              <a:cs typeface="Calibri"/>
            </a:endParaRPr>
          </a:p>
          <a:p>
            <a:pPr lvl="1">
              <a:buFont typeface="Arial" panose="020B0604020202020204" pitchFamily="34" charset="0"/>
              <a:buChar char="•"/>
            </a:pPr>
            <a:r>
              <a:rPr lang="fi-FI" dirty="0"/>
              <a:t>perustuu läheisyyden ja turvallisuuden tarpeeseen</a:t>
            </a:r>
          </a:p>
          <a:p>
            <a:pPr lvl="1">
              <a:buFont typeface="Arial" panose="020B0604020202020204" pitchFamily="34" charset="0"/>
              <a:buChar char="•"/>
            </a:pPr>
            <a:r>
              <a:rPr lang="fi-FI" dirty="0" err="1"/>
              <a:t>hengissäsäilymisen</a:t>
            </a:r>
            <a:r>
              <a:rPr lang="fi-FI" dirty="0"/>
              <a:t> edellytys</a:t>
            </a:r>
            <a:endParaRPr lang="fi-FI" dirty="0">
              <a:cs typeface="Calibri"/>
            </a:endParaRPr>
          </a:p>
          <a:p>
            <a:pPr>
              <a:buFont typeface="Arial" panose="020B0604020202020204" pitchFamily="34" charset="0"/>
              <a:buChar char="•"/>
            </a:pPr>
            <a:r>
              <a:rPr lang="fi-FI" sz="1800" b="1" dirty="0">
                <a:ea typeface="+mn-lt"/>
                <a:cs typeface="+mn-lt"/>
              </a:rPr>
              <a:t>Kiintymyssuhde:</a:t>
            </a:r>
            <a:r>
              <a:rPr lang="fi-FI" sz="1800" dirty="0">
                <a:ea typeface="+mn-lt"/>
                <a:cs typeface="+mn-lt"/>
              </a:rPr>
              <a:t> lapsen ja hoivaajan emotionaalisesti merkittävä vuorovaikutussuhde </a:t>
            </a:r>
            <a:endParaRPr lang="fi-FI" sz="1800" dirty="0">
              <a:ea typeface="+mn-lt"/>
              <a:cs typeface="Calibri"/>
            </a:endParaRPr>
          </a:p>
          <a:p>
            <a:pPr lvl="1">
              <a:buFont typeface="Arial" panose="020B0604020202020204" pitchFamily="34" charset="0"/>
              <a:buChar char="•"/>
            </a:pPr>
            <a:r>
              <a:rPr lang="fi-FI" dirty="0">
                <a:cs typeface="Calibri"/>
              </a:rPr>
              <a:t>muodostuu varhaisessa vuorovaikutuksessa vauvan ja hoivaajan välille</a:t>
            </a:r>
          </a:p>
          <a:p>
            <a:pPr>
              <a:buFont typeface="Arial" panose="020B0604020202020204" pitchFamily="34" charset="0"/>
              <a:buChar char="•"/>
            </a:pPr>
            <a:r>
              <a:rPr lang="fi-FI" sz="1800" dirty="0">
                <a:cs typeface="Calibri"/>
              </a:rPr>
              <a:t>Lapsen kehityksen kannalta tärkeää pysyvä, johdonmukainen ja ennakoitava kiintymyssuhde vähintään yhteen hoivaajaan</a:t>
            </a:r>
          </a:p>
          <a:p>
            <a:pPr lvl="1">
              <a:buFont typeface="Arial" panose="020B0604020202020204" pitchFamily="34" charset="0"/>
              <a:buChar char="•"/>
            </a:pPr>
            <a:r>
              <a:rPr lang="fi-FI" dirty="0"/>
              <a:t>keskeistä hoivaajan </a:t>
            </a:r>
            <a:r>
              <a:rPr lang="fi-FI" b="1" dirty="0"/>
              <a:t>sensitiivisyys </a:t>
            </a:r>
            <a:endParaRPr lang="fi-FI" b="1" dirty="0">
              <a:cs typeface="Calibri"/>
            </a:endParaRPr>
          </a:p>
          <a:p>
            <a:pPr>
              <a:buFont typeface="Arial" panose="020B0604020202020204" pitchFamily="34" charset="0"/>
              <a:buChar char="•"/>
            </a:pPr>
            <a:r>
              <a:rPr lang="fi-FI" sz="1800" dirty="0"/>
              <a:t>Kiintymyssuhteita muodostetaan läheisiin ihmisiin läpi elämän </a:t>
            </a:r>
            <a:endParaRPr lang="fi-FI" sz="1800" dirty="0">
              <a:cs typeface="Calibri" panose="020F0502020204030204"/>
            </a:endParaRPr>
          </a:p>
        </p:txBody>
      </p:sp>
      <p:pic>
        <p:nvPicPr>
          <p:cNvPr id="1030" name="Picture 6" descr="Ilmainen kuvapankkikuva tunnisteilla hauska, huoleton, ihmiset">
            <a:extLst>
              <a:ext uri="{FF2B5EF4-FFF2-40B4-BE49-F238E27FC236}">
                <a16:creationId xmlns:a16="http://schemas.microsoft.com/office/drawing/2014/main" id="{2E165BEE-5BA3-A941-AE4D-D8DBAB5C892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7521" r="24615" b="1"/>
          <a:stretch/>
        </p:blipFill>
        <p:spPr bwMode="auto">
          <a:xfrm>
            <a:off x="7552267" y="640080"/>
            <a:ext cx="3999654" cy="5577840"/>
          </a:xfrm>
          <a:prstGeom prst="rect">
            <a:avLst/>
          </a:prstGeom>
          <a:noFill/>
          <a:extLst>
            <a:ext uri="{909E8E84-426E-40DD-AFC4-6F175D3DCCD1}">
              <a14:hiddenFill xmlns:a14="http://schemas.microsoft.com/office/drawing/2010/main">
                <a:solidFill>
                  <a:srgbClr val="FFFFFF"/>
                </a:solidFill>
              </a14:hiddenFill>
            </a:ext>
          </a:extLst>
        </p:spPr>
      </p:pic>
      <p:sp>
        <p:nvSpPr>
          <p:cNvPr id="4" name="Alatunnisteen paikkamerkki 3">
            <a:extLst>
              <a:ext uri="{FF2B5EF4-FFF2-40B4-BE49-F238E27FC236}">
                <a16:creationId xmlns:a16="http://schemas.microsoft.com/office/drawing/2014/main" id="{4E5B1EAB-20A7-4D7A-AE1B-671E54F3C031}"/>
              </a:ext>
            </a:extLst>
          </p:cNvPr>
          <p:cNvSpPr>
            <a:spLocks noGrp="1"/>
          </p:cNvSpPr>
          <p:nvPr>
            <p:ph type="ftr" sz="quarter" idx="11"/>
          </p:nvPr>
        </p:nvSpPr>
        <p:spPr>
          <a:xfrm>
            <a:off x="4842932" y="6470704"/>
            <a:ext cx="5901459" cy="274320"/>
          </a:xfrm>
        </p:spPr>
        <p:txBody>
          <a:bodyPr>
            <a:normAutofit/>
          </a:bodyPr>
          <a:lstStyle/>
          <a:p>
            <a:pPr>
              <a:spcAft>
                <a:spcPts val="600"/>
              </a:spcAft>
            </a:pPr>
            <a:r>
              <a:rPr lang="fi-FI" dirty="0"/>
              <a:t>© Sanoma Pro, Tekijät ● Mieli 2 Kehittyvä ihminen, kuva: </a:t>
            </a:r>
            <a:r>
              <a:rPr lang="fi-FI" dirty="0" err="1"/>
              <a:t>pexels</a:t>
            </a:r>
            <a:endParaRPr lang="en-US" dirty="0"/>
          </a:p>
        </p:txBody>
      </p:sp>
    </p:spTree>
    <p:extLst>
      <p:ext uri="{BB962C8B-B14F-4D97-AF65-F5344CB8AC3E}">
        <p14:creationId xmlns:p14="http://schemas.microsoft.com/office/powerpoint/2010/main" val="445269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1030"/>
                                        </p:tgtEl>
                                        <p:attrNameLst>
                                          <p:attrName>style.visibility</p:attrName>
                                        </p:attrNameLst>
                                      </p:cBhvr>
                                      <p:to>
                                        <p:strVal val="visible"/>
                                      </p:to>
                                    </p:set>
                                    <p:animEffect transition="in" filter="barn(inVertical)">
                                      <p:cBhvr>
                                        <p:cTn id="14" dur="500"/>
                                        <p:tgtEl>
                                          <p:spTgt spid="1030"/>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fade">
                                      <p:cBhvr>
                                        <p:cTn id="36" dur="1000"/>
                                        <p:tgtEl>
                                          <p:spTgt spid="3">
                                            <p:txEl>
                                              <p:pRg st="3" end="3"/>
                                            </p:txEl>
                                          </p:spTgt>
                                        </p:tgtEl>
                                      </p:cBhvr>
                                    </p:animEffect>
                                    <p:anim calcmode="lin" valueType="num">
                                      <p:cBhvr>
                                        <p:cTn id="3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fade">
                                      <p:cBhvr>
                                        <p:cTn id="48" dur="1000"/>
                                        <p:tgtEl>
                                          <p:spTgt spid="3">
                                            <p:txEl>
                                              <p:pRg st="5" end="5"/>
                                            </p:txEl>
                                          </p:spTgt>
                                        </p:tgtEl>
                                      </p:cBhvr>
                                    </p:animEffect>
                                    <p:anim calcmode="lin" valueType="num">
                                      <p:cBhvr>
                                        <p:cTn id="4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Effect transition="in" filter="fade">
                                      <p:cBhvr>
                                        <p:cTn id="53" dur="1000"/>
                                        <p:tgtEl>
                                          <p:spTgt spid="3">
                                            <p:txEl>
                                              <p:pRg st="6" end="6"/>
                                            </p:txEl>
                                          </p:spTgt>
                                        </p:tgtEl>
                                      </p:cBhvr>
                                    </p:animEffect>
                                    <p:anim calcmode="lin" valueType="num">
                                      <p:cBhvr>
                                        <p:cTn id="5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3">
                                            <p:txEl>
                                              <p:pRg st="7" end="7"/>
                                            </p:txEl>
                                          </p:spTgt>
                                        </p:tgtEl>
                                        <p:attrNameLst>
                                          <p:attrName>style.visibility</p:attrName>
                                        </p:attrNameLst>
                                      </p:cBhvr>
                                      <p:to>
                                        <p:strVal val="visible"/>
                                      </p:to>
                                    </p:set>
                                    <p:animEffect transition="in" filter="fade">
                                      <p:cBhvr>
                                        <p:cTn id="60" dur="1000"/>
                                        <p:tgtEl>
                                          <p:spTgt spid="3">
                                            <p:txEl>
                                              <p:pRg st="7" end="7"/>
                                            </p:txEl>
                                          </p:spTgt>
                                        </p:tgtEl>
                                      </p:cBhvr>
                                    </p:animEffect>
                                    <p:anim calcmode="lin" valueType="num">
                                      <p:cBhvr>
                                        <p:cTn id="6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Kiintymyssuhdeteoria</a:t>
            </a:r>
          </a:p>
        </p:txBody>
      </p:sp>
      <p:sp>
        <p:nvSpPr>
          <p:cNvPr id="3" name="Sisällön paikkamerkki 2"/>
          <p:cNvSpPr>
            <a:spLocks noGrp="1"/>
          </p:cNvSpPr>
          <p:nvPr>
            <p:ph idx="1"/>
          </p:nvPr>
        </p:nvSpPr>
        <p:spPr>
          <a:xfrm>
            <a:off x="838200" y="1921446"/>
            <a:ext cx="10515600" cy="4351338"/>
          </a:xfrm>
        </p:spPr>
        <p:txBody>
          <a:bodyPr vert="horz" lIns="91440" tIns="45720" rIns="91440" bIns="45720" rtlCol="0" anchor="t">
            <a:noAutofit/>
          </a:bodyPr>
          <a:lstStyle/>
          <a:p>
            <a:pPr>
              <a:buFont typeface="Arial" panose="020B0604020202020204" pitchFamily="34" charset="0"/>
              <a:buChar char="•"/>
            </a:pPr>
            <a:r>
              <a:rPr lang="fi-FI" sz="2000" dirty="0"/>
              <a:t>Kiintymyssuhdeteorian kehitti John </a:t>
            </a:r>
            <a:r>
              <a:rPr lang="fi-FI" sz="2000" dirty="0" err="1"/>
              <a:t>Bowlby</a:t>
            </a:r>
            <a:r>
              <a:rPr lang="fi-FI" sz="2000" dirty="0"/>
              <a:t> 1950-luvulla → teoriaa muokattu ja laajennettu </a:t>
            </a:r>
            <a:endParaRPr lang="en-US" sz="2000" dirty="0">
              <a:cs typeface="Calibri"/>
            </a:endParaRPr>
          </a:p>
          <a:p>
            <a:pPr>
              <a:buFont typeface="Arial" panose="020B0604020202020204" pitchFamily="34" charset="0"/>
              <a:buChar char="•"/>
            </a:pPr>
            <a:r>
              <a:rPr lang="fi-FI" sz="2000" dirty="0"/>
              <a:t>Kiintymyssuhteiden kokeellisen tutkimuksen aloitti </a:t>
            </a:r>
            <a:r>
              <a:rPr lang="fi-FI" sz="2000" dirty="0">
                <a:ea typeface="+mn-lt"/>
                <a:cs typeface="+mn-lt"/>
              </a:rPr>
              <a:t>Mary </a:t>
            </a:r>
            <a:r>
              <a:rPr lang="fi-FI" sz="2000" dirty="0" err="1">
                <a:ea typeface="+mn-lt"/>
                <a:cs typeface="+mn-lt"/>
              </a:rPr>
              <a:t>Ainsworth</a:t>
            </a:r>
            <a:r>
              <a:rPr lang="fi-FI" sz="2000" dirty="0">
                <a:ea typeface="+mn-lt"/>
                <a:cs typeface="+mn-lt"/>
              </a:rPr>
              <a:t> 1960-luvulla</a:t>
            </a:r>
            <a:endParaRPr lang="fi-FI" sz="2000" dirty="0">
              <a:ea typeface="+mn-lt"/>
              <a:cs typeface="Calibri" panose="020F0502020204030204"/>
            </a:endParaRPr>
          </a:p>
          <a:p>
            <a:pPr lvl="1">
              <a:buFont typeface="Arial" panose="020B0604020202020204" pitchFamily="34" charset="0"/>
              <a:buChar char="•"/>
            </a:pPr>
            <a:r>
              <a:rPr lang="fi-FI" dirty="0">
                <a:cs typeface="Calibri" panose="020F0502020204030204"/>
              </a:rPr>
              <a:t>vierastilannemenetelmä</a:t>
            </a:r>
          </a:p>
          <a:p>
            <a:pPr>
              <a:buFont typeface="Arial" panose="020B0604020202020204" pitchFamily="34" charset="0"/>
              <a:buChar char="•"/>
            </a:pPr>
            <a:r>
              <a:rPr lang="fi-FI" sz="2000" dirty="0">
                <a:cs typeface="Calibri" panose="020F0502020204030204"/>
              </a:rPr>
              <a:t>Teorian mukaan lapselle </a:t>
            </a:r>
            <a:r>
              <a:rPr lang="fi-FI" sz="2000" dirty="0">
                <a:ea typeface="+mn-lt"/>
                <a:cs typeface="+mn-lt"/>
              </a:rPr>
              <a:t>muodostuu </a:t>
            </a:r>
            <a:r>
              <a:rPr lang="fi-FI" sz="2000" dirty="0">
                <a:cs typeface="Calibri"/>
              </a:rPr>
              <a:t>saamiensa hoivakokemusten perusteella turvallinen tai turvaton kiintymyssuhdetyyli</a:t>
            </a:r>
          </a:p>
          <a:p>
            <a:pPr>
              <a:buFont typeface="Arial" panose="020B0604020202020204" pitchFamily="34" charset="0"/>
              <a:buChar char="•"/>
            </a:pPr>
            <a:r>
              <a:rPr lang="fi-FI" sz="2000" b="1" dirty="0"/>
              <a:t>Kiintymyssuhdetyyli (kiintymyssuhdemalli):</a:t>
            </a:r>
            <a:r>
              <a:rPr lang="fi-FI" sz="2000" dirty="0"/>
              <a:t> lapsen näkökulmasta mielekkäin tapa reagoida ja toimia, jotta saisi hoivaajalta huomiota aina sitä tarvitessaan</a:t>
            </a:r>
            <a:endParaRPr lang="fi-FI" sz="2000" dirty="0">
              <a:cs typeface="Calibri"/>
            </a:endParaRPr>
          </a:p>
          <a:p>
            <a:pPr lvl="1">
              <a:buFont typeface="Arial" panose="020B0604020202020204" pitchFamily="34" charset="0"/>
              <a:buChar char="•"/>
            </a:pPr>
            <a:r>
              <a:rPr lang="fi-FI" b="1" dirty="0">
                <a:cs typeface="Calibri"/>
              </a:rPr>
              <a:t>turvallinen kiintymyssuhde</a:t>
            </a:r>
          </a:p>
          <a:p>
            <a:pPr lvl="1">
              <a:buFont typeface="Arial" panose="020B0604020202020204" pitchFamily="34" charset="0"/>
              <a:buChar char="•"/>
            </a:pPr>
            <a:r>
              <a:rPr lang="fi-FI" b="1" dirty="0">
                <a:cs typeface="Calibri"/>
              </a:rPr>
              <a:t>turvattomat kiintymyssuhteet</a:t>
            </a:r>
            <a:r>
              <a:rPr lang="fi-FI" dirty="0">
                <a:cs typeface="Calibri"/>
              </a:rPr>
              <a:t>: välttelevä, ristiriitainen, jäsentymätön</a:t>
            </a:r>
          </a:p>
          <a:p>
            <a:pPr>
              <a:buFont typeface="Arial" panose="020B0604020202020204" pitchFamily="34" charset="0"/>
              <a:buChar char="•"/>
            </a:pPr>
            <a:r>
              <a:rPr lang="fi-FI" sz="2000" b="1" dirty="0">
                <a:cs typeface="Calibri"/>
              </a:rPr>
              <a:t>Kiintymyssuhdehäiriö: </a:t>
            </a:r>
            <a:r>
              <a:rPr lang="fi-FI" sz="2000" dirty="0">
                <a:cs typeface="Calibri"/>
              </a:rPr>
              <a:t>pysyvien</a:t>
            </a:r>
            <a:r>
              <a:rPr lang="fi-FI" sz="2000" b="1" dirty="0">
                <a:cs typeface="Calibri"/>
              </a:rPr>
              <a:t> k</a:t>
            </a:r>
            <a:r>
              <a:rPr lang="fi-FI" sz="2000" dirty="0">
                <a:cs typeface="Calibri"/>
              </a:rPr>
              <a:t>iintymyksen kohteiden puuttumisen vuoksi lapselle ei ole syntynyt kiintymyssuhdetta</a:t>
            </a:r>
          </a:p>
        </p:txBody>
      </p:sp>
      <p:sp>
        <p:nvSpPr>
          <p:cNvPr id="4" name="Alatunnisteen paikkamerkki 3">
            <a:extLst>
              <a:ext uri="{FF2B5EF4-FFF2-40B4-BE49-F238E27FC236}">
                <a16:creationId xmlns:a16="http://schemas.microsoft.com/office/drawing/2014/main" id="{A0E5838F-4B4C-47A1-AD77-A53BDB8A8AA7}"/>
              </a:ext>
            </a:extLst>
          </p:cNvPr>
          <p:cNvSpPr>
            <a:spLocks noGrp="1"/>
          </p:cNvSpPr>
          <p:nvPr>
            <p:ph type="ftr" sz="quarter" idx="11"/>
          </p:nvPr>
        </p:nvSpPr>
        <p:spPr/>
        <p:txBody>
          <a:bodyPr/>
          <a:lstStyle/>
          <a:p>
            <a:r>
              <a:rPr lang="fi-FI"/>
              <a:t>© Sanoma Pro, Tekijät ● Mieli 2 Kehittyvä ihminen</a:t>
            </a:r>
            <a:endParaRPr lang="en-US"/>
          </a:p>
        </p:txBody>
      </p:sp>
    </p:spTree>
    <p:extLst>
      <p:ext uri="{BB962C8B-B14F-4D97-AF65-F5344CB8AC3E}">
        <p14:creationId xmlns:p14="http://schemas.microsoft.com/office/powerpoint/2010/main" val="63115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fade">
                                      <p:cBhvr>
                                        <p:cTn id="44" dur="1000"/>
                                        <p:tgtEl>
                                          <p:spTgt spid="3">
                                            <p:txEl>
                                              <p:pRg st="5" end="5"/>
                                            </p:txEl>
                                          </p:spTgt>
                                        </p:tgtEl>
                                      </p:cBhvr>
                                    </p:animEffect>
                                    <p:anim calcmode="lin" valueType="num">
                                      <p:cBhvr>
                                        <p:cTn id="4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Vierastilannemenetelmä </a:t>
            </a:r>
          </a:p>
        </p:txBody>
      </p:sp>
      <p:sp>
        <p:nvSpPr>
          <p:cNvPr id="3" name="Sisällön paikkamerkki 2"/>
          <p:cNvSpPr>
            <a:spLocks noGrp="1"/>
          </p:cNvSpPr>
          <p:nvPr>
            <p:ph idx="1"/>
          </p:nvPr>
        </p:nvSpPr>
        <p:spPr>
          <a:xfrm>
            <a:off x="904324" y="2311684"/>
            <a:ext cx="10575532" cy="4111415"/>
          </a:xfrm>
        </p:spPr>
        <p:txBody>
          <a:bodyPr vert="horz" lIns="91440" tIns="45720" rIns="91440" bIns="45720" rtlCol="0" anchor="t">
            <a:noAutofit/>
          </a:bodyPr>
          <a:lstStyle/>
          <a:p>
            <a:pPr>
              <a:buFont typeface="Arial" panose="020B0604020202020204" pitchFamily="34" charset="0"/>
              <a:buChar char="•"/>
            </a:pPr>
            <a:r>
              <a:rPr lang="fi-FI" sz="2400" dirty="0"/>
              <a:t>Kehittäjä Mary </a:t>
            </a:r>
            <a:r>
              <a:rPr lang="fi-FI" sz="2400" dirty="0" err="1"/>
              <a:t>Ainsworth</a:t>
            </a:r>
            <a:r>
              <a:rPr lang="fi-FI" sz="2400" dirty="0"/>
              <a:t> (1964) </a:t>
            </a:r>
          </a:p>
          <a:p>
            <a:pPr>
              <a:buFont typeface="Arial" panose="020B0604020202020204" pitchFamily="34" charset="0"/>
              <a:buChar char="•"/>
            </a:pPr>
            <a:r>
              <a:rPr lang="fi-FI" sz="2400" dirty="0"/>
              <a:t>Kokeellinen menetelmä n. 12–20 kk ikäisten lasten kiintymyssuhdetyylien tutkimiseen</a:t>
            </a:r>
            <a:endParaRPr lang="fi-FI" sz="2400" dirty="0">
              <a:cs typeface="Calibri"/>
            </a:endParaRPr>
          </a:p>
          <a:p>
            <a:pPr>
              <a:buFont typeface="Arial" panose="020B0604020202020204" pitchFamily="34" charset="0"/>
              <a:buChar char="•"/>
            </a:pPr>
            <a:r>
              <a:rPr lang="fi-FI" sz="2400" b="1" dirty="0"/>
              <a:t>Kiintymyssuhdetyyli</a:t>
            </a:r>
            <a:r>
              <a:rPr lang="fi-FI" sz="2400" dirty="0"/>
              <a:t> päätellään lapsen ja äidin välisen vuorovaikutuksen perusteella</a:t>
            </a:r>
            <a:endParaRPr lang="fi-FI" sz="2400" dirty="0">
              <a:cs typeface="Calibri"/>
            </a:endParaRPr>
          </a:p>
          <a:p>
            <a:pPr lvl="1">
              <a:buFont typeface="Arial" panose="020B0604020202020204" pitchFamily="34" charset="0"/>
              <a:buChar char="•"/>
            </a:pPr>
            <a:r>
              <a:rPr lang="fi-FI" sz="2000" dirty="0">
                <a:cs typeface="Calibri"/>
              </a:rPr>
              <a:t>tutkija </a:t>
            </a:r>
            <a:r>
              <a:rPr lang="fi-FI" sz="2000" dirty="0"/>
              <a:t>havainnoi ja erittelee sitä, miten lapsi käyttäytyy ero- ja jälleen näkemistilanteissa</a:t>
            </a:r>
            <a:endParaRPr lang="fi-FI" sz="2000" dirty="0">
              <a:cs typeface="Calibri"/>
            </a:endParaRPr>
          </a:p>
          <a:p>
            <a:pPr lvl="1">
              <a:buFont typeface="Arial" panose="020B0604020202020204" pitchFamily="34" charset="0"/>
              <a:buChar char="•"/>
            </a:pPr>
            <a:r>
              <a:rPr lang="fi-FI" sz="2000" b="1" dirty="0">
                <a:ea typeface="+mn-lt"/>
                <a:cs typeface="+mn-lt"/>
              </a:rPr>
              <a:t>kiintymyskäyttäytyminen</a:t>
            </a:r>
            <a:r>
              <a:rPr lang="fi-FI" sz="2000" dirty="0">
                <a:ea typeface="+mn-lt"/>
                <a:cs typeface="+mn-lt"/>
              </a:rPr>
              <a:t> = lapsen tyyli käyttäytyä stressaavassa tilanteessa, jossa hän kokee turvallisuudentunteensa olevan uhattuna</a:t>
            </a:r>
            <a:endParaRPr lang="en-US" sz="2000" dirty="0">
              <a:ea typeface="+mn-lt"/>
              <a:cs typeface="+mn-lt"/>
            </a:endParaRPr>
          </a:p>
          <a:p>
            <a:endParaRPr lang="fi-FI" sz="2400" dirty="0">
              <a:cs typeface="Calibri"/>
            </a:endParaRPr>
          </a:p>
        </p:txBody>
      </p:sp>
      <p:sp>
        <p:nvSpPr>
          <p:cNvPr id="4" name="Alatunnisteen paikkamerkki 3">
            <a:extLst>
              <a:ext uri="{FF2B5EF4-FFF2-40B4-BE49-F238E27FC236}">
                <a16:creationId xmlns:a16="http://schemas.microsoft.com/office/drawing/2014/main" id="{96145CF0-C844-4525-B879-304D84384B63}"/>
              </a:ext>
            </a:extLst>
          </p:cNvPr>
          <p:cNvSpPr>
            <a:spLocks noGrp="1"/>
          </p:cNvSpPr>
          <p:nvPr>
            <p:ph type="ftr" sz="quarter" idx="11"/>
          </p:nvPr>
        </p:nvSpPr>
        <p:spPr/>
        <p:txBody>
          <a:bodyPr/>
          <a:lstStyle/>
          <a:p>
            <a:r>
              <a:rPr lang="fi-FI"/>
              <a:t>© Sanoma Pro, Tekijät ● Mieli 2 Kehittyvä ihminen</a:t>
            </a:r>
            <a:endParaRPr lang="en-US"/>
          </a:p>
        </p:txBody>
      </p:sp>
    </p:spTree>
    <p:extLst>
      <p:ext uri="{BB962C8B-B14F-4D97-AF65-F5344CB8AC3E}">
        <p14:creationId xmlns:p14="http://schemas.microsoft.com/office/powerpoint/2010/main" val="2293071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A8EC506-B1DA-46A1-B44D-774E68468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sp>
        <p:nvSpPr>
          <p:cNvPr id="7" name="Oval 5">
            <a:extLst>
              <a:ext uri="{FF2B5EF4-FFF2-40B4-BE49-F238E27FC236}">
                <a16:creationId xmlns:a16="http://schemas.microsoft.com/office/drawing/2014/main" id="{BFF30785-305E-45D7-984F-5AA93D3CA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cxnSp>
        <p:nvCxnSpPr>
          <p:cNvPr id="8" name="Straight Connector 13">
            <a:extLst>
              <a:ext uri="{FF2B5EF4-FFF2-40B4-BE49-F238E27FC236}">
                <a16:creationId xmlns:a16="http://schemas.microsoft.com/office/drawing/2014/main" id="{15E01FA5-D766-43CA-A83D-E7CF3F04E9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1" name="Rectangle 15">
            <a:extLst>
              <a:ext uri="{FF2B5EF4-FFF2-40B4-BE49-F238E27FC236}">
                <a16:creationId xmlns:a16="http://schemas.microsoft.com/office/drawing/2014/main" id="{CA73784B-AC76-4BAD-93AF-C72D0EDFD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75BA74A-D9DD-4341-A392-AAE130061008}"/>
              </a:ext>
            </a:extLst>
          </p:cNvPr>
          <p:cNvSpPr>
            <a:spLocks noGrp="1"/>
          </p:cNvSpPr>
          <p:nvPr>
            <p:ph type="title"/>
          </p:nvPr>
        </p:nvSpPr>
        <p:spPr>
          <a:xfrm>
            <a:off x="636805" y="640080"/>
            <a:ext cx="3378099" cy="3034857"/>
          </a:xfrm>
        </p:spPr>
        <p:txBody>
          <a:bodyPr vert="horz" lIns="91440" tIns="45720" rIns="91440" bIns="45720" rtlCol="0" anchor="b">
            <a:normAutofit/>
          </a:bodyPr>
          <a:lstStyle/>
          <a:p>
            <a:pPr algn="r"/>
            <a:r>
              <a:rPr lang="en-US" sz="4400" kern="1200" cap="all" spc="200" baseline="0" dirty="0" err="1">
                <a:solidFill>
                  <a:schemeClr val="tx1">
                    <a:lumMod val="95000"/>
                    <a:lumOff val="5000"/>
                  </a:schemeClr>
                </a:solidFill>
                <a:latin typeface="+mj-lt"/>
                <a:ea typeface="+mj-ea"/>
                <a:cs typeface="+mj-cs"/>
              </a:rPr>
              <a:t>vierastilanne-menetelmän</a:t>
            </a:r>
            <a:br>
              <a:rPr lang="en-US" sz="4400" kern="1200" cap="all" spc="200" baseline="0" dirty="0">
                <a:solidFill>
                  <a:schemeClr val="tx1">
                    <a:lumMod val="95000"/>
                    <a:lumOff val="5000"/>
                  </a:schemeClr>
                </a:solidFill>
                <a:latin typeface="+mj-lt"/>
                <a:ea typeface="+mj-ea"/>
                <a:cs typeface="+mj-cs"/>
              </a:rPr>
            </a:br>
            <a:r>
              <a:rPr lang="en-US" sz="4400" kern="1200" cap="all" spc="200" baseline="0" dirty="0" err="1">
                <a:solidFill>
                  <a:schemeClr val="tx1">
                    <a:lumMod val="95000"/>
                    <a:lumOff val="5000"/>
                  </a:schemeClr>
                </a:solidFill>
                <a:latin typeface="+mj-lt"/>
                <a:ea typeface="+mj-ea"/>
                <a:cs typeface="+mj-cs"/>
              </a:rPr>
              <a:t>Vaiheet</a:t>
            </a:r>
            <a:endParaRPr lang="en-US" sz="4400" kern="1200" cap="all" spc="200" baseline="0" dirty="0">
              <a:solidFill>
                <a:schemeClr val="tx1">
                  <a:lumMod val="95000"/>
                  <a:lumOff val="5000"/>
                </a:schemeClr>
              </a:solidFill>
              <a:latin typeface="+mj-lt"/>
              <a:ea typeface="+mj-ea"/>
              <a:cs typeface="+mj-cs"/>
            </a:endParaRPr>
          </a:p>
        </p:txBody>
      </p:sp>
      <p:cxnSp>
        <p:nvCxnSpPr>
          <p:cNvPr id="18" name="Straight Connector 17">
            <a:extLst>
              <a:ext uri="{FF2B5EF4-FFF2-40B4-BE49-F238E27FC236}">
                <a16:creationId xmlns:a16="http://schemas.microsoft.com/office/drawing/2014/main" id="{811DCF04-0C7C-44FC-8246-FC8D736B1A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00698" y="3765314"/>
            <a:ext cx="3200400"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5" name="Sisällön paikkamerkki 4">
            <a:extLst>
              <a:ext uri="{FF2B5EF4-FFF2-40B4-BE49-F238E27FC236}">
                <a16:creationId xmlns:a16="http://schemas.microsoft.com/office/drawing/2014/main" id="{75D95404-C19B-433C-B269-811BDC9970B1}"/>
              </a:ext>
            </a:extLst>
          </p:cNvPr>
          <p:cNvPicPr>
            <a:picLocks noChangeAspect="1"/>
          </p:cNvPicPr>
          <p:nvPr/>
        </p:nvPicPr>
        <p:blipFill>
          <a:blip r:embed="rId2"/>
          <a:stretch>
            <a:fillRect/>
          </a:stretch>
        </p:blipFill>
        <p:spPr>
          <a:xfrm>
            <a:off x="5906793" y="640080"/>
            <a:ext cx="4393317" cy="5578816"/>
          </a:xfrm>
          <a:prstGeom prst="rect">
            <a:avLst/>
          </a:prstGeom>
        </p:spPr>
      </p:pic>
      <p:sp>
        <p:nvSpPr>
          <p:cNvPr id="4" name="Alatunnisteen paikkamerkki 3">
            <a:extLst>
              <a:ext uri="{FF2B5EF4-FFF2-40B4-BE49-F238E27FC236}">
                <a16:creationId xmlns:a16="http://schemas.microsoft.com/office/drawing/2014/main" id="{0F92A146-514F-46D1-9B8B-730A58EBB5AB}"/>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defTabSz="914400">
              <a:spcAft>
                <a:spcPts val="600"/>
              </a:spcAft>
            </a:pPr>
            <a:r>
              <a:rPr lang="en-US" kern="1200" cap="all" baseline="0">
                <a:solidFill>
                  <a:schemeClr val="tx1">
                    <a:lumMod val="95000"/>
                    <a:lumOff val="5000"/>
                  </a:schemeClr>
                </a:solidFill>
                <a:latin typeface="+mj-lt"/>
                <a:ea typeface="+mn-ea"/>
                <a:cs typeface="+mn-cs"/>
              </a:rPr>
              <a:t>© Sanoma Pro, Tekijät ● Mieli 2 Kehittyvä ihminen</a:t>
            </a:r>
          </a:p>
        </p:txBody>
      </p:sp>
    </p:spTree>
    <p:extLst>
      <p:ext uri="{BB962C8B-B14F-4D97-AF65-F5344CB8AC3E}">
        <p14:creationId xmlns:p14="http://schemas.microsoft.com/office/powerpoint/2010/main" val="546835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1024128" y="585216"/>
            <a:ext cx="9720072" cy="1499616"/>
          </a:xfrm>
        </p:spPr>
        <p:txBody>
          <a:bodyPr>
            <a:normAutofit/>
          </a:bodyPr>
          <a:lstStyle/>
          <a:p>
            <a:r>
              <a:rPr lang="fi-FI" dirty="0"/>
              <a:t>Vierastilannemenetelmän kritiikkiä</a:t>
            </a:r>
          </a:p>
        </p:txBody>
      </p:sp>
      <p:sp>
        <p:nvSpPr>
          <p:cNvPr id="3" name="Sisällön paikkamerkki 2"/>
          <p:cNvSpPr>
            <a:spLocks noGrp="1"/>
          </p:cNvSpPr>
          <p:nvPr>
            <p:ph idx="1"/>
          </p:nvPr>
        </p:nvSpPr>
        <p:spPr>
          <a:xfrm>
            <a:off x="1024128" y="2084832"/>
            <a:ext cx="6635456" cy="4224528"/>
          </a:xfrm>
        </p:spPr>
        <p:txBody>
          <a:bodyPr vert="horz" lIns="91440" tIns="45720" rIns="91440" bIns="45720" rtlCol="0">
            <a:normAutofit/>
          </a:bodyPr>
          <a:lstStyle/>
          <a:p>
            <a:pPr>
              <a:buFont typeface="Arial" panose="020B0604020202020204" pitchFamily="34" charset="0"/>
              <a:buChar char="•"/>
            </a:pPr>
            <a:r>
              <a:rPr lang="fi-FI" sz="1800" dirty="0"/>
              <a:t>Ei huomioi lasten välisiä temperamenttieroja </a:t>
            </a:r>
            <a:endParaRPr lang="en-US" sz="1800" dirty="0">
              <a:ea typeface="+mn-lt"/>
              <a:cs typeface="+mn-lt"/>
            </a:endParaRPr>
          </a:p>
          <a:p>
            <a:pPr>
              <a:buFont typeface="Arial" panose="020B0604020202020204" pitchFamily="34" charset="0"/>
              <a:buChar char="•"/>
            </a:pPr>
            <a:r>
              <a:rPr lang="fi-FI" sz="1800" dirty="0">
                <a:ea typeface="+mn-lt"/>
                <a:cs typeface="+mn-lt"/>
              </a:rPr>
              <a:t>Ei huomioi kulttuurienvälisiä eroja siinä miten tavanomaista lapselle on olla erossa ensisijaisesta hoivaajastaan</a:t>
            </a:r>
          </a:p>
          <a:p>
            <a:pPr>
              <a:buFont typeface="Arial" panose="020B0604020202020204" pitchFamily="34" charset="0"/>
              <a:buChar char="•"/>
            </a:pPr>
            <a:r>
              <a:rPr lang="fi-FI" sz="1800" dirty="0">
                <a:ea typeface="+mn-lt"/>
                <a:cs typeface="+mn-lt"/>
              </a:rPr>
              <a:t>Päätelmiä kiintymyssuhteen laadusta tehdään lyhyen, 20 minuutin pituisen tilanteen perusteella</a:t>
            </a:r>
          </a:p>
          <a:p>
            <a:pPr>
              <a:buFont typeface="Arial" panose="020B0604020202020204" pitchFamily="34" charset="0"/>
              <a:buChar char="•"/>
            </a:pPr>
            <a:r>
              <a:rPr lang="fi-FI" sz="1800" dirty="0">
                <a:ea typeface="+mn-lt"/>
                <a:cs typeface="+mn-lt"/>
              </a:rPr>
              <a:t>Menetelmä on lapselle hyvin stressaava</a:t>
            </a:r>
            <a:endParaRPr lang="fi-FI" sz="1800" dirty="0">
              <a:ea typeface="+mn-lt"/>
              <a:cs typeface="Calibri"/>
            </a:endParaRPr>
          </a:p>
          <a:p>
            <a:pPr>
              <a:buFont typeface="Arial" panose="020B0604020202020204" pitchFamily="34" charset="0"/>
              <a:buChar char="•"/>
            </a:pPr>
            <a:r>
              <a:rPr lang="fi-FI" sz="1800" dirty="0">
                <a:ea typeface="+mn-lt"/>
                <a:cs typeface="Calibri"/>
              </a:rPr>
              <a:t>N</a:t>
            </a:r>
            <a:r>
              <a:rPr lang="fi-FI" sz="1800" dirty="0">
                <a:cs typeface="Calibri"/>
              </a:rPr>
              <a:t>ykyään tutkimuksessa käytetään lapsen kannalta hellävaraisempia menetelmiä</a:t>
            </a:r>
          </a:p>
          <a:p>
            <a:pPr lvl="1">
              <a:buFont typeface="Arial" panose="020B0604020202020204" pitchFamily="34" charset="0"/>
              <a:buChar char="•"/>
            </a:pPr>
            <a:r>
              <a:rPr lang="fi-FI" sz="1700" dirty="0">
                <a:cs typeface="Calibri"/>
              </a:rPr>
              <a:t>esim. AQS, jonka avulla lapsen käyttäytymistä havainnoidaan lapselle tutussa ympäristössä </a:t>
            </a:r>
          </a:p>
          <a:p>
            <a:pPr marL="128016" lvl="1" indent="0">
              <a:buNone/>
            </a:pPr>
            <a:endParaRPr lang="fi-FI" sz="1700" dirty="0">
              <a:cs typeface="Calibri"/>
            </a:endParaRPr>
          </a:p>
          <a:p>
            <a:pPr marL="0" indent="0">
              <a:buNone/>
            </a:pPr>
            <a:endParaRPr lang="fi-FI" sz="1700" dirty="0">
              <a:cs typeface="Calibri"/>
            </a:endParaRPr>
          </a:p>
          <a:p>
            <a:pPr marL="0" indent="0">
              <a:buNone/>
            </a:pPr>
            <a:endParaRPr lang="fi-FI" sz="1700" dirty="0">
              <a:cs typeface="Calibri"/>
            </a:endParaRPr>
          </a:p>
        </p:txBody>
      </p:sp>
      <p:pic>
        <p:nvPicPr>
          <p:cNvPr id="2050" name="Picture 2" descr="Ilmainen kuvapankkikuva tunnisteilla afrikkalainen amerikkalainen poika, afrikkalainen amerikkalainen vauva, afroamerikkalainen mies">
            <a:extLst>
              <a:ext uri="{FF2B5EF4-FFF2-40B4-BE49-F238E27FC236}">
                <a16:creationId xmlns:a16="http://schemas.microsoft.com/office/drawing/2014/main" id="{50BE5FF1-5BE4-664D-BA66-C993F33574E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9931" r="9056"/>
          <a:stretch/>
        </p:blipFill>
        <p:spPr bwMode="auto">
          <a:xfrm>
            <a:off x="7910553" y="1985358"/>
            <a:ext cx="3929146" cy="4298589"/>
          </a:xfrm>
          <a:prstGeom prst="rect">
            <a:avLst/>
          </a:prstGeom>
          <a:noFill/>
          <a:extLst>
            <a:ext uri="{909E8E84-426E-40DD-AFC4-6F175D3DCCD1}">
              <a14:hiddenFill xmlns:a14="http://schemas.microsoft.com/office/drawing/2010/main">
                <a:solidFill>
                  <a:srgbClr val="FFFFFF"/>
                </a:solidFill>
              </a14:hiddenFill>
            </a:ext>
          </a:extLst>
        </p:spPr>
      </p:pic>
      <p:sp>
        <p:nvSpPr>
          <p:cNvPr id="4" name="Alatunnisteen paikkamerkki 3">
            <a:extLst>
              <a:ext uri="{FF2B5EF4-FFF2-40B4-BE49-F238E27FC236}">
                <a16:creationId xmlns:a16="http://schemas.microsoft.com/office/drawing/2014/main" id="{6A38A620-C21F-488B-9492-592836AECAF5}"/>
              </a:ext>
            </a:extLst>
          </p:cNvPr>
          <p:cNvSpPr>
            <a:spLocks noGrp="1"/>
          </p:cNvSpPr>
          <p:nvPr>
            <p:ph type="ftr" sz="quarter" idx="11"/>
          </p:nvPr>
        </p:nvSpPr>
        <p:spPr>
          <a:xfrm>
            <a:off x="5884164" y="6458829"/>
            <a:ext cx="5901459" cy="274320"/>
          </a:xfrm>
        </p:spPr>
        <p:txBody>
          <a:bodyPr>
            <a:normAutofit/>
          </a:bodyPr>
          <a:lstStyle/>
          <a:p>
            <a:pPr>
              <a:spcAft>
                <a:spcPts val="600"/>
              </a:spcAft>
            </a:pPr>
            <a:r>
              <a:rPr lang="fi-FI" dirty="0"/>
              <a:t>© Sanoma Pro, Tekijät ● Mieli 2 Kehittyvä ihminen, kuva: </a:t>
            </a:r>
            <a:r>
              <a:rPr lang="fi-FI" dirty="0" err="1"/>
              <a:t>pexels</a:t>
            </a:r>
            <a:endParaRPr lang="en-US" dirty="0"/>
          </a:p>
        </p:txBody>
      </p:sp>
    </p:spTree>
    <p:extLst>
      <p:ext uri="{BB962C8B-B14F-4D97-AF65-F5344CB8AC3E}">
        <p14:creationId xmlns:p14="http://schemas.microsoft.com/office/powerpoint/2010/main" val="1399062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2050"/>
                                        </p:tgtEl>
                                        <p:attrNameLst>
                                          <p:attrName>style.visibility</p:attrName>
                                        </p:attrNameLst>
                                      </p:cBhvr>
                                      <p:to>
                                        <p:strVal val="visible"/>
                                      </p:to>
                                    </p:set>
                                    <p:animEffect transition="in" filter="barn(inVertical)">
                                      <p:cBhvr>
                                        <p:cTn id="13" dur="500"/>
                                        <p:tgtEl>
                                          <p:spTgt spid="2050"/>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0"/>
                                        <p:tgtEl>
                                          <p:spTgt spid="3">
                                            <p:txEl>
                                              <p:pRg st="1" end="1"/>
                                            </p:txEl>
                                          </p:spTgt>
                                        </p:tgtEl>
                                      </p:cBhvr>
                                    </p:animEffect>
                                    <p:anim calcmode="lin" valueType="num">
                                      <p:cBhvr>
                                        <p:cTn id="2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1000"/>
                                        <p:tgtEl>
                                          <p:spTgt spid="3">
                                            <p:txEl>
                                              <p:pRg st="2" end="2"/>
                                            </p:txEl>
                                          </p:spTgt>
                                        </p:tgtEl>
                                      </p:cBhvr>
                                    </p:animEffect>
                                    <p:anim calcmode="lin" valueType="num">
                                      <p:cBhvr>
                                        <p:cTn id="3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1000"/>
                                        <p:tgtEl>
                                          <p:spTgt spid="3">
                                            <p:txEl>
                                              <p:pRg st="3" end="3"/>
                                            </p:txEl>
                                          </p:spTgt>
                                        </p:tgtEl>
                                      </p:cBhvr>
                                    </p:animEffect>
                                    <p:anim calcmode="lin" valueType="num">
                                      <p:cBhvr>
                                        <p:cTn id="4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3">
                                            <p:txEl>
                                              <p:pRg st="4" end="4"/>
                                            </p:txEl>
                                          </p:spTgt>
                                        </p:tgtEl>
                                        <p:attrNameLst>
                                          <p:attrName>style.visibility</p:attrName>
                                        </p:attrNameLst>
                                      </p:cBhvr>
                                      <p:to>
                                        <p:strVal val="visible"/>
                                      </p:to>
                                    </p:set>
                                    <p:animEffect transition="in" filter="fade">
                                      <p:cBhvr>
                                        <p:cTn id="46" dur="1000"/>
                                        <p:tgtEl>
                                          <p:spTgt spid="3">
                                            <p:txEl>
                                              <p:pRg st="4" end="4"/>
                                            </p:txEl>
                                          </p:spTgt>
                                        </p:tgtEl>
                                      </p:cBhvr>
                                    </p:animEffect>
                                    <p:anim calcmode="lin" valueType="num">
                                      <p:cBhvr>
                                        <p:cTn id="4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4" end="4"/>
                                            </p:txEl>
                                          </p:spTgt>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animEffect transition="in" filter="fade">
                                      <p:cBhvr>
                                        <p:cTn id="51" dur="1000"/>
                                        <p:tgtEl>
                                          <p:spTgt spid="3">
                                            <p:txEl>
                                              <p:pRg st="5" end="5"/>
                                            </p:txEl>
                                          </p:spTgt>
                                        </p:tgtEl>
                                      </p:cBhvr>
                                    </p:animEffect>
                                    <p:anim calcmode="lin" valueType="num">
                                      <p:cBhvr>
                                        <p:cTn id="5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atunnisteen paikkamerkki 3">
            <a:extLst>
              <a:ext uri="{FF2B5EF4-FFF2-40B4-BE49-F238E27FC236}">
                <a16:creationId xmlns:a16="http://schemas.microsoft.com/office/drawing/2014/main" id="{11DD1E45-17B7-4092-B942-BEFCCA4BBE77}"/>
              </a:ext>
            </a:extLst>
          </p:cNvPr>
          <p:cNvSpPr>
            <a:spLocks noGrp="1"/>
          </p:cNvSpPr>
          <p:nvPr>
            <p:ph type="ftr" sz="quarter" idx="11"/>
          </p:nvPr>
        </p:nvSpPr>
        <p:spPr/>
        <p:txBody>
          <a:bodyPr/>
          <a:lstStyle/>
          <a:p>
            <a:r>
              <a:rPr lang="fi-FI"/>
              <a:t>© Sanoma Pro, Tekijät ● Mieli 2 Kehittyvä ihminen</a:t>
            </a:r>
            <a:endParaRPr lang="en-US"/>
          </a:p>
        </p:txBody>
      </p:sp>
      <p:pic>
        <p:nvPicPr>
          <p:cNvPr id="8" name="Sisällön paikkamerkki 7">
            <a:extLst>
              <a:ext uri="{FF2B5EF4-FFF2-40B4-BE49-F238E27FC236}">
                <a16:creationId xmlns:a16="http://schemas.microsoft.com/office/drawing/2014/main" id="{D919DC91-FBD7-4278-983C-45649B1D218E}"/>
              </a:ext>
            </a:extLst>
          </p:cNvPr>
          <p:cNvPicPr>
            <a:picLocks noGrp="1" noChangeAspect="1"/>
          </p:cNvPicPr>
          <p:nvPr>
            <p:ph idx="1"/>
          </p:nvPr>
        </p:nvPicPr>
        <p:blipFill>
          <a:blip r:embed="rId2"/>
          <a:stretch>
            <a:fillRect/>
          </a:stretch>
        </p:blipFill>
        <p:spPr>
          <a:xfrm>
            <a:off x="1207038" y="1209716"/>
            <a:ext cx="9777924" cy="4438567"/>
          </a:xfrm>
          <a:prstGeom prst="rect">
            <a:avLst/>
          </a:prstGeom>
        </p:spPr>
      </p:pic>
    </p:spTree>
    <p:extLst>
      <p:ext uri="{BB962C8B-B14F-4D97-AF65-F5344CB8AC3E}">
        <p14:creationId xmlns:p14="http://schemas.microsoft.com/office/powerpoint/2010/main" val="2361414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84" name="Rectangle 191">
            <a:extLst>
              <a:ext uri="{FF2B5EF4-FFF2-40B4-BE49-F238E27FC236}">
                <a16:creationId xmlns:a16="http://schemas.microsoft.com/office/drawing/2014/main" id="{2E38BCF6-D504-4397-9838-6B6E483D0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sp>
        <p:nvSpPr>
          <p:cNvPr id="3085" name="Oval 5">
            <a:extLst>
              <a:ext uri="{FF2B5EF4-FFF2-40B4-BE49-F238E27FC236}">
                <a16:creationId xmlns:a16="http://schemas.microsoft.com/office/drawing/2014/main" id="{A9459DCB-24BA-4C67-A940-FE411D6A2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cxnSp>
        <p:nvCxnSpPr>
          <p:cNvPr id="3086" name="Straight Connector 193">
            <a:extLst>
              <a:ext uri="{FF2B5EF4-FFF2-40B4-BE49-F238E27FC236}">
                <a16:creationId xmlns:a16="http://schemas.microsoft.com/office/drawing/2014/main" id="{DA0BE2A6-904F-417A-B4D2-26CADDE5FAE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087" name="Rectangle 194">
            <a:extLst>
              <a:ext uri="{FF2B5EF4-FFF2-40B4-BE49-F238E27FC236}">
                <a16:creationId xmlns:a16="http://schemas.microsoft.com/office/drawing/2014/main" id="{8A34DF04-51D2-42E6-B602-7A2FE96458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Rectangle 195">
            <a:extLst>
              <a:ext uri="{FF2B5EF4-FFF2-40B4-BE49-F238E27FC236}">
                <a16:creationId xmlns:a16="http://schemas.microsoft.com/office/drawing/2014/main" id="{3FFCF999-63D4-4715-A827-1A0BAFD08C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4" y="321732"/>
            <a:ext cx="4332562" cy="61489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67E10708-772F-AC43-8506-5B35A80C92BF}"/>
              </a:ext>
            </a:extLst>
          </p:cNvPr>
          <p:cNvSpPr>
            <a:spLocks noGrp="1"/>
          </p:cNvSpPr>
          <p:nvPr>
            <p:ph type="title"/>
          </p:nvPr>
        </p:nvSpPr>
        <p:spPr>
          <a:xfrm>
            <a:off x="634276" y="947988"/>
            <a:ext cx="3535388" cy="3034857"/>
          </a:xfrm>
        </p:spPr>
        <p:txBody>
          <a:bodyPr vert="horz" lIns="91440" tIns="45720" rIns="91440" bIns="45720" rtlCol="0" anchor="b">
            <a:normAutofit/>
          </a:bodyPr>
          <a:lstStyle/>
          <a:p>
            <a:pPr algn="r"/>
            <a:r>
              <a:rPr lang="en-US" sz="3100" spc="200">
                <a:solidFill>
                  <a:srgbClr val="FFFFFF"/>
                </a:solidFill>
              </a:rPr>
              <a:t>Kiintymyssuhdetyylit</a:t>
            </a:r>
          </a:p>
        </p:txBody>
      </p:sp>
      <p:pic>
        <p:nvPicPr>
          <p:cNvPr id="3074" name="Picture 2" descr="Ilmainen kuvapankkikuva tunnisteilla äiti, aktiivinen, charmikas">
            <a:extLst>
              <a:ext uri="{FF2B5EF4-FFF2-40B4-BE49-F238E27FC236}">
                <a16:creationId xmlns:a16="http://schemas.microsoft.com/office/drawing/2014/main" id="{5EBFEB14-2DC0-4844-9C00-0A9F1DD0434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581" t="910" r="16434" b="-913"/>
          <a:stretch/>
        </p:blipFill>
        <p:spPr bwMode="auto">
          <a:xfrm>
            <a:off x="4812572" y="321731"/>
            <a:ext cx="3797806" cy="36748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Ilmainen kuvapankkikuva tunnisteilla afrikkalainen amerikkalainen tyttö, äiti, äitiys">
            <a:extLst>
              <a:ext uri="{FF2B5EF4-FFF2-40B4-BE49-F238E27FC236}">
                <a16:creationId xmlns:a16="http://schemas.microsoft.com/office/drawing/2014/main" id="{E24C638D-248E-6B4E-AB2C-52FA60D109E5}"/>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963" r="-2" b="-2"/>
          <a:stretch/>
        </p:blipFill>
        <p:spPr bwMode="auto">
          <a:xfrm>
            <a:off x="8768654" y="321733"/>
            <a:ext cx="3098335" cy="2088254"/>
          </a:xfrm>
          <a:prstGeom prst="rect">
            <a:avLst/>
          </a:prstGeom>
          <a:noFill/>
          <a:extLst>
            <a:ext uri="{909E8E84-426E-40DD-AFC4-6F175D3DCCD1}">
              <a14:hiddenFill xmlns:a14="http://schemas.microsoft.com/office/drawing/2010/main">
                <a:solidFill>
                  <a:srgbClr val="FFFFFF"/>
                </a:solidFill>
              </a14:hiddenFill>
            </a:ext>
          </a:extLst>
        </p:spPr>
      </p:pic>
      <p:cxnSp>
        <p:nvCxnSpPr>
          <p:cNvPr id="197" name="Straight Connector 196">
            <a:extLst>
              <a:ext uri="{FF2B5EF4-FFF2-40B4-BE49-F238E27FC236}">
                <a16:creationId xmlns:a16="http://schemas.microsoft.com/office/drawing/2014/main" id="{8A93D212-26D1-4F06-A4CC-E543005669D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32859" y="4077013"/>
            <a:ext cx="3243738"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pic>
        <p:nvPicPr>
          <p:cNvPr id="7" name="Picture 8" descr="Ilmainen kuvapankkikuva tunnisteilla asuminen, halaaminen, halaus">
            <a:extLst>
              <a:ext uri="{FF2B5EF4-FFF2-40B4-BE49-F238E27FC236}">
                <a16:creationId xmlns:a16="http://schemas.microsoft.com/office/drawing/2014/main" id="{8B560119-510A-514E-97AC-5CE5C5C9F1D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4803" r="32189" b="-2"/>
          <a:stretch/>
        </p:blipFill>
        <p:spPr bwMode="auto">
          <a:xfrm>
            <a:off x="8778532" y="2570854"/>
            <a:ext cx="3088457" cy="3889213"/>
          </a:xfrm>
          <a:prstGeom prst="rect">
            <a:avLst/>
          </a:prstGeom>
          <a:noFill/>
          <a:extLst>
            <a:ext uri="{909E8E84-426E-40DD-AFC4-6F175D3DCCD1}">
              <a14:hiddenFill xmlns:a14="http://schemas.microsoft.com/office/drawing/2010/main">
                <a:solidFill>
                  <a:srgbClr val="FFFFFF"/>
                </a:solidFill>
              </a14:hiddenFill>
            </a:ext>
          </a:extLst>
        </p:spPr>
      </p:pic>
      <p:sp>
        <p:nvSpPr>
          <p:cNvPr id="4" name="Alatunnisteen paikkamerkki 3">
            <a:extLst>
              <a:ext uri="{FF2B5EF4-FFF2-40B4-BE49-F238E27FC236}">
                <a16:creationId xmlns:a16="http://schemas.microsoft.com/office/drawing/2014/main" id="{86D9D26A-6448-DA4F-9B51-A21047496FE6}"/>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dirty="0">
                <a:solidFill>
                  <a:schemeClr val="tx1">
                    <a:lumMod val="95000"/>
                    <a:lumOff val="5000"/>
                  </a:schemeClr>
                </a:solidFill>
                <a:latin typeface="+mj-lt"/>
                <a:ea typeface="+mn-ea"/>
                <a:cs typeface="+mn-cs"/>
              </a:rPr>
              <a:t>© Sanoma Pro, Tekijät ● Mieli 2 </a:t>
            </a:r>
            <a:r>
              <a:rPr lang="en-US" kern="1200" cap="all" baseline="0" dirty="0" err="1">
                <a:solidFill>
                  <a:schemeClr val="tx1">
                    <a:lumMod val="95000"/>
                    <a:lumOff val="5000"/>
                  </a:schemeClr>
                </a:solidFill>
                <a:latin typeface="+mj-lt"/>
                <a:ea typeface="+mn-ea"/>
                <a:cs typeface="+mn-cs"/>
              </a:rPr>
              <a:t>Kehittyvä</a:t>
            </a:r>
            <a:r>
              <a:rPr lang="en-US" kern="1200" cap="all" baseline="0" dirty="0">
                <a:solidFill>
                  <a:schemeClr val="tx1">
                    <a:lumMod val="95000"/>
                    <a:lumOff val="5000"/>
                  </a:schemeClr>
                </a:solidFill>
                <a:latin typeface="+mj-lt"/>
                <a:ea typeface="+mn-ea"/>
                <a:cs typeface="+mn-cs"/>
              </a:rPr>
              <a:t> </a:t>
            </a:r>
            <a:r>
              <a:rPr lang="en-US" kern="1200" cap="all" baseline="0" dirty="0" err="1">
                <a:solidFill>
                  <a:schemeClr val="tx1">
                    <a:lumMod val="95000"/>
                    <a:lumOff val="5000"/>
                  </a:schemeClr>
                </a:solidFill>
                <a:latin typeface="+mj-lt"/>
                <a:ea typeface="+mn-ea"/>
                <a:cs typeface="+mn-cs"/>
              </a:rPr>
              <a:t>ihminen</a:t>
            </a:r>
            <a:r>
              <a:rPr lang="en-US" kern="1200" cap="all" baseline="0" dirty="0">
                <a:solidFill>
                  <a:schemeClr val="tx1">
                    <a:lumMod val="95000"/>
                    <a:lumOff val="5000"/>
                  </a:schemeClr>
                </a:solidFill>
                <a:latin typeface="+mj-lt"/>
                <a:ea typeface="+mn-ea"/>
                <a:cs typeface="+mn-cs"/>
              </a:rPr>
              <a:t>, </a:t>
            </a:r>
            <a:r>
              <a:rPr lang="en-US" kern="1200" cap="all" baseline="0" dirty="0" err="1">
                <a:solidFill>
                  <a:schemeClr val="tx1">
                    <a:lumMod val="95000"/>
                    <a:lumOff val="5000"/>
                  </a:schemeClr>
                </a:solidFill>
                <a:latin typeface="+mj-lt"/>
                <a:ea typeface="+mn-ea"/>
                <a:cs typeface="+mn-cs"/>
              </a:rPr>
              <a:t>kuvat</a:t>
            </a:r>
            <a:r>
              <a:rPr lang="en-US" kern="1200" cap="all" baseline="0" dirty="0">
                <a:solidFill>
                  <a:schemeClr val="tx1">
                    <a:lumMod val="95000"/>
                    <a:lumOff val="5000"/>
                  </a:schemeClr>
                </a:solidFill>
                <a:latin typeface="+mj-lt"/>
                <a:ea typeface="+mn-ea"/>
                <a:cs typeface="+mn-cs"/>
              </a:rPr>
              <a:t>: </a:t>
            </a:r>
            <a:r>
              <a:rPr lang="en-US" kern="1200" cap="all" baseline="0" dirty="0" err="1">
                <a:solidFill>
                  <a:schemeClr val="tx1">
                    <a:lumMod val="95000"/>
                    <a:lumOff val="5000"/>
                  </a:schemeClr>
                </a:solidFill>
                <a:latin typeface="+mj-lt"/>
                <a:ea typeface="+mn-ea"/>
                <a:cs typeface="+mn-cs"/>
              </a:rPr>
              <a:t>pexels</a:t>
            </a:r>
            <a:endParaRPr lang="en-US" kern="1200" cap="all" baseline="0" dirty="0">
              <a:solidFill>
                <a:schemeClr val="tx1">
                  <a:lumMod val="95000"/>
                  <a:lumOff val="5000"/>
                </a:schemeClr>
              </a:solidFill>
              <a:latin typeface="+mj-lt"/>
              <a:ea typeface="+mn-ea"/>
              <a:cs typeface="+mn-cs"/>
            </a:endParaRPr>
          </a:p>
        </p:txBody>
      </p:sp>
      <p:pic>
        <p:nvPicPr>
          <p:cNvPr id="3082" name="Picture 10" descr="Ilmainen kuvapankkikuva tunnisteilla alkuperäisasukas, epähygieeniset, ikääntynyt">
            <a:extLst>
              <a:ext uri="{FF2B5EF4-FFF2-40B4-BE49-F238E27FC236}">
                <a16:creationId xmlns:a16="http://schemas.microsoft.com/office/drawing/2014/main" id="{EBA671D9-D4AF-474C-9082-34C164C12CC0}"/>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0948" t="19645" r="1385" b="368"/>
          <a:stretch/>
        </p:blipFill>
        <p:spPr bwMode="auto">
          <a:xfrm>
            <a:off x="4812145" y="4157448"/>
            <a:ext cx="3798233" cy="2313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9778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074"/>
                                        </p:tgtEl>
                                        <p:attrNameLst>
                                          <p:attrName>style.visibility</p:attrName>
                                        </p:attrNameLst>
                                      </p:cBhvr>
                                      <p:to>
                                        <p:strVal val="visible"/>
                                      </p:to>
                                    </p:set>
                                    <p:animEffect transition="in" filter="barn(inVertical)">
                                      <p:cBhvr>
                                        <p:cTn id="13" dur="500"/>
                                        <p:tgtEl>
                                          <p:spTgt spid="3074"/>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082"/>
                                        </p:tgtEl>
                                        <p:attrNameLst>
                                          <p:attrName>style.visibility</p:attrName>
                                        </p:attrNameLst>
                                      </p:cBhvr>
                                      <p:to>
                                        <p:strVal val="visible"/>
                                      </p:to>
                                    </p:set>
                                    <p:animEffect transition="in" filter="fade">
                                      <p:cBhvr>
                                        <p:cTn id="28" dur="1000"/>
                                        <p:tgtEl>
                                          <p:spTgt spid="3082"/>
                                        </p:tgtEl>
                                      </p:cBhvr>
                                    </p:animEffect>
                                    <p:anim calcmode="lin" valueType="num">
                                      <p:cBhvr>
                                        <p:cTn id="29" dur="1000" fill="hold"/>
                                        <p:tgtEl>
                                          <p:spTgt spid="3082"/>
                                        </p:tgtEl>
                                        <p:attrNameLst>
                                          <p:attrName>ppt_x</p:attrName>
                                        </p:attrNameLst>
                                      </p:cBhvr>
                                      <p:tavLst>
                                        <p:tav tm="0">
                                          <p:val>
                                            <p:strVal val="#ppt_x"/>
                                          </p:val>
                                        </p:tav>
                                        <p:tav tm="100000">
                                          <p:val>
                                            <p:strVal val="#ppt_x"/>
                                          </p:val>
                                        </p:tav>
                                      </p:tavLst>
                                    </p:anim>
                                    <p:anim calcmode="lin" valueType="num">
                                      <p:cBhvr>
                                        <p:cTn id="30" dur="1000" fill="hold"/>
                                        <p:tgtEl>
                                          <p:spTgt spid="308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6B376-277E-42B7-9C57-A5A256E07984}"/>
              </a:ext>
            </a:extLst>
          </p:cNvPr>
          <p:cNvSpPr>
            <a:spLocks noGrp="1"/>
          </p:cNvSpPr>
          <p:nvPr>
            <p:ph type="title"/>
          </p:nvPr>
        </p:nvSpPr>
        <p:spPr>
          <a:xfrm>
            <a:off x="1024128" y="585216"/>
            <a:ext cx="6066818" cy="1499616"/>
          </a:xfrm>
        </p:spPr>
        <p:txBody>
          <a:bodyPr>
            <a:normAutofit/>
          </a:bodyPr>
          <a:lstStyle/>
          <a:p>
            <a:pPr>
              <a:spcBef>
                <a:spcPts val="1000"/>
              </a:spcBef>
            </a:pPr>
            <a:r>
              <a:rPr lang="fi-FI" dirty="0">
                <a:ea typeface="+mj-lt"/>
                <a:cs typeface="+mj-lt"/>
              </a:rPr>
              <a:t>Turvallinen kiintymyssuhde</a:t>
            </a:r>
            <a:endParaRPr lang="en-US" dirty="0">
              <a:cs typeface="Calibri Light"/>
            </a:endParaRPr>
          </a:p>
        </p:txBody>
      </p:sp>
      <p:sp>
        <p:nvSpPr>
          <p:cNvPr id="3" name="Content Placeholder 2">
            <a:extLst>
              <a:ext uri="{FF2B5EF4-FFF2-40B4-BE49-F238E27FC236}">
                <a16:creationId xmlns:a16="http://schemas.microsoft.com/office/drawing/2014/main" id="{366628D0-5787-4981-B78E-5B0A8EFC533F}"/>
              </a:ext>
            </a:extLst>
          </p:cNvPr>
          <p:cNvSpPr>
            <a:spLocks noGrp="1"/>
          </p:cNvSpPr>
          <p:nvPr>
            <p:ph idx="1"/>
          </p:nvPr>
        </p:nvSpPr>
        <p:spPr>
          <a:xfrm>
            <a:off x="1024128" y="2286000"/>
            <a:ext cx="6066818" cy="4023360"/>
          </a:xfrm>
        </p:spPr>
        <p:txBody>
          <a:bodyPr vert="horz" lIns="91440" tIns="45720" rIns="91440" bIns="45720" rtlCol="0">
            <a:normAutofit/>
          </a:bodyPr>
          <a:lstStyle/>
          <a:p>
            <a:pPr>
              <a:buFont typeface="Arial" panose="020B0604020202020204" pitchFamily="34" charset="0"/>
              <a:buChar char="•"/>
            </a:pPr>
            <a:r>
              <a:rPr lang="fi-FI" dirty="0">
                <a:ea typeface="+mn-lt"/>
                <a:cs typeface="+mn-lt"/>
              </a:rPr>
              <a:t>Hoivaaja reagoi lapsen tarpeisiin sensitiivisesti ja lämpimästi </a:t>
            </a:r>
            <a:endParaRPr lang="en-US" dirty="0"/>
          </a:p>
          <a:p>
            <a:pPr>
              <a:buFont typeface="Arial" panose="020B0604020202020204" pitchFamily="34" charset="0"/>
              <a:buChar char="•"/>
            </a:pPr>
            <a:r>
              <a:rPr lang="fi-FI" dirty="0">
                <a:ea typeface="+mn-lt"/>
                <a:cs typeface="+mn-lt"/>
              </a:rPr>
              <a:t>Lapsi pystyy luottamaan siihen, että hoivaaja on saatavilla</a:t>
            </a:r>
            <a:endParaRPr lang="fi-FI" dirty="0"/>
          </a:p>
          <a:p>
            <a:endParaRPr lang="fi-FI" dirty="0">
              <a:ea typeface="+mn-lt"/>
              <a:cs typeface="+mn-lt"/>
            </a:endParaRPr>
          </a:p>
          <a:p>
            <a:pPr lvl="1">
              <a:buFont typeface="Arial" panose="020B0604020202020204" pitchFamily="34" charset="0"/>
              <a:buChar char="•"/>
            </a:pPr>
            <a:r>
              <a:rPr lang="fi-FI" dirty="0">
                <a:ea typeface="+mn-lt"/>
                <a:cs typeface="+mn-lt"/>
              </a:rPr>
              <a:t>Esimerkki: Vauva pelästyy ja alkaa itkeä. Vanhempi kiirehtii vauvan luo jakamaan empaattisesti vauvan kokeman tunnetilan ja lohduttaa häntä. Vauva saa kokemuksia turvallisesta ja ennakoitavasta ympäristöstä: "Kun itken ja oloni on kurja, vanhempi tulee ja hoivaa."</a:t>
            </a:r>
            <a:endParaRPr lang="fi-FI" dirty="0">
              <a:cs typeface="Calibri"/>
            </a:endParaRPr>
          </a:p>
        </p:txBody>
      </p:sp>
      <p:sp>
        <p:nvSpPr>
          <p:cNvPr id="4" name="Alatunnisteen paikkamerkki 3">
            <a:extLst>
              <a:ext uri="{FF2B5EF4-FFF2-40B4-BE49-F238E27FC236}">
                <a16:creationId xmlns:a16="http://schemas.microsoft.com/office/drawing/2014/main" id="{550E798D-9014-4940-95A5-9DE458B21025}"/>
              </a:ext>
            </a:extLst>
          </p:cNvPr>
          <p:cNvSpPr>
            <a:spLocks noGrp="1"/>
          </p:cNvSpPr>
          <p:nvPr>
            <p:ph type="ftr" sz="quarter" idx="11"/>
          </p:nvPr>
        </p:nvSpPr>
        <p:spPr>
          <a:xfrm>
            <a:off x="3215148" y="6470704"/>
            <a:ext cx="3875798" cy="274320"/>
          </a:xfrm>
        </p:spPr>
        <p:txBody>
          <a:bodyPr>
            <a:normAutofit/>
          </a:bodyPr>
          <a:lstStyle/>
          <a:p>
            <a:pPr>
              <a:spcAft>
                <a:spcPts val="600"/>
              </a:spcAft>
            </a:pPr>
            <a:r>
              <a:rPr lang="fi-FI" dirty="0"/>
              <a:t>© Sanoma Pro, Tekijät ● Mieli 2 Kehittyvä ihminen, Kuva: </a:t>
            </a:r>
            <a:r>
              <a:rPr lang="fi-FI" dirty="0" err="1"/>
              <a:t>pexels</a:t>
            </a:r>
            <a:endParaRPr lang="en-US" dirty="0"/>
          </a:p>
        </p:txBody>
      </p:sp>
      <p:pic>
        <p:nvPicPr>
          <p:cNvPr id="5" name="Picture 5">
            <a:extLst>
              <a:ext uri="{FF2B5EF4-FFF2-40B4-BE49-F238E27FC236}">
                <a16:creationId xmlns:a16="http://schemas.microsoft.com/office/drawing/2014/main" id="{3FF2C5D8-1D4C-4768-B9E7-921311F10BFB}"/>
              </a:ext>
            </a:extLst>
          </p:cNvPr>
          <p:cNvPicPr>
            <a:picLocks noChangeAspect="1"/>
          </p:cNvPicPr>
          <p:nvPr/>
        </p:nvPicPr>
        <p:blipFill rotWithShape="1">
          <a:blip r:embed="rId2"/>
          <a:srcRect t="1337" r="-2" b="-2"/>
          <a:stretch/>
        </p:blipFill>
        <p:spPr>
          <a:xfrm>
            <a:off x="7552266" y="10"/>
            <a:ext cx="4639733" cy="6857990"/>
          </a:xfrm>
          <a:prstGeom prst="rect">
            <a:avLst/>
          </a:prstGeom>
        </p:spPr>
      </p:pic>
    </p:spTree>
    <p:extLst>
      <p:ext uri="{BB962C8B-B14F-4D97-AF65-F5344CB8AC3E}">
        <p14:creationId xmlns:p14="http://schemas.microsoft.com/office/powerpoint/2010/main" val="84719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0"/>
                                        <p:tgtEl>
                                          <p:spTgt spid="3">
                                            <p:txEl>
                                              <p:pRg st="1" end="1"/>
                                            </p:txEl>
                                          </p:spTgt>
                                        </p:tgtEl>
                                      </p:cBhvr>
                                    </p:animEffect>
                                    <p:anim calcmode="lin" valueType="num">
                                      <p:cBhvr>
                                        <p:cTn id="2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1000"/>
                                        <p:tgtEl>
                                          <p:spTgt spid="3">
                                            <p:txEl>
                                              <p:pRg st="3" end="3"/>
                                            </p:txEl>
                                          </p:spTgt>
                                        </p:tgtEl>
                                      </p:cBhvr>
                                    </p:animEffect>
                                    <p:anim calcmode="lin" valueType="num">
                                      <p:cBhvr>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i">
  <a:themeElements>
    <a:clrScheme name="Violetti">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Integraali">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ali">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CEE9B2EBDD64CC4383B99224C2A6C036" ma:contentTypeVersion="6" ma:contentTypeDescription="Luo uusi asiakirja." ma:contentTypeScope="" ma:versionID="f72b6a43fcb29a987a858c05656982d3">
  <xsd:schema xmlns:xsd="http://www.w3.org/2001/XMLSchema" xmlns:xs="http://www.w3.org/2001/XMLSchema" xmlns:p="http://schemas.microsoft.com/office/2006/metadata/properties" xmlns:ns2="42116817-7e29-4aa7-b7a6-c483eebecbb8" xmlns:ns3="807aa635-cdf8-4f87-acc5-eeaafee58acb" targetNamespace="http://schemas.microsoft.com/office/2006/metadata/properties" ma:root="true" ma:fieldsID="13aed4d66b121a41e65c32920df60c62" ns2:_="" ns3:_="">
    <xsd:import namespace="42116817-7e29-4aa7-b7a6-c483eebecbb8"/>
    <xsd:import namespace="807aa635-cdf8-4f87-acc5-eeaafee58ac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116817-7e29-4aa7-b7a6-c483eebecb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07aa635-cdf8-4f87-acc5-eeaafee58acb" elementFormDefault="qualified">
    <xsd:import namespace="http://schemas.microsoft.com/office/2006/documentManagement/types"/>
    <xsd:import namespace="http://schemas.microsoft.com/office/infopath/2007/PartnerControls"/>
    <xsd:element name="SharedWithUsers" ma:index="12"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A448D8-74B8-47B5-AF2A-94605C9683F2}">
  <ds:schemaRefs>
    <ds:schemaRef ds:uri="http://schemas.microsoft.com/sharepoint/v3/contenttype/forms"/>
  </ds:schemaRefs>
</ds:datastoreItem>
</file>

<file path=customXml/itemProps2.xml><?xml version="1.0" encoding="utf-8"?>
<ds:datastoreItem xmlns:ds="http://schemas.openxmlformats.org/officeDocument/2006/customXml" ds:itemID="{4B38157C-7655-41D6-A2FA-7B0A2CABDE7D}">
  <ds:schemaRefs>
    <ds:schemaRef ds:uri="42116817-7e29-4aa7-b7a6-c483eebecbb8"/>
    <ds:schemaRef ds:uri="http://purl.org/dc/terms/"/>
    <ds:schemaRef ds:uri="807aa635-cdf8-4f87-acc5-eeaafee58acb"/>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87DEB2D-7933-4EA1-93EB-35DAD7D0E1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116817-7e29-4aa7-b7a6-c483eebecbb8"/>
    <ds:schemaRef ds:uri="807aa635-cdf8-4f87-acc5-eeaafee58a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Integral</Template>
  <TotalTime>1419</TotalTime>
  <Words>835</Words>
  <Application>Microsoft Office PowerPoint</Application>
  <PresentationFormat>Laajakuva</PresentationFormat>
  <Paragraphs>82</Paragraphs>
  <Slides>13</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13</vt:i4>
      </vt:variant>
    </vt:vector>
  </HeadingPairs>
  <TitlesOfParts>
    <vt:vector size="20" baseType="lpstr">
      <vt:lpstr>Arial</vt:lpstr>
      <vt:lpstr>Calibri</vt:lpstr>
      <vt:lpstr>Calibri Light</vt:lpstr>
      <vt:lpstr>Tw Cen MT</vt:lpstr>
      <vt:lpstr>Tw Cen MT Condensed</vt:lpstr>
      <vt:lpstr>Wingdings 3</vt:lpstr>
      <vt:lpstr>Integraali</vt:lpstr>
      <vt:lpstr>4 Kiintymyssuhde luo pohjan lapsen perusturvallisuudelle</vt:lpstr>
      <vt:lpstr>Kiintymyssuhde</vt:lpstr>
      <vt:lpstr>Kiintymyssuhdeteoria</vt:lpstr>
      <vt:lpstr>Vierastilannemenetelmä </vt:lpstr>
      <vt:lpstr>vierastilanne-menetelmän Vaiheet</vt:lpstr>
      <vt:lpstr>Vierastilannemenetelmän kritiikkiä</vt:lpstr>
      <vt:lpstr>PowerPoint-esitys</vt:lpstr>
      <vt:lpstr>Kiintymyssuhdetyylit</vt:lpstr>
      <vt:lpstr>Turvallinen kiintymyssuhde</vt:lpstr>
      <vt:lpstr>Turvaton kiintymyssuhde: Välttelevä</vt:lpstr>
      <vt:lpstr>Turvaton kiintymyssuhde: Ristiriitainen</vt:lpstr>
      <vt:lpstr>Kiintymyssuhteiden merkitys kehitykselle</vt:lpstr>
      <vt:lpstr>Tehtävän 4.1 hyvän vastauksen piirteitä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Syrjäläinen Jarno Antero</dc:creator>
  <cp:lastModifiedBy>Syrjäläinen Jarno Antero</cp:lastModifiedBy>
  <cp:revision>665</cp:revision>
  <dcterms:created xsi:type="dcterms:W3CDTF">2021-05-19T19:05:41Z</dcterms:created>
  <dcterms:modified xsi:type="dcterms:W3CDTF">2025-04-15T08:40:33Z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0x010100CEE9B2EBDD64CC4383B99224C2A6C036</vt:lpwstr>
  </property>
</Properties>
</file>