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sldIdLst>
    <p:sldId id="256" r:id="rId5"/>
    <p:sldId id="257" r:id="rId6"/>
    <p:sldId id="272" r:id="rId7"/>
    <p:sldId id="258" r:id="rId8"/>
    <p:sldId id="262" r:id="rId9"/>
    <p:sldId id="270" r:id="rId10"/>
    <p:sldId id="26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B5898E-EBF8-49A8-B8A8-4B6CA71A2746}" type="doc">
      <dgm:prSet loTypeId="urn:microsoft.com/office/officeart/2005/8/layout/vList2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57632DF8-4C20-4FCB-A0B9-602529F5880C}">
      <dgm:prSet/>
      <dgm:spPr/>
      <dgm:t>
        <a:bodyPr/>
        <a:lstStyle/>
        <a:p>
          <a:r>
            <a:rPr lang="en-US" b="1" dirty="0" err="1"/>
            <a:t>Tunnetilojen</a:t>
          </a:r>
          <a:r>
            <a:rPr lang="en-US" b="1" dirty="0"/>
            <a:t> </a:t>
          </a:r>
          <a:r>
            <a:rPr lang="en-US" b="1" dirty="0" err="1"/>
            <a:t>jakaminen</a:t>
          </a:r>
          <a:endParaRPr lang="en-US" dirty="0"/>
        </a:p>
      </dgm:t>
    </dgm:pt>
    <dgm:pt modelId="{791EC134-0DC2-443A-B3B4-533FE45B4942}" type="parTrans" cxnId="{2EEB7876-9257-469F-B22D-09132E71934F}">
      <dgm:prSet/>
      <dgm:spPr/>
      <dgm:t>
        <a:bodyPr/>
        <a:lstStyle/>
        <a:p>
          <a:endParaRPr lang="en-US"/>
        </a:p>
      </dgm:t>
    </dgm:pt>
    <dgm:pt modelId="{4E68E7A0-EB83-4A70-8357-6D39523160E6}" type="sibTrans" cxnId="{2EEB7876-9257-469F-B22D-09132E71934F}">
      <dgm:prSet/>
      <dgm:spPr/>
      <dgm:t>
        <a:bodyPr/>
        <a:lstStyle/>
        <a:p>
          <a:endParaRPr lang="en-US"/>
        </a:p>
      </dgm:t>
    </dgm:pt>
    <dgm:pt modelId="{FD302DFF-67CC-43EF-A53D-47CA7540DA67}">
      <dgm:prSet/>
      <dgm:spPr/>
      <dgm:t>
        <a:bodyPr/>
        <a:lstStyle/>
        <a:p>
          <a:r>
            <a:rPr lang="en-US" dirty="0" err="1"/>
            <a:t>vauva</a:t>
          </a:r>
          <a:r>
            <a:rPr lang="en-US" dirty="0"/>
            <a:t> </a:t>
          </a:r>
          <a:r>
            <a:rPr lang="en-US" dirty="0" err="1"/>
            <a:t>kommunikoi</a:t>
          </a:r>
          <a:r>
            <a:rPr lang="en-US" dirty="0"/>
            <a:t> </a:t>
          </a:r>
          <a:r>
            <a:rPr lang="en-US" dirty="0" err="1"/>
            <a:t>tunteillaan</a:t>
          </a:r>
          <a:r>
            <a:rPr lang="en-US" dirty="0"/>
            <a:t>, </a:t>
          </a:r>
          <a:r>
            <a:rPr lang="en-US" dirty="0" err="1"/>
            <a:t>jotka</a:t>
          </a:r>
          <a:r>
            <a:rPr lang="en-US" dirty="0"/>
            <a:t> </a:t>
          </a:r>
          <a:r>
            <a:rPr lang="en-US" dirty="0" err="1"/>
            <a:t>vanhempi</a:t>
          </a:r>
          <a:r>
            <a:rPr lang="en-US" dirty="0"/>
            <a:t> </a:t>
          </a:r>
          <a:r>
            <a:rPr lang="en-US" dirty="0" err="1"/>
            <a:t>ottaa</a:t>
          </a:r>
          <a:r>
            <a:rPr lang="en-US" dirty="0"/>
            <a:t> </a:t>
          </a:r>
          <a:r>
            <a:rPr lang="en-US" dirty="0" err="1"/>
            <a:t>vastaan</a:t>
          </a:r>
          <a:r>
            <a:rPr lang="en-US" dirty="0"/>
            <a:t> → </a:t>
          </a:r>
          <a:r>
            <a:rPr lang="en-US" dirty="0" err="1"/>
            <a:t>vauvan</a:t>
          </a:r>
          <a:r>
            <a:rPr lang="en-US" dirty="0"/>
            <a:t> </a:t>
          </a:r>
          <a:r>
            <a:rPr lang="en-US" dirty="0" err="1"/>
            <a:t>tarpeiden</a:t>
          </a:r>
          <a:r>
            <a:rPr lang="en-US" dirty="0"/>
            <a:t> </a:t>
          </a:r>
          <a:r>
            <a:rPr lang="en-US" dirty="0" err="1"/>
            <a:t>ymmärtäminen</a:t>
          </a:r>
          <a:endParaRPr lang="en-US" dirty="0"/>
        </a:p>
      </dgm:t>
    </dgm:pt>
    <dgm:pt modelId="{01458B19-68F2-4A15-8D7B-7447F1BB0FEB}" type="parTrans" cxnId="{C9D0481F-A814-48E8-A3AE-4061ACD3A28E}">
      <dgm:prSet/>
      <dgm:spPr/>
      <dgm:t>
        <a:bodyPr/>
        <a:lstStyle/>
        <a:p>
          <a:endParaRPr lang="en-US"/>
        </a:p>
      </dgm:t>
    </dgm:pt>
    <dgm:pt modelId="{45D4CD7C-5114-4B95-9658-C71B7151229A}" type="sibTrans" cxnId="{C9D0481F-A814-48E8-A3AE-4061ACD3A28E}">
      <dgm:prSet/>
      <dgm:spPr/>
      <dgm:t>
        <a:bodyPr/>
        <a:lstStyle/>
        <a:p>
          <a:endParaRPr lang="en-US"/>
        </a:p>
      </dgm:t>
    </dgm:pt>
    <dgm:pt modelId="{90813F55-8609-4413-A6C7-9550324A1E4C}">
      <dgm:prSet/>
      <dgm:spPr/>
      <dgm:t>
        <a:bodyPr/>
        <a:lstStyle/>
        <a:p>
          <a:r>
            <a:rPr lang="en-US" dirty="0" err="1"/>
            <a:t>esim</a:t>
          </a:r>
          <a:r>
            <a:rPr lang="en-US" dirty="0"/>
            <a:t>. </a:t>
          </a:r>
          <a:r>
            <a:rPr lang="en-US" dirty="0" err="1"/>
            <a:t>vanhempi</a:t>
          </a:r>
          <a:r>
            <a:rPr lang="en-US" dirty="0"/>
            <a:t> </a:t>
          </a:r>
          <a:r>
            <a:rPr lang="en-US" dirty="0" err="1"/>
            <a:t>jakaa</a:t>
          </a:r>
          <a:r>
            <a:rPr lang="en-US" dirty="0"/>
            <a:t> </a:t>
          </a:r>
          <a:r>
            <a:rPr lang="en-US" dirty="0" err="1"/>
            <a:t>ilon</a:t>
          </a:r>
          <a:r>
            <a:rPr lang="en-US" dirty="0"/>
            <a:t> </a:t>
          </a:r>
          <a:r>
            <a:rPr lang="en-US" dirty="0" err="1"/>
            <a:t>tunteen</a:t>
          </a:r>
          <a:r>
            <a:rPr lang="en-US" dirty="0"/>
            <a:t> </a:t>
          </a:r>
          <a:r>
            <a:rPr lang="en-US" dirty="0" err="1"/>
            <a:t>vauvan</a:t>
          </a:r>
          <a:r>
            <a:rPr lang="en-US" dirty="0"/>
            <a:t> </a:t>
          </a:r>
          <a:r>
            <a:rPr lang="en-US" dirty="0" err="1"/>
            <a:t>kanssa</a:t>
          </a:r>
          <a:endParaRPr lang="en-US" dirty="0"/>
        </a:p>
      </dgm:t>
    </dgm:pt>
    <dgm:pt modelId="{C0A59F71-4055-4B54-83D0-2ABE25921D82}" type="parTrans" cxnId="{EE4EDFE3-AC39-4738-BA68-714BC838FE5E}">
      <dgm:prSet/>
      <dgm:spPr/>
      <dgm:t>
        <a:bodyPr/>
        <a:lstStyle/>
        <a:p>
          <a:endParaRPr lang="en-US"/>
        </a:p>
      </dgm:t>
    </dgm:pt>
    <dgm:pt modelId="{0FF0E8C8-7258-4800-A193-4D6F341DA4A4}" type="sibTrans" cxnId="{EE4EDFE3-AC39-4738-BA68-714BC838FE5E}">
      <dgm:prSet/>
      <dgm:spPr/>
      <dgm:t>
        <a:bodyPr/>
        <a:lstStyle/>
        <a:p>
          <a:endParaRPr lang="en-US"/>
        </a:p>
      </dgm:t>
    </dgm:pt>
    <dgm:pt modelId="{FDEB6C2E-D8D1-4982-9484-C6B658A7D46C}">
      <dgm:prSet/>
      <dgm:spPr/>
      <dgm:t>
        <a:bodyPr/>
        <a:lstStyle/>
        <a:p>
          <a:r>
            <a:rPr lang="en-US" b="1"/>
            <a:t>Tunteiden yhteen sovittaminen </a:t>
          </a:r>
          <a:endParaRPr lang="en-US"/>
        </a:p>
      </dgm:t>
    </dgm:pt>
    <dgm:pt modelId="{4A103CBC-626E-4A14-8B0A-C9212A3FA691}" type="parTrans" cxnId="{E2828DD0-B12E-4871-9867-B3E8606D5785}">
      <dgm:prSet/>
      <dgm:spPr/>
      <dgm:t>
        <a:bodyPr/>
        <a:lstStyle/>
        <a:p>
          <a:endParaRPr lang="en-US"/>
        </a:p>
      </dgm:t>
    </dgm:pt>
    <dgm:pt modelId="{1BAC8D32-D42C-4DB7-8710-422132CDBF75}" type="sibTrans" cxnId="{E2828DD0-B12E-4871-9867-B3E8606D5785}">
      <dgm:prSet/>
      <dgm:spPr/>
      <dgm:t>
        <a:bodyPr/>
        <a:lstStyle/>
        <a:p>
          <a:endParaRPr lang="en-US"/>
        </a:p>
      </dgm:t>
    </dgm:pt>
    <dgm:pt modelId="{4748240F-D5E8-4429-A137-5D8D7776DB64}">
      <dgm:prSet/>
      <dgm:spPr/>
      <dgm:t>
        <a:bodyPr/>
        <a:lstStyle/>
        <a:p>
          <a:r>
            <a:rPr lang="en-US" dirty="0" err="1"/>
            <a:t>vanhempi</a:t>
          </a:r>
          <a:r>
            <a:rPr lang="en-US" dirty="0"/>
            <a:t> </a:t>
          </a:r>
          <a:r>
            <a:rPr lang="en-US" dirty="0" err="1"/>
            <a:t>tulkitsee</a:t>
          </a:r>
          <a:r>
            <a:rPr lang="en-US" dirty="0"/>
            <a:t> </a:t>
          </a:r>
          <a:r>
            <a:rPr lang="en-US" dirty="0" err="1"/>
            <a:t>vauvan</a:t>
          </a:r>
          <a:r>
            <a:rPr lang="en-US" dirty="0"/>
            <a:t> </a:t>
          </a:r>
          <a:r>
            <a:rPr lang="en-US" dirty="0" err="1"/>
            <a:t>tunteen</a:t>
          </a:r>
          <a:r>
            <a:rPr lang="en-US" dirty="0"/>
            <a:t> ja </a:t>
          </a:r>
          <a:r>
            <a:rPr lang="en-US" dirty="0" err="1"/>
            <a:t>vastaa</a:t>
          </a:r>
          <a:r>
            <a:rPr lang="en-US" dirty="0"/>
            <a:t> </a:t>
          </a:r>
          <a:r>
            <a:rPr lang="en-US" dirty="0" err="1"/>
            <a:t>siihen</a:t>
          </a:r>
          <a:r>
            <a:rPr lang="en-US" dirty="0"/>
            <a:t> </a:t>
          </a:r>
          <a:r>
            <a:rPr lang="en-US" dirty="0" err="1"/>
            <a:t>omalla</a:t>
          </a:r>
          <a:r>
            <a:rPr lang="en-US" dirty="0"/>
            <a:t> </a:t>
          </a:r>
          <a:r>
            <a:rPr lang="en-US" dirty="0" err="1"/>
            <a:t>toiminnallaan</a:t>
          </a:r>
          <a:r>
            <a:rPr lang="en-US" dirty="0"/>
            <a:t> </a:t>
          </a:r>
        </a:p>
      </dgm:t>
    </dgm:pt>
    <dgm:pt modelId="{7F9A2727-EF95-4C10-98AA-3E75E2125C41}" type="parTrans" cxnId="{9D069611-ED8B-4998-A2AE-4D75AAADE3D1}">
      <dgm:prSet/>
      <dgm:spPr/>
      <dgm:t>
        <a:bodyPr/>
        <a:lstStyle/>
        <a:p>
          <a:endParaRPr lang="en-US"/>
        </a:p>
      </dgm:t>
    </dgm:pt>
    <dgm:pt modelId="{F08ADF14-654D-4C2E-90C5-595484156F4C}" type="sibTrans" cxnId="{9D069611-ED8B-4998-A2AE-4D75AAADE3D1}">
      <dgm:prSet/>
      <dgm:spPr/>
      <dgm:t>
        <a:bodyPr/>
        <a:lstStyle/>
        <a:p>
          <a:endParaRPr lang="en-US"/>
        </a:p>
      </dgm:t>
    </dgm:pt>
    <dgm:pt modelId="{CFA8A494-DFC3-43BC-89ED-2B69BAA82EBC}">
      <dgm:prSet/>
      <dgm:spPr/>
      <dgm:t>
        <a:bodyPr/>
        <a:lstStyle/>
        <a:p>
          <a:r>
            <a:rPr lang="en-US"/>
            <a:t>vauva ja vanhempi sovittavat käyttäytymistään toistensa tunnetiloihin sopivaksi </a:t>
          </a:r>
        </a:p>
      </dgm:t>
    </dgm:pt>
    <dgm:pt modelId="{B458C1FC-6C80-4C4A-938D-7D79986AE1A4}" type="parTrans" cxnId="{D8516470-C35A-46B3-954A-527D1E6E5B46}">
      <dgm:prSet/>
      <dgm:spPr/>
      <dgm:t>
        <a:bodyPr/>
        <a:lstStyle/>
        <a:p>
          <a:endParaRPr lang="en-US"/>
        </a:p>
      </dgm:t>
    </dgm:pt>
    <dgm:pt modelId="{2D2A0A17-8994-494F-B526-432259433C11}" type="sibTrans" cxnId="{D8516470-C35A-46B3-954A-527D1E6E5B46}">
      <dgm:prSet/>
      <dgm:spPr/>
      <dgm:t>
        <a:bodyPr/>
        <a:lstStyle/>
        <a:p>
          <a:endParaRPr lang="en-US"/>
        </a:p>
      </dgm:t>
    </dgm:pt>
    <dgm:pt modelId="{088AB612-24EA-46E1-BAB0-B1D80399EB16}">
      <dgm:prSet/>
      <dgm:spPr/>
      <dgm:t>
        <a:bodyPr/>
        <a:lstStyle/>
        <a:p>
          <a:r>
            <a:rPr lang="en-US" b="1"/>
            <a:t>Tunteiden säätely</a:t>
          </a:r>
          <a:endParaRPr lang="en-US"/>
        </a:p>
      </dgm:t>
    </dgm:pt>
    <dgm:pt modelId="{E79D2C56-19E8-4A71-88C5-E87DB9EAD2DA}" type="parTrans" cxnId="{230D1D7C-7797-4106-B205-1CB61435D6FC}">
      <dgm:prSet/>
      <dgm:spPr/>
      <dgm:t>
        <a:bodyPr/>
        <a:lstStyle/>
        <a:p>
          <a:endParaRPr lang="en-US"/>
        </a:p>
      </dgm:t>
    </dgm:pt>
    <dgm:pt modelId="{FE4C4FBA-F41D-44E4-BC41-2B8A3CF79593}" type="sibTrans" cxnId="{230D1D7C-7797-4106-B205-1CB61435D6FC}">
      <dgm:prSet/>
      <dgm:spPr/>
      <dgm:t>
        <a:bodyPr/>
        <a:lstStyle/>
        <a:p>
          <a:endParaRPr lang="en-US"/>
        </a:p>
      </dgm:t>
    </dgm:pt>
    <dgm:pt modelId="{84B59571-E65B-4019-96B0-EBFED8A95143}">
      <dgm:prSet/>
      <dgm:spPr/>
      <dgm:t>
        <a:bodyPr/>
        <a:lstStyle/>
        <a:p>
          <a:r>
            <a:rPr lang="en-US" dirty="0" err="1"/>
            <a:t>tunteiden</a:t>
          </a:r>
          <a:r>
            <a:rPr lang="en-US" dirty="0"/>
            <a:t> </a:t>
          </a:r>
          <a:r>
            <a:rPr lang="en-US" dirty="0" err="1"/>
            <a:t>jakaminen</a:t>
          </a:r>
          <a:r>
            <a:rPr lang="en-US" dirty="0"/>
            <a:t> </a:t>
          </a:r>
          <a:r>
            <a:rPr lang="en-US" dirty="0" err="1"/>
            <a:t>mahdollistaa</a:t>
          </a:r>
          <a:r>
            <a:rPr lang="en-US" dirty="0"/>
            <a:t> </a:t>
          </a:r>
          <a:r>
            <a:rPr lang="en-US" dirty="0" err="1"/>
            <a:t>vuorovaikutuksessa</a:t>
          </a:r>
          <a:r>
            <a:rPr lang="en-US" dirty="0"/>
            <a:t> </a:t>
          </a:r>
          <a:r>
            <a:rPr lang="en-US" dirty="0" err="1"/>
            <a:t>tapahtuvan</a:t>
          </a:r>
          <a:r>
            <a:rPr lang="en-US" dirty="0"/>
            <a:t> </a:t>
          </a:r>
          <a:r>
            <a:rPr lang="en-US" dirty="0" err="1"/>
            <a:t>tunteiden</a:t>
          </a:r>
          <a:r>
            <a:rPr lang="en-US" dirty="0"/>
            <a:t> </a:t>
          </a:r>
          <a:r>
            <a:rPr lang="en-US" dirty="0" err="1"/>
            <a:t>säätelyn</a:t>
          </a:r>
          <a:endParaRPr lang="en-US" dirty="0"/>
        </a:p>
      </dgm:t>
    </dgm:pt>
    <dgm:pt modelId="{9F421408-3B30-40B0-A2D6-2F34368CF09A}" type="parTrans" cxnId="{A22F4D42-B08E-4961-800E-A5791DFF3C6D}">
      <dgm:prSet/>
      <dgm:spPr/>
      <dgm:t>
        <a:bodyPr/>
        <a:lstStyle/>
        <a:p>
          <a:endParaRPr lang="en-US"/>
        </a:p>
      </dgm:t>
    </dgm:pt>
    <dgm:pt modelId="{3397B5B6-31AF-4822-9E50-F45153462B42}" type="sibTrans" cxnId="{A22F4D42-B08E-4961-800E-A5791DFF3C6D}">
      <dgm:prSet/>
      <dgm:spPr/>
      <dgm:t>
        <a:bodyPr/>
        <a:lstStyle/>
        <a:p>
          <a:endParaRPr lang="en-US"/>
        </a:p>
      </dgm:t>
    </dgm:pt>
    <dgm:pt modelId="{7FF5B269-2857-4120-842A-B86B3E921C44}">
      <dgm:prSet/>
      <dgm:spPr/>
      <dgm:t>
        <a:bodyPr/>
        <a:lstStyle/>
        <a:p>
          <a:r>
            <a:rPr lang="en-US" b="1"/>
            <a:t>Protokeskustelu</a:t>
          </a:r>
          <a:endParaRPr lang="en-US"/>
        </a:p>
      </dgm:t>
    </dgm:pt>
    <dgm:pt modelId="{C231030B-9CEE-4659-B017-E94407E014DC}" type="parTrans" cxnId="{00AE2BC9-270F-46DB-828F-A776A887FD85}">
      <dgm:prSet/>
      <dgm:spPr/>
      <dgm:t>
        <a:bodyPr/>
        <a:lstStyle/>
        <a:p>
          <a:endParaRPr lang="en-US"/>
        </a:p>
      </dgm:t>
    </dgm:pt>
    <dgm:pt modelId="{F0514E9C-883E-486C-BD96-C75CCB457851}" type="sibTrans" cxnId="{00AE2BC9-270F-46DB-828F-A776A887FD85}">
      <dgm:prSet/>
      <dgm:spPr/>
      <dgm:t>
        <a:bodyPr/>
        <a:lstStyle/>
        <a:p>
          <a:endParaRPr lang="en-US"/>
        </a:p>
      </dgm:t>
    </dgm:pt>
    <dgm:pt modelId="{27E19917-97ED-49BB-940D-1DA1BA8BC47F}">
      <dgm:prSet/>
      <dgm:spPr/>
      <dgm:t>
        <a:bodyPr/>
        <a:lstStyle/>
        <a:p>
          <a:r>
            <a:rPr lang="en-US"/>
            <a:t>vanhemman ja vauvan välistä rytmistä "sananvaihtoa", joka välittää molemminpuolista kiintymystä</a:t>
          </a:r>
        </a:p>
      </dgm:t>
    </dgm:pt>
    <dgm:pt modelId="{7092839A-486F-4CE8-B3F2-168AB8C9F087}" type="parTrans" cxnId="{EB4AB04C-FF12-46AF-87EB-8AE9D29F2589}">
      <dgm:prSet/>
      <dgm:spPr/>
      <dgm:t>
        <a:bodyPr/>
        <a:lstStyle/>
        <a:p>
          <a:endParaRPr lang="en-US"/>
        </a:p>
      </dgm:t>
    </dgm:pt>
    <dgm:pt modelId="{0558BE7B-5102-4521-BC55-5CA111FFA54F}" type="sibTrans" cxnId="{EB4AB04C-FF12-46AF-87EB-8AE9D29F2589}">
      <dgm:prSet/>
      <dgm:spPr/>
      <dgm:t>
        <a:bodyPr/>
        <a:lstStyle/>
        <a:p>
          <a:endParaRPr lang="en-US"/>
        </a:p>
      </dgm:t>
    </dgm:pt>
    <dgm:pt modelId="{881BDAD9-CEF0-4451-ACC2-F67DDAED0B3A}">
      <dgm:prSet/>
      <dgm:spPr/>
      <dgm:t>
        <a:bodyPr/>
        <a:lstStyle/>
        <a:p>
          <a:r>
            <a:rPr lang="en-US" b="1"/>
            <a:t>Vastavuoroisuus</a:t>
          </a:r>
          <a:endParaRPr lang="en-US"/>
        </a:p>
      </dgm:t>
    </dgm:pt>
    <dgm:pt modelId="{1F410159-BB30-4484-8679-F638B57B4140}" type="parTrans" cxnId="{478167C9-5FF6-4C80-8D32-59B6A0CB160D}">
      <dgm:prSet/>
      <dgm:spPr/>
      <dgm:t>
        <a:bodyPr/>
        <a:lstStyle/>
        <a:p>
          <a:endParaRPr lang="en-US"/>
        </a:p>
      </dgm:t>
    </dgm:pt>
    <dgm:pt modelId="{4A837880-449A-4A06-AF82-87D5351F6064}" type="sibTrans" cxnId="{478167C9-5FF6-4C80-8D32-59B6A0CB160D}">
      <dgm:prSet/>
      <dgm:spPr/>
      <dgm:t>
        <a:bodyPr/>
        <a:lstStyle/>
        <a:p>
          <a:endParaRPr lang="en-US"/>
        </a:p>
      </dgm:t>
    </dgm:pt>
    <dgm:pt modelId="{6DE2D4F9-5B9B-428C-8B70-EFFB2F8F1E03}">
      <dgm:prSet/>
      <dgm:spPr/>
      <dgm:t>
        <a:bodyPr/>
        <a:lstStyle/>
        <a:p>
          <a:r>
            <a:rPr lang="en-US"/>
            <a:t>molemminpuolisten aloitteiden tekemistä sekä toisen aloitteisiin vastaamista</a:t>
          </a:r>
        </a:p>
      </dgm:t>
    </dgm:pt>
    <dgm:pt modelId="{2FC5EE2D-1284-4FE8-AF30-521B02912F1F}" type="parTrans" cxnId="{8BECF896-C443-4A1B-969E-6A11A68535E4}">
      <dgm:prSet/>
      <dgm:spPr/>
      <dgm:t>
        <a:bodyPr/>
        <a:lstStyle/>
        <a:p>
          <a:endParaRPr lang="en-US"/>
        </a:p>
      </dgm:t>
    </dgm:pt>
    <dgm:pt modelId="{97DB727C-9A53-4316-B2BD-6C80833C5DF5}" type="sibTrans" cxnId="{8BECF896-C443-4A1B-969E-6A11A68535E4}">
      <dgm:prSet/>
      <dgm:spPr/>
      <dgm:t>
        <a:bodyPr/>
        <a:lstStyle/>
        <a:p>
          <a:endParaRPr lang="en-US"/>
        </a:p>
      </dgm:t>
    </dgm:pt>
    <dgm:pt modelId="{F474CF26-5CC6-DE49-918B-8EEC8DF672CE}" type="pres">
      <dgm:prSet presAssocID="{38B5898E-EBF8-49A8-B8A8-4B6CA71A27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90AA3E2-33E8-3C45-9AD0-C4510B0E8C03}" type="pres">
      <dgm:prSet presAssocID="{57632DF8-4C20-4FCB-A0B9-602529F5880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44DCE9-7AF5-1B47-8E90-D19C9186DC4D}" type="pres">
      <dgm:prSet presAssocID="{57632DF8-4C20-4FCB-A0B9-602529F5880C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AA63174-45FB-384C-9772-D8AF5F089498}" type="pres">
      <dgm:prSet presAssocID="{FDEB6C2E-D8D1-4982-9484-C6B658A7D46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AEF9D17-6BA3-F449-8F25-13F6A590648E}" type="pres">
      <dgm:prSet presAssocID="{FDEB6C2E-D8D1-4982-9484-C6B658A7D46C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70FF0F0-5194-F84F-8796-43098DDF5768}" type="pres">
      <dgm:prSet presAssocID="{088AB612-24EA-46E1-BAB0-B1D80399EB1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A1239CE-5E34-D54E-8EB9-1A506E0CE3B7}" type="pres">
      <dgm:prSet presAssocID="{088AB612-24EA-46E1-BAB0-B1D80399EB16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4B36F40-8775-4140-AB80-562FF182CCFF}" type="pres">
      <dgm:prSet presAssocID="{7FF5B269-2857-4120-842A-B86B3E921C4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CAFF32E-3213-C84B-B785-775269A58665}" type="pres">
      <dgm:prSet presAssocID="{7FF5B269-2857-4120-842A-B86B3E921C44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B1AE2D6-F61E-A249-AD46-185DF176F326}" type="pres">
      <dgm:prSet presAssocID="{881BDAD9-CEF0-4451-ACC2-F67DDAED0B3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EC32371-9C09-0649-9612-691F21E10823}" type="pres">
      <dgm:prSet presAssocID="{881BDAD9-CEF0-4451-ACC2-F67DDAED0B3A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299D6B00-8E8C-D643-85F6-CC467FDF0C9B}" type="presOf" srcId="{FDEB6C2E-D8D1-4982-9484-C6B658A7D46C}" destId="{EAA63174-45FB-384C-9772-D8AF5F089498}" srcOrd="0" destOrd="0" presId="urn:microsoft.com/office/officeart/2005/8/layout/vList2"/>
    <dgm:cxn modelId="{8BECF896-C443-4A1B-969E-6A11A68535E4}" srcId="{881BDAD9-CEF0-4451-ACC2-F67DDAED0B3A}" destId="{6DE2D4F9-5B9B-428C-8B70-EFFB2F8F1E03}" srcOrd="0" destOrd="0" parTransId="{2FC5EE2D-1284-4FE8-AF30-521B02912F1F}" sibTransId="{97DB727C-9A53-4316-B2BD-6C80833C5DF5}"/>
    <dgm:cxn modelId="{9F924FCE-5536-4D4D-924A-E5A032A83DBD}" type="presOf" srcId="{6DE2D4F9-5B9B-428C-8B70-EFFB2F8F1E03}" destId="{6EC32371-9C09-0649-9612-691F21E10823}" srcOrd="0" destOrd="0" presId="urn:microsoft.com/office/officeart/2005/8/layout/vList2"/>
    <dgm:cxn modelId="{A22F4D42-B08E-4961-800E-A5791DFF3C6D}" srcId="{088AB612-24EA-46E1-BAB0-B1D80399EB16}" destId="{84B59571-E65B-4019-96B0-EBFED8A95143}" srcOrd="0" destOrd="0" parTransId="{9F421408-3B30-40B0-A2D6-2F34368CF09A}" sibTransId="{3397B5B6-31AF-4822-9E50-F45153462B42}"/>
    <dgm:cxn modelId="{230D1D7C-7797-4106-B205-1CB61435D6FC}" srcId="{38B5898E-EBF8-49A8-B8A8-4B6CA71A2746}" destId="{088AB612-24EA-46E1-BAB0-B1D80399EB16}" srcOrd="2" destOrd="0" parTransId="{E79D2C56-19E8-4A71-88C5-E87DB9EAD2DA}" sibTransId="{FE4C4FBA-F41D-44E4-BC41-2B8A3CF79593}"/>
    <dgm:cxn modelId="{23D11894-EEE0-DB4C-9382-062D75163784}" type="presOf" srcId="{881BDAD9-CEF0-4451-ACC2-F67DDAED0B3A}" destId="{3B1AE2D6-F61E-A249-AD46-185DF176F326}" srcOrd="0" destOrd="0" presId="urn:microsoft.com/office/officeart/2005/8/layout/vList2"/>
    <dgm:cxn modelId="{D8516470-C35A-46B3-954A-527D1E6E5B46}" srcId="{FDEB6C2E-D8D1-4982-9484-C6B658A7D46C}" destId="{CFA8A494-DFC3-43BC-89ED-2B69BAA82EBC}" srcOrd="1" destOrd="0" parTransId="{B458C1FC-6C80-4C4A-938D-7D79986AE1A4}" sibTransId="{2D2A0A17-8994-494F-B526-432259433C11}"/>
    <dgm:cxn modelId="{C9D0481F-A814-48E8-A3AE-4061ACD3A28E}" srcId="{57632DF8-4C20-4FCB-A0B9-602529F5880C}" destId="{FD302DFF-67CC-43EF-A53D-47CA7540DA67}" srcOrd="0" destOrd="0" parTransId="{01458B19-68F2-4A15-8D7B-7447F1BB0FEB}" sibTransId="{45D4CD7C-5114-4B95-9658-C71B7151229A}"/>
    <dgm:cxn modelId="{E2828DD0-B12E-4871-9867-B3E8606D5785}" srcId="{38B5898E-EBF8-49A8-B8A8-4B6CA71A2746}" destId="{FDEB6C2E-D8D1-4982-9484-C6B658A7D46C}" srcOrd="1" destOrd="0" parTransId="{4A103CBC-626E-4A14-8B0A-C9212A3FA691}" sibTransId="{1BAC8D32-D42C-4DB7-8710-422132CDBF75}"/>
    <dgm:cxn modelId="{6437D29A-4A3A-6B4C-9C08-A4B40BFED6E8}" type="presOf" srcId="{57632DF8-4C20-4FCB-A0B9-602529F5880C}" destId="{390AA3E2-33E8-3C45-9AD0-C4510B0E8C03}" srcOrd="0" destOrd="0" presId="urn:microsoft.com/office/officeart/2005/8/layout/vList2"/>
    <dgm:cxn modelId="{D46B5E8C-7398-8F41-9FA6-C1B40D1D74C8}" type="presOf" srcId="{27E19917-97ED-49BB-940D-1DA1BA8BC47F}" destId="{ECAFF32E-3213-C84B-B785-775269A58665}" srcOrd="0" destOrd="0" presId="urn:microsoft.com/office/officeart/2005/8/layout/vList2"/>
    <dgm:cxn modelId="{2EEB7876-9257-469F-B22D-09132E71934F}" srcId="{38B5898E-EBF8-49A8-B8A8-4B6CA71A2746}" destId="{57632DF8-4C20-4FCB-A0B9-602529F5880C}" srcOrd="0" destOrd="0" parTransId="{791EC134-0DC2-443A-B3B4-533FE45B4942}" sibTransId="{4E68E7A0-EB83-4A70-8357-6D39523160E6}"/>
    <dgm:cxn modelId="{970D8874-7D00-8E49-86AB-0116D6431BCD}" type="presOf" srcId="{088AB612-24EA-46E1-BAB0-B1D80399EB16}" destId="{A70FF0F0-5194-F84F-8796-43098DDF5768}" srcOrd="0" destOrd="0" presId="urn:microsoft.com/office/officeart/2005/8/layout/vList2"/>
    <dgm:cxn modelId="{42421194-6336-254A-8646-38CE6DF54375}" type="presOf" srcId="{4748240F-D5E8-4429-A137-5D8D7776DB64}" destId="{EAEF9D17-6BA3-F449-8F25-13F6A590648E}" srcOrd="0" destOrd="0" presId="urn:microsoft.com/office/officeart/2005/8/layout/vList2"/>
    <dgm:cxn modelId="{D36DB1D2-BEEB-E049-8C2B-F7A9C9CF234E}" type="presOf" srcId="{7FF5B269-2857-4120-842A-B86B3E921C44}" destId="{64B36F40-8775-4140-AB80-562FF182CCFF}" srcOrd="0" destOrd="0" presId="urn:microsoft.com/office/officeart/2005/8/layout/vList2"/>
    <dgm:cxn modelId="{F14AC346-CA31-D64C-8A64-A8F0724EEC72}" type="presOf" srcId="{90813F55-8609-4413-A6C7-9550324A1E4C}" destId="{A344DCE9-7AF5-1B47-8E90-D19C9186DC4D}" srcOrd="0" destOrd="1" presId="urn:microsoft.com/office/officeart/2005/8/layout/vList2"/>
    <dgm:cxn modelId="{4584394F-B238-0A4A-824E-5D0D3240CD87}" type="presOf" srcId="{84B59571-E65B-4019-96B0-EBFED8A95143}" destId="{9A1239CE-5E34-D54E-8EB9-1A506E0CE3B7}" srcOrd="0" destOrd="0" presId="urn:microsoft.com/office/officeart/2005/8/layout/vList2"/>
    <dgm:cxn modelId="{478167C9-5FF6-4C80-8D32-59B6A0CB160D}" srcId="{38B5898E-EBF8-49A8-B8A8-4B6CA71A2746}" destId="{881BDAD9-CEF0-4451-ACC2-F67DDAED0B3A}" srcOrd="4" destOrd="0" parTransId="{1F410159-BB30-4484-8679-F638B57B4140}" sibTransId="{4A837880-449A-4A06-AF82-87D5351F6064}"/>
    <dgm:cxn modelId="{EB4AB04C-FF12-46AF-87EB-8AE9D29F2589}" srcId="{7FF5B269-2857-4120-842A-B86B3E921C44}" destId="{27E19917-97ED-49BB-940D-1DA1BA8BC47F}" srcOrd="0" destOrd="0" parTransId="{7092839A-486F-4CE8-B3F2-168AB8C9F087}" sibTransId="{0558BE7B-5102-4521-BC55-5CA111FFA54F}"/>
    <dgm:cxn modelId="{9D069611-ED8B-4998-A2AE-4D75AAADE3D1}" srcId="{FDEB6C2E-D8D1-4982-9484-C6B658A7D46C}" destId="{4748240F-D5E8-4429-A137-5D8D7776DB64}" srcOrd="0" destOrd="0" parTransId="{7F9A2727-EF95-4C10-98AA-3E75E2125C41}" sibTransId="{F08ADF14-654D-4C2E-90C5-595484156F4C}"/>
    <dgm:cxn modelId="{F1EC9398-1272-4847-A1CB-CE0D6504FE67}" type="presOf" srcId="{38B5898E-EBF8-49A8-B8A8-4B6CA71A2746}" destId="{F474CF26-5CC6-DE49-918B-8EEC8DF672CE}" srcOrd="0" destOrd="0" presId="urn:microsoft.com/office/officeart/2005/8/layout/vList2"/>
    <dgm:cxn modelId="{00AE2BC9-270F-46DB-828F-A776A887FD85}" srcId="{38B5898E-EBF8-49A8-B8A8-4B6CA71A2746}" destId="{7FF5B269-2857-4120-842A-B86B3E921C44}" srcOrd="3" destOrd="0" parTransId="{C231030B-9CEE-4659-B017-E94407E014DC}" sibTransId="{F0514E9C-883E-486C-BD96-C75CCB457851}"/>
    <dgm:cxn modelId="{609D1BE7-DD1D-6D49-8250-10D63D9EC0B4}" type="presOf" srcId="{CFA8A494-DFC3-43BC-89ED-2B69BAA82EBC}" destId="{EAEF9D17-6BA3-F449-8F25-13F6A590648E}" srcOrd="0" destOrd="1" presId="urn:microsoft.com/office/officeart/2005/8/layout/vList2"/>
    <dgm:cxn modelId="{EE4EDFE3-AC39-4738-BA68-714BC838FE5E}" srcId="{FD302DFF-67CC-43EF-A53D-47CA7540DA67}" destId="{90813F55-8609-4413-A6C7-9550324A1E4C}" srcOrd="0" destOrd="0" parTransId="{C0A59F71-4055-4B54-83D0-2ABE25921D82}" sibTransId="{0FF0E8C8-7258-4800-A193-4D6F341DA4A4}"/>
    <dgm:cxn modelId="{F8AA6F94-EFBB-844A-95D3-5F02FC939208}" type="presOf" srcId="{FD302DFF-67CC-43EF-A53D-47CA7540DA67}" destId="{A344DCE9-7AF5-1B47-8E90-D19C9186DC4D}" srcOrd="0" destOrd="0" presId="urn:microsoft.com/office/officeart/2005/8/layout/vList2"/>
    <dgm:cxn modelId="{C015D821-5E68-AA40-9EA2-B556ADBF1CB1}" type="presParOf" srcId="{F474CF26-5CC6-DE49-918B-8EEC8DF672CE}" destId="{390AA3E2-33E8-3C45-9AD0-C4510B0E8C03}" srcOrd="0" destOrd="0" presId="urn:microsoft.com/office/officeart/2005/8/layout/vList2"/>
    <dgm:cxn modelId="{64832878-8B55-484D-AE7E-FBBBC5B8E378}" type="presParOf" srcId="{F474CF26-5CC6-DE49-918B-8EEC8DF672CE}" destId="{A344DCE9-7AF5-1B47-8E90-D19C9186DC4D}" srcOrd="1" destOrd="0" presId="urn:microsoft.com/office/officeart/2005/8/layout/vList2"/>
    <dgm:cxn modelId="{72B08670-D140-A94F-BAF0-4A957964FA21}" type="presParOf" srcId="{F474CF26-5CC6-DE49-918B-8EEC8DF672CE}" destId="{EAA63174-45FB-384C-9772-D8AF5F089498}" srcOrd="2" destOrd="0" presId="urn:microsoft.com/office/officeart/2005/8/layout/vList2"/>
    <dgm:cxn modelId="{71E633D2-66B7-CA4D-813B-7B5EDAFBCAC4}" type="presParOf" srcId="{F474CF26-5CC6-DE49-918B-8EEC8DF672CE}" destId="{EAEF9D17-6BA3-F449-8F25-13F6A590648E}" srcOrd="3" destOrd="0" presId="urn:microsoft.com/office/officeart/2005/8/layout/vList2"/>
    <dgm:cxn modelId="{80BCA113-CD43-D448-87F5-139F8697C5EC}" type="presParOf" srcId="{F474CF26-5CC6-DE49-918B-8EEC8DF672CE}" destId="{A70FF0F0-5194-F84F-8796-43098DDF5768}" srcOrd="4" destOrd="0" presId="urn:microsoft.com/office/officeart/2005/8/layout/vList2"/>
    <dgm:cxn modelId="{45CE7774-FF07-0449-98C3-E0FEF92342B4}" type="presParOf" srcId="{F474CF26-5CC6-DE49-918B-8EEC8DF672CE}" destId="{9A1239CE-5E34-D54E-8EB9-1A506E0CE3B7}" srcOrd="5" destOrd="0" presId="urn:microsoft.com/office/officeart/2005/8/layout/vList2"/>
    <dgm:cxn modelId="{274BAC2B-F56C-E644-8AEE-F8636F81989A}" type="presParOf" srcId="{F474CF26-5CC6-DE49-918B-8EEC8DF672CE}" destId="{64B36F40-8775-4140-AB80-562FF182CCFF}" srcOrd="6" destOrd="0" presId="urn:microsoft.com/office/officeart/2005/8/layout/vList2"/>
    <dgm:cxn modelId="{1EFAE0EE-F8FD-3744-846E-A276922524DD}" type="presParOf" srcId="{F474CF26-5CC6-DE49-918B-8EEC8DF672CE}" destId="{ECAFF32E-3213-C84B-B785-775269A58665}" srcOrd="7" destOrd="0" presId="urn:microsoft.com/office/officeart/2005/8/layout/vList2"/>
    <dgm:cxn modelId="{A9C742A4-1781-FA45-8A33-02A4DC4C1B94}" type="presParOf" srcId="{F474CF26-5CC6-DE49-918B-8EEC8DF672CE}" destId="{3B1AE2D6-F61E-A249-AD46-185DF176F326}" srcOrd="8" destOrd="0" presId="urn:microsoft.com/office/officeart/2005/8/layout/vList2"/>
    <dgm:cxn modelId="{5CA7E3D8-E3A5-5F47-94CD-538862B71E43}" type="presParOf" srcId="{F474CF26-5CC6-DE49-918B-8EEC8DF672CE}" destId="{6EC32371-9C09-0649-9612-691F21E10823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AA3E2-33E8-3C45-9AD0-C4510B0E8C03}">
      <dsp:nvSpPr>
        <dsp:cNvPr id="0" name=""/>
        <dsp:cNvSpPr/>
      </dsp:nvSpPr>
      <dsp:spPr>
        <a:xfrm>
          <a:off x="0" y="90723"/>
          <a:ext cx="7434072" cy="4334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/>
            <a:t>Tunnetilojen</a:t>
          </a:r>
          <a:r>
            <a:rPr lang="en-US" sz="1900" b="1" kern="1200" dirty="0"/>
            <a:t> </a:t>
          </a:r>
          <a:r>
            <a:rPr lang="en-US" sz="1900" b="1" kern="1200" dirty="0" err="1"/>
            <a:t>jakaminen</a:t>
          </a:r>
          <a:endParaRPr lang="en-US" sz="1900" kern="1200" dirty="0"/>
        </a:p>
      </dsp:txBody>
      <dsp:txXfrm>
        <a:off x="21161" y="111884"/>
        <a:ext cx="7391750" cy="391163"/>
      </dsp:txXfrm>
    </dsp:sp>
    <dsp:sp modelId="{A344DCE9-7AF5-1B47-8E90-D19C9186DC4D}">
      <dsp:nvSpPr>
        <dsp:cNvPr id="0" name=""/>
        <dsp:cNvSpPr/>
      </dsp:nvSpPr>
      <dsp:spPr>
        <a:xfrm>
          <a:off x="0" y="524208"/>
          <a:ext cx="7434072" cy="668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03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err="1"/>
            <a:t>vauva</a:t>
          </a:r>
          <a:r>
            <a:rPr lang="en-US" sz="1500" kern="1200" dirty="0"/>
            <a:t> </a:t>
          </a:r>
          <a:r>
            <a:rPr lang="en-US" sz="1500" kern="1200" dirty="0" err="1"/>
            <a:t>kommunikoi</a:t>
          </a:r>
          <a:r>
            <a:rPr lang="en-US" sz="1500" kern="1200" dirty="0"/>
            <a:t> </a:t>
          </a:r>
          <a:r>
            <a:rPr lang="en-US" sz="1500" kern="1200" dirty="0" err="1"/>
            <a:t>tunteillaan</a:t>
          </a:r>
          <a:r>
            <a:rPr lang="en-US" sz="1500" kern="1200" dirty="0"/>
            <a:t>, </a:t>
          </a:r>
          <a:r>
            <a:rPr lang="en-US" sz="1500" kern="1200" dirty="0" err="1"/>
            <a:t>jotka</a:t>
          </a:r>
          <a:r>
            <a:rPr lang="en-US" sz="1500" kern="1200" dirty="0"/>
            <a:t> </a:t>
          </a:r>
          <a:r>
            <a:rPr lang="en-US" sz="1500" kern="1200" dirty="0" err="1"/>
            <a:t>vanhempi</a:t>
          </a:r>
          <a:r>
            <a:rPr lang="en-US" sz="1500" kern="1200" dirty="0"/>
            <a:t> </a:t>
          </a:r>
          <a:r>
            <a:rPr lang="en-US" sz="1500" kern="1200" dirty="0" err="1"/>
            <a:t>ottaa</a:t>
          </a:r>
          <a:r>
            <a:rPr lang="en-US" sz="1500" kern="1200" dirty="0"/>
            <a:t> </a:t>
          </a:r>
          <a:r>
            <a:rPr lang="en-US" sz="1500" kern="1200" dirty="0" err="1"/>
            <a:t>vastaan</a:t>
          </a:r>
          <a:r>
            <a:rPr lang="en-US" sz="1500" kern="1200" dirty="0"/>
            <a:t> → </a:t>
          </a:r>
          <a:r>
            <a:rPr lang="en-US" sz="1500" kern="1200" dirty="0" err="1"/>
            <a:t>vauvan</a:t>
          </a:r>
          <a:r>
            <a:rPr lang="en-US" sz="1500" kern="1200" dirty="0"/>
            <a:t> </a:t>
          </a:r>
          <a:r>
            <a:rPr lang="en-US" sz="1500" kern="1200" dirty="0" err="1"/>
            <a:t>tarpeiden</a:t>
          </a:r>
          <a:r>
            <a:rPr lang="en-US" sz="1500" kern="1200" dirty="0"/>
            <a:t> </a:t>
          </a:r>
          <a:r>
            <a:rPr lang="en-US" sz="1500" kern="1200" dirty="0" err="1"/>
            <a:t>ymmärtäminen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err="1"/>
            <a:t>esim</a:t>
          </a:r>
          <a:r>
            <a:rPr lang="en-US" sz="1500" kern="1200" dirty="0"/>
            <a:t>. </a:t>
          </a:r>
          <a:r>
            <a:rPr lang="en-US" sz="1500" kern="1200" dirty="0" err="1"/>
            <a:t>vanhempi</a:t>
          </a:r>
          <a:r>
            <a:rPr lang="en-US" sz="1500" kern="1200" dirty="0"/>
            <a:t> </a:t>
          </a:r>
          <a:r>
            <a:rPr lang="en-US" sz="1500" kern="1200" dirty="0" err="1"/>
            <a:t>jakaa</a:t>
          </a:r>
          <a:r>
            <a:rPr lang="en-US" sz="1500" kern="1200" dirty="0"/>
            <a:t> </a:t>
          </a:r>
          <a:r>
            <a:rPr lang="en-US" sz="1500" kern="1200" dirty="0" err="1"/>
            <a:t>ilon</a:t>
          </a:r>
          <a:r>
            <a:rPr lang="en-US" sz="1500" kern="1200" dirty="0"/>
            <a:t> </a:t>
          </a:r>
          <a:r>
            <a:rPr lang="en-US" sz="1500" kern="1200" dirty="0" err="1"/>
            <a:t>tunteen</a:t>
          </a:r>
          <a:r>
            <a:rPr lang="en-US" sz="1500" kern="1200" dirty="0"/>
            <a:t> </a:t>
          </a:r>
          <a:r>
            <a:rPr lang="en-US" sz="1500" kern="1200" dirty="0" err="1"/>
            <a:t>vauvan</a:t>
          </a:r>
          <a:r>
            <a:rPr lang="en-US" sz="1500" kern="1200" dirty="0"/>
            <a:t> </a:t>
          </a:r>
          <a:r>
            <a:rPr lang="en-US" sz="1500" kern="1200" dirty="0" err="1"/>
            <a:t>kanssa</a:t>
          </a:r>
          <a:endParaRPr lang="en-US" sz="1500" kern="1200" dirty="0"/>
        </a:p>
      </dsp:txBody>
      <dsp:txXfrm>
        <a:off x="0" y="524208"/>
        <a:ext cx="7434072" cy="668609"/>
      </dsp:txXfrm>
    </dsp:sp>
    <dsp:sp modelId="{EAA63174-45FB-384C-9772-D8AF5F089498}">
      <dsp:nvSpPr>
        <dsp:cNvPr id="0" name=""/>
        <dsp:cNvSpPr/>
      </dsp:nvSpPr>
      <dsp:spPr>
        <a:xfrm>
          <a:off x="0" y="1192818"/>
          <a:ext cx="7434072" cy="4334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/>
            <a:t>Tunteiden yhteen sovittaminen </a:t>
          </a:r>
          <a:endParaRPr lang="en-US" sz="1900" kern="1200"/>
        </a:p>
      </dsp:txBody>
      <dsp:txXfrm>
        <a:off x="21161" y="1213979"/>
        <a:ext cx="7391750" cy="391163"/>
      </dsp:txXfrm>
    </dsp:sp>
    <dsp:sp modelId="{EAEF9D17-6BA3-F449-8F25-13F6A590648E}">
      <dsp:nvSpPr>
        <dsp:cNvPr id="0" name=""/>
        <dsp:cNvSpPr/>
      </dsp:nvSpPr>
      <dsp:spPr>
        <a:xfrm>
          <a:off x="0" y="1626303"/>
          <a:ext cx="7434072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03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err="1"/>
            <a:t>vanhempi</a:t>
          </a:r>
          <a:r>
            <a:rPr lang="en-US" sz="1500" kern="1200" dirty="0"/>
            <a:t> </a:t>
          </a:r>
          <a:r>
            <a:rPr lang="en-US" sz="1500" kern="1200" dirty="0" err="1"/>
            <a:t>tulkitsee</a:t>
          </a:r>
          <a:r>
            <a:rPr lang="en-US" sz="1500" kern="1200" dirty="0"/>
            <a:t> </a:t>
          </a:r>
          <a:r>
            <a:rPr lang="en-US" sz="1500" kern="1200" dirty="0" err="1"/>
            <a:t>vauvan</a:t>
          </a:r>
          <a:r>
            <a:rPr lang="en-US" sz="1500" kern="1200" dirty="0"/>
            <a:t> </a:t>
          </a:r>
          <a:r>
            <a:rPr lang="en-US" sz="1500" kern="1200" dirty="0" err="1"/>
            <a:t>tunteen</a:t>
          </a:r>
          <a:r>
            <a:rPr lang="en-US" sz="1500" kern="1200" dirty="0"/>
            <a:t> ja </a:t>
          </a:r>
          <a:r>
            <a:rPr lang="en-US" sz="1500" kern="1200" dirty="0" err="1"/>
            <a:t>vastaa</a:t>
          </a:r>
          <a:r>
            <a:rPr lang="en-US" sz="1500" kern="1200" dirty="0"/>
            <a:t> </a:t>
          </a:r>
          <a:r>
            <a:rPr lang="en-US" sz="1500" kern="1200" dirty="0" err="1"/>
            <a:t>siihen</a:t>
          </a:r>
          <a:r>
            <a:rPr lang="en-US" sz="1500" kern="1200" dirty="0"/>
            <a:t> </a:t>
          </a:r>
          <a:r>
            <a:rPr lang="en-US" sz="1500" kern="1200" dirty="0" err="1"/>
            <a:t>omalla</a:t>
          </a:r>
          <a:r>
            <a:rPr lang="en-US" sz="1500" kern="1200" dirty="0"/>
            <a:t> </a:t>
          </a:r>
          <a:r>
            <a:rPr lang="en-US" sz="1500" kern="1200" dirty="0" err="1"/>
            <a:t>toiminnallaan</a:t>
          </a:r>
          <a:r>
            <a:rPr lang="en-US" sz="1500" kern="1200" dirty="0"/>
            <a:t> 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/>
            <a:t>vauva ja vanhempi sovittavat käyttäytymistään toistensa tunnetiloihin sopivaksi </a:t>
          </a:r>
        </a:p>
      </dsp:txBody>
      <dsp:txXfrm>
        <a:off x="0" y="1626303"/>
        <a:ext cx="7434072" cy="471960"/>
      </dsp:txXfrm>
    </dsp:sp>
    <dsp:sp modelId="{A70FF0F0-5194-F84F-8796-43098DDF5768}">
      <dsp:nvSpPr>
        <dsp:cNvPr id="0" name=""/>
        <dsp:cNvSpPr/>
      </dsp:nvSpPr>
      <dsp:spPr>
        <a:xfrm>
          <a:off x="0" y="2098263"/>
          <a:ext cx="7434072" cy="4334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/>
            <a:t>Tunteiden säätely</a:t>
          </a:r>
          <a:endParaRPr lang="en-US" sz="1900" kern="1200"/>
        </a:p>
      </dsp:txBody>
      <dsp:txXfrm>
        <a:off x="21161" y="2119424"/>
        <a:ext cx="7391750" cy="391163"/>
      </dsp:txXfrm>
    </dsp:sp>
    <dsp:sp modelId="{9A1239CE-5E34-D54E-8EB9-1A506E0CE3B7}">
      <dsp:nvSpPr>
        <dsp:cNvPr id="0" name=""/>
        <dsp:cNvSpPr/>
      </dsp:nvSpPr>
      <dsp:spPr>
        <a:xfrm>
          <a:off x="0" y="2531748"/>
          <a:ext cx="7434072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03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err="1"/>
            <a:t>tunteiden</a:t>
          </a:r>
          <a:r>
            <a:rPr lang="en-US" sz="1500" kern="1200" dirty="0"/>
            <a:t> </a:t>
          </a:r>
          <a:r>
            <a:rPr lang="en-US" sz="1500" kern="1200" dirty="0" err="1"/>
            <a:t>jakaminen</a:t>
          </a:r>
          <a:r>
            <a:rPr lang="en-US" sz="1500" kern="1200" dirty="0"/>
            <a:t> </a:t>
          </a:r>
          <a:r>
            <a:rPr lang="en-US" sz="1500" kern="1200" dirty="0" err="1"/>
            <a:t>mahdollistaa</a:t>
          </a:r>
          <a:r>
            <a:rPr lang="en-US" sz="1500" kern="1200" dirty="0"/>
            <a:t> </a:t>
          </a:r>
          <a:r>
            <a:rPr lang="en-US" sz="1500" kern="1200" dirty="0" err="1"/>
            <a:t>vuorovaikutuksessa</a:t>
          </a:r>
          <a:r>
            <a:rPr lang="en-US" sz="1500" kern="1200" dirty="0"/>
            <a:t> </a:t>
          </a:r>
          <a:r>
            <a:rPr lang="en-US" sz="1500" kern="1200" dirty="0" err="1"/>
            <a:t>tapahtuvan</a:t>
          </a:r>
          <a:r>
            <a:rPr lang="en-US" sz="1500" kern="1200" dirty="0"/>
            <a:t> </a:t>
          </a:r>
          <a:r>
            <a:rPr lang="en-US" sz="1500" kern="1200" dirty="0" err="1"/>
            <a:t>tunteiden</a:t>
          </a:r>
          <a:r>
            <a:rPr lang="en-US" sz="1500" kern="1200" dirty="0"/>
            <a:t> </a:t>
          </a:r>
          <a:r>
            <a:rPr lang="en-US" sz="1500" kern="1200" dirty="0" err="1"/>
            <a:t>säätelyn</a:t>
          </a:r>
          <a:endParaRPr lang="en-US" sz="1500" kern="1200" dirty="0"/>
        </a:p>
      </dsp:txBody>
      <dsp:txXfrm>
        <a:off x="0" y="2531748"/>
        <a:ext cx="7434072" cy="314640"/>
      </dsp:txXfrm>
    </dsp:sp>
    <dsp:sp modelId="{64B36F40-8775-4140-AB80-562FF182CCFF}">
      <dsp:nvSpPr>
        <dsp:cNvPr id="0" name=""/>
        <dsp:cNvSpPr/>
      </dsp:nvSpPr>
      <dsp:spPr>
        <a:xfrm>
          <a:off x="0" y="2846388"/>
          <a:ext cx="7434072" cy="4334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/>
            <a:t>Protokeskustelu</a:t>
          </a:r>
          <a:endParaRPr lang="en-US" sz="1900" kern="1200"/>
        </a:p>
      </dsp:txBody>
      <dsp:txXfrm>
        <a:off x="21161" y="2867549"/>
        <a:ext cx="7391750" cy="391163"/>
      </dsp:txXfrm>
    </dsp:sp>
    <dsp:sp modelId="{ECAFF32E-3213-C84B-B785-775269A58665}">
      <dsp:nvSpPr>
        <dsp:cNvPr id="0" name=""/>
        <dsp:cNvSpPr/>
      </dsp:nvSpPr>
      <dsp:spPr>
        <a:xfrm>
          <a:off x="0" y="3279873"/>
          <a:ext cx="7434072" cy="422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03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/>
            <a:t>vanhemman ja vauvan välistä rytmistä "sananvaihtoa", joka välittää molemminpuolista kiintymystä</a:t>
          </a:r>
        </a:p>
      </dsp:txBody>
      <dsp:txXfrm>
        <a:off x="0" y="3279873"/>
        <a:ext cx="7434072" cy="422797"/>
      </dsp:txXfrm>
    </dsp:sp>
    <dsp:sp modelId="{3B1AE2D6-F61E-A249-AD46-185DF176F326}">
      <dsp:nvSpPr>
        <dsp:cNvPr id="0" name=""/>
        <dsp:cNvSpPr/>
      </dsp:nvSpPr>
      <dsp:spPr>
        <a:xfrm>
          <a:off x="0" y="3702671"/>
          <a:ext cx="7434072" cy="4334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/>
            <a:t>Vastavuoroisuus</a:t>
          </a:r>
          <a:endParaRPr lang="en-US" sz="1900" kern="1200"/>
        </a:p>
      </dsp:txBody>
      <dsp:txXfrm>
        <a:off x="21161" y="3723832"/>
        <a:ext cx="7391750" cy="391163"/>
      </dsp:txXfrm>
    </dsp:sp>
    <dsp:sp modelId="{6EC32371-9C09-0649-9612-691F21E10823}">
      <dsp:nvSpPr>
        <dsp:cNvPr id="0" name=""/>
        <dsp:cNvSpPr/>
      </dsp:nvSpPr>
      <dsp:spPr>
        <a:xfrm>
          <a:off x="0" y="4136156"/>
          <a:ext cx="7434072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03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/>
            <a:t>molemminpuolisten aloitteiden tekemistä sekä toisen aloitteisiin vastaamista</a:t>
          </a:r>
        </a:p>
      </dsp:txBody>
      <dsp:txXfrm>
        <a:off x="0" y="4136156"/>
        <a:ext cx="7434072" cy="31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BE48-E4BF-415A-9219-2695FA2D5D60}" type="datetimeFigureOut">
              <a:rPr lang="fi-FI" smtClean="0"/>
              <a:t>5.4.2022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F2F8-4BFD-42AD-A2D3-03024F43B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3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Lapsi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tarvitsee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varhaista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vuorovaikutusta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kehittyäkseen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9D7360D-3139-479D-9139-568C410D7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36" y="2601580"/>
            <a:ext cx="3993942" cy="1557637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7C4BD-F119-4226-BDAE-45E536F5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en-US" dirty="0" err="1">
                <a:cs typeface="Calibri Light"/>
              </a:rPr>
              <a:t>Varhainen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vuorovaikutus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25FE-EBDC-47CF-BDE0-3E7DDE2D7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5902061" cy="393192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 err="1">
                <a:cs typeface="Calibri"/>
              </a:rPr>
              <a:t>Varhainen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vuorovaikutus</a:t>
            </a:r>
            <a:r>
              <a:rPr lang="en-US" sz="2000" b="1" dirty="0">
                <a:cs typeface="Calibri"/>
              </a:rPr>
              <a:t> </a:t>
            </a:r>
            <a:r>
              <a:rPr lang="en-US" sz="2000" dirty="0">
                <a:cs typeface="Calibri"/>
              </a:rPr>
              <a:t>= </a:t>
            </a:r>
            <a:r>
              <a:rPr lang="en-US" sz="2000" dirty="0" err="1">
                <a:cs typeface="Calibri"/>
              </a:rPr>
              <a:t>syntymästä</a:t>
            </a:r>
            <a:r>
              <a:rPr lang="en-US" sz="2000" dirty="0">
                <a:cs typeface="Calibri"/>
              </a:rPr>
              <a:t> 1-2 </a:t>
            </a:r>
            <a:r>
              <a:rPr lang="en-US" sz="2000" dirty="0" err="1">
                <a:cs typeface="Calibri"/>
              </a:rPr>
              <a:t>vuoden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ikään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tapahtuvaa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vauvan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hoivaajan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välistä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vastavuoroista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kommunikaatiota</a:t>
            </a:r>
            <a:r>
              <a:rPr lang="en-US" sz="2000" dirty="0">
                <a:cs typeface="Calibri"/>
              </a:rPr>
              <a:t> ja </a:t>
            </a:r>
            <a:r>
              <a:rPr lang="en-US" sz="2000" dirty="0" err="1">
                <a:cs typeface="Calibri"/>
              </a:rPr>
              <a:t>tunnetilojen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jakamista</a:t>
            </a:r>
            <a:endParaRPr lang="en-US" sz="2000" dirty="0"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t</a:t>
            </a:r>
            <a:r>
              <a:rPr lang="en-US" dirty="0" err="1">
                <a:cs typeface="Calibri"/>
              </a:rPr>
              <a:t>apahtuu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katsein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ilmein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elein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liikkein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kosketuksin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sekä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ääntelyn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puheen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avulla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cs typeface="Calibri"/>
              </a:rPr>
              <a:t>Vuorovaikutus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toisen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ihmisen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kanssa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erittäin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tärkeää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vauvan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kehitykselle</a:t>
            </a:r>
            <a:endParaRPr lang="en-US" sz="2000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5" name="Picture 8" descr="A baby in a crib&#10;&#10;Description automatically generated">
            <a:extLst>
              <a:ext uri="{FF2B5EF4-FFF2-40B4-BE49-F238E27FC236}">
                <a16:creationId xmlns:a16="http://schemas.microsoft.com/office/drawing/2014/main" id="{64B49271-EFCF-4C45-AC1F-6D2CB2BE89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36" r="23679" b="-2"/>
          <a:stretch/>
        </p:blipFill>
        <p:spPr>
          <a:xfrm>
            <a:off x="7552267" y="640080"/>
            <a:ext cx="3999654" cy="5577840"/>
          </a:xfrm>
          <a:prstGeom prst="rect">
            <a:avLst/>
          </a:prstGeo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CA05010-19CC-4FDE-B9A5-02D08C820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7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4E5D56-48BB-4A44-8BED-E0FE27DE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fi-FI" dirty="0"/>
              <a:t>Valmius vuorovaikutukseen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2CD58E-7BBB-474A-BC10-F5E3A2108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Vauvalla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valmius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vuorovaikutukseen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syntymästä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lähtien</a:t>
            </a:r>
            <a:endParaRPr lang="en-US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Vuorovaikutuksen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keinoja</a:t>
            </a:r>
            <a:r>
              <a:rPr lang="en-US" dirty="0">
                <a:ea typeface="+mn-lt"/>
                <a:cs typeface="+mn-lt"/>
              </a:rPr>
              <a:t> mm. </a:t>
            </a:r>
            <a:r>
              <a:rPr lang="en-US" dirty="0" err="1">
                <a:ea typeface="+mn-lt"/>
                <a:cs typeface="+mn-lt"/>
              </a:rPr>
              <a:t>itku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hymy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katsekontakti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ääntely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liikehdintä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tunteet</a:t>
            </a:r>
            <a:r>
              <a:rPr lang="en-US" dirty="0">
                <a:ea typeface="+mn-lt"/>
                <a:cs typeface="+mn-lt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Aluksi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vuorovaikutusta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ohjaavat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biologiset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tarpeet</a:t>
            </a:r>
            <a:endParaRPr lang="en-US" b="1" dirty="0">
              <a:ea typeface="+mn-lt"/>
              <a:cs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Esim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Nälkä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aiheuttaa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vauvalle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pahan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olon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joka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vauvan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itkemään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Vanhempi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vastaa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itkuun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syöttämällä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vauvan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saa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näin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aikaan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vauvalle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hyvän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olon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AB73A1A-ADDB-43F6-95FA-8507F3C1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148" y="6470704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en-US"/>
          </a:p>
        </p:txBody>
      </p:sp>
      <p:pic>
        <p:nvPicPr>
          <p:cNvPr id="1030" name="Picture 6" descr="Ilmainen kuvapankkikuva tunnisteilla äiti, äitiys, anonyymi">
            <a:extLst>
              <a:ext uri="{FF2B5EF4-FFF2-40B4-BE49-F238E27FC236}">
                <a16:creationId xmlns:a16="http://schemas.microsoft.com/office/drawing/2014/main" id="{893AF178-DF4E-184B-9686-184FAA0C5F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96" r="25544" b="-1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19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E6DB-6DCA-42C3-940B-EA15D47A1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71632" cy="1499616"/>
          </a:xfrm>
        </p:spPr>
        <p:txBody>
          <a:bodyPr>
            <a:normAutofit/>
          </a:bodyPr>
          <a:lstStyle/>
          <a:p>
            <a:r>
              <a:rPr lang="en-US" sz="4600" dirty="0" err="1">
                <a:cs typeface="Calibri Light"/>
              </a:rPr>
              <a:t>Varhaisen</a:t>
            </a:r>
            <a:r>
              <a:rPr lang="en-US" sz="4600" dirty="0">
                <a:cs typeface="Calibri Light"/>
              </a:rPr>
              <a:t> </a:t>
            </a:r>
            <a:r>
              <a:rPr lang="en-US" sz="4600" dirty="0" err="1">
                <a:cs typeface="Calibri Light"/>
              </a:rPr>
              <a:t>vuorovaikutuksen</a:t>
            </a:r>
            <a:r>
              <a:rPr lang="en-US" sz="4600" dirty="0">
                <a:cs typeface="Calibri Light"/>
              </a:rPr>
              <a:t> </a:t>
            </a:r>
            <a:r>
              <a:rPr lang="en-US" sz="4600" dirty="0" err="1">
                <a:cs typeface="Calibri Light"/>
              </a:rPr>
              <a:t>piirteitä</a:t>
            </a:r>
            <a:endParaRPr lang="en-US" sz="4600" dirty="0">
              <a:cs typeface="Calibri Light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8A07D89-46C9-474D-A07D-14ED1AEC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19962" y="6583680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5122" name="Picture 2" descr="Ilmainen kuvapankkikuva tunnisteilla hymyily, onnellinen, söpö">
            <a:extLst>
              <a:ext uri="{FF2B5EF4-FFF2-40B4-BE49-F238E27FC236}">
                <a16:creationId xmlns:a16="http://schemas.microsoft.com/office/drawing/2014/main" id="{1BD02F5D-B3F7-CE4C-AB52-7347D7B13F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33" r="18607" b="-1"/>
          <a:stretch/>
        </p:blipFill>
        <p:spPr bwMode="auto">
          <a:xfrm>
            <a:off x="8836637" y="1981201"/>
            <a:ext cx="2959123" cy="437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2154209-24BF-45CD-A71C-E43199618A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988004"/>
              </p:ext>
            </p:extLst>
          </p:nvPr>
        </p:nvGraphicFramePr>
        <p:xfrm>
          <a:off x="1024128" y="1935480"/>
          <a:ext cx="7434072" cy="4541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004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11F56-5FB8-40D5-BF08-9195EFF9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 err="1">
                <a:cs typeface="Calibri Light"/>
              </a:rPr>
              <a:t>Sensitiivisyys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vuorovaikutuksessa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pic>
        <p:nvPicPr>
          <p:cNvPr id="2050" name="Picture 2" descr="Ilmainen kuvapankkikuva tunnisteilla arvokas, hauska, ihmiset">
            <a:extLst>
              <a:ext uri="{FF2B5EF4-FFF2-40B4-BE49-F238E27FC236}">
                <a16:creationId xmlns:a16="http://schemas.microsoft.com/office/drawing/2014/main" id="{9F751866-0087-FD4F-9BCB-183534A03E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3" r="23644"/>
          <a:stretch/>
        </p:blipFill>
        <p:spPr bwMode="auto">
          <a:xfrm>
            <a:off x="1024128" y="2386051"/>
            <a:ext cx="3149870" cy="344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952B5-404A-43AC-885D-6F62FDDF8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733" y="2286000"/>
            <a:ext cx="6104467" cy="402336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 err="1">
                <a:cs typeface="Calibri"/>
              </a:rPr>
              <a:t>Sensitiivisyys</a:t>
            </a:r>
            <a:r>
              <a:rPr lang="en-US" sz="2000" dirty="0">
                <a:cs typeface="Calibri"/>
              </a:rPr>
              <a:t> = </a:t>
            </a:r>
            <a:r>
              <a:rPr lang="en-US" sz="2000" dirty="0" err="1">
                <a:cs typeface="Calibri"/>
              </a:rPr>
              <a:t>hoivaajan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herkkyys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reagoida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käyttäytymisen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tunteiden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tasolla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lapseen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osuvasti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johdonmukaisesti</a:t>
            </a:r>
            <a:endParaRPr lang="en-US" sz="2000" dirty="0"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>
                <a:cs typeface="Calibri"/>
              </a:rPr>
              <a:t>keskeistä</a:t>
            </a:r>
            <a:r>
              <a:rPr lang="en-US" sz="1600" dirty="0">
                <a:cs typeface="Calibri"/>
              </a:rPr>
              <a:t> </a:t>
            </a:r>
            <a:r>
              <a:rPr lang="en-US" sz="1600" dirty="0" err="1">
                <a:cs typeface="Calibri"/>
              </a:rPr>
              <a:t>varhaislapsuuden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suotuisan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kehityksen</a:t>
            </a:r>
            <a:r>
              <a:rPr lang="en-US" sz="1600" dirty="0">
                <a:cs typeface="Calibri"/>
              </a:rPr>
              <a:t> ja </a:t>
            </a:r>
            <a:r>
              <a:rPr lang="en-US" sz="1600" dirty="0" err="1">
                <a:cs typeface="Calibri"/>
              </a:rPr>
              <a:t>lapsen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hyvinvoinnin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kannalta</a:t>
            </a:r>
            <a:endParaRPr lang="en-US" sz="160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cs typeface="Calibri"/>
              </a:rPr>
              <a:t>Sensitiivinen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hoito</a:t>
            </a:r>
            <a:r>
              <a:rPr lang="en-US" sz="2000" dirty="0">
                <a:cs typeface="Calibri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>
                <a:cs typeface="Calibri"/>
              </a:rPr>
              <a:t>luo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vauvalle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turvallisuuden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tunteen</a:t>
            </a:r>
            <a:r>
              <a:rPr lang="en-US" sz="1600" dirty="0">
                <a:cs typeface="Calibri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>
                <a:cs typeface="Calibri"/>
              </a:rPr>
              <a:t>muovaa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aivoja</a:t>
            </a:r>
            <a:r>
              <a:rPr lang="en-US" sz="1600" dirty="0">
                <a:cs typeface="Calibri"/>
              </a:rPr>
              <a:t> </a:t>
            </a:r>
            <a:r>
              <a:rPr lang="en-US" sz="1600" dirty="0" err="1">
                <a:cs typeface="Calibri"/>
              </a:rPr>
              <a:t>vastaanottavaisiksi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sosiaaliselle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vuorovaikutukselle</a:t>
            </a:r>
            <a:endParaRPr lang="en-US" sz="160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>
                <a:ea typeface="+mn-lt"/>
                <a:cs typeface="+mn-lt"/>
              </a:rPr>
              <a:t>Vanhemman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sensitiivisyys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lämpö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ennustavat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voimakkaasti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esim</a:t>
            </a:r>
            <a:r>
              <a:rPr lang="en-US" sz="2000" dirty="0">
                <a:ea typeface="+mn-lt"/>
                <a:cs typeface="+mn-lt"/>
              </a:rPr>
              <a:t>. </a:t>
            </a:r>
            <a:r>
              <a:rPr lang="en-US" sz="2000" dirty="0" err="1">
                <a:ea typeface="+mn-lt"/>
                <a:cs typeface="+mn-lt"/>
              </a:rPr>
              <a:t>lapsen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kognitiivista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kehitystä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leikki-iässä</a:t>
            </a:r>
            <a:endParaRPr lang="en-US" sz="2000" dirty="0">
              <a:ea typeface="+mn-lt"/>
              <a:cs typeface="+mn-lt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11D829-87E2-4B58-B5FD-5FA8397B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2 Kehittyvä ihminen,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2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00893-3817-47EF-906F-BCCE69C4E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dirty="0" err="1">
                <a:ea typeface="+mj-lt"/>
                <a:cs typeface="+mj-lt"/>
              </a:rPr>
              <a:t>Millainen</a:t>
            </a:r>
            <a:r>
              <a:rPr lang="en-US" dirty="0">
                <a:ea typeface="+mj-lt"/>
                <a:cs typeface="+mj-lt"/>
              </a:rPr>
              <a:t> on </a:t>
            </a:r>
            <a:r>
              <a:rPr lang="en-US" dirty="0" err="1">
                <a:ea typeface="+mj-lt"/>
                <a:cs typeface="+mj-lt"/>
              </a:rPr>
              <a:t>sensitiivinen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vanhempi</a:t>
            </a:r>
            <a:r>
              <a:rPr lang="en-US" dirty="0">
                <a:ea typeface="+mj-lt"/>
                <a:cs typeface="+mj-l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FDFDC-CF99-4818-B3AF-5DACF8DD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5902061" cy="393192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Pyrkii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ymmärtämään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vauvan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mielialaa</a:t>
            </a:r>
            <a:r>
              <a:rPr lang="en-US" dirty="0">
                <a:ea typeface="+mn-lt"/>
                <a:cs typeface="+mn-lt"/>
              </a:rPr>
              <a:t> ja </a:t>
            </a:r>
            <a:r>
              <a:rPr lang="en-US" dirty="0" err="1">
                <a:ea typeface="+mn-lt"/>
                <a:cs typeface="+mn-lt"/>
              </a:rPr>
              <a:t>viestejä</a:t>
            </a:r>
            <a:endParaRPr lang="en-US" dirty="0">
              <a:ea typeface="+mn-lt"/>
              <a:cs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vaatii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vanhemmalta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opettelua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lapseen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tutustumista</a:t>
            </a:r>
            <a:endParaRPr lang="en-US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Tukee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vauvan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tunteiden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säätelyä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säätelee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omia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tunteitaan</a:t>
            </a:r>
            <a:endParaRPr lang="en-US" dirty="0">
              <a:ea typeface="+mn-lt"/>
              <a:cs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vanhempi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kohdista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lapseen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omia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kielteisiä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tunteitaan</a:t>
            </a:r>
            <a:endParaRPr lang="en-US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On </a:t>
            </a:r>
            <a:r>
              <a:rPr lang="en-US" dirty="0" err="1">
                <a:ea typeface="+mn-lt"/>
                <a:cs typeface="+mn-lt"/>
              </a:rPr>
              <a:t>johdonmukainen</a:t>
            </a:r>
            <a:endParaRPr lang="en-US" dirty="0">
              <a:ea typeface="+mn-lt"/>
              <a:cs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vanhempi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vastaa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lapsen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tarpeisiin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toistuvasti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oikea-aikaisesti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oikealla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hoivalla</a:t>
            </a:r>
            <a:endParaRPr lang="en-US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Toimii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ennustettavasti</a:t>
            </a:r>
            <a:endParaRPr lang="en-US" dirty="0">
              <a:ea typeface="+mn-lt"/>
              <a:cs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vauva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voi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luottaa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aiempiin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kokemuksiinsa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siitä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miten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vanhempi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tulee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toimimaan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missäkin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tilanteessa</a:t>
            </a:r>
            <a:endParaRPr lang="en-US" dirty="0">
              <a:cs typeface="Calibri"/>
            </a:endParaRPr>
          </a:p>
        </p:txBody>
      </p:sp>
      <p:pic>
        <p:nvPicPr>
          <p:cNvPr id="3074" name="Picture 2" descr="Ilmainen kuvapankkikuva tunnisteilla aikuinen, äiti, äitien päivä">
            <a:extLst>
              <a:ext uri="{FF2B5EF4-FFF2-40B4-BE49-F238E27FC236}">
                <a16:creationId xmlns:a16="http://schemas.microsoft.com/office/drawing/2014/main" id="{4EFF174F-7F0C-0F47-A7D2-799D29E3EC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26" r="8310" b="1"/>
          <a:stretch/>
        </p:blipFill>
        <p:spPr bwMode="auto">
          <a:xfrm>
            <a:off x="7552267" y="640080"/>
            <a:ext cx="3999654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676EDB9-011A-4185-B7D3-4E4066D3A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2 Kehittyvä ihminen, kuva: </a:t>
            </a:r>
            <a:r>
              <a:rPr lang="fi-FI" err="1"/>
              <a:t>pexels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9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7B3A-548A-458B-935E-21C4360F2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cs typeface="Calibri Light"/>
              </a:rPr>
              <a:t>Varhaisen</a:t>
            </a:r>
            <a:r>
              <a:rPr lang="en-US" sz="4000" dirty="0">
                <a:cs typeface="Calibri Light"/>
              </a:rPr>
              <a:t> </a:t>
            </a:r>
            <a:r>
              <a:rPr lang="en-US" sz="4000" dirty="0" err="1">
                <a:cs typeface="Calibri Light"/>
              </a:rPr>
              <a:t>vuorovaikutuksen</a:t>
            </a:r>
            <a:r>
              <a:rPr lang="en-US" sz="4000" dirty="0">
                <a:cs typeface="Calibri Light"/>
              </a:rPr>
              <a:t> </a:t>
            </a:r>
            <a:r>
              <a:rPr lang="en-US" sz="4000" dirty="0" err="1">
                <a:cs typeface="Calibri Light"/>
              </a:rPr>
              <a:t>tutkimus</a:t>
            </a:r>
            <a:r>
              <a:rPr lang="en-US" sz="4000" dirty="0">
                <a:cs typeface="Calibri Light"/>
              </a:rPr>
              <a:t>:</a:t>
            </a:r>
            <a:br>
              <a:rPr lang="en-US" sz="4000" dirty="0">
                <a:cs typeface="Calibri Light"/>
              </a:rPr>
            </a:br>
            <a:r>
              <a:rPr lang="en-US" sz="4000" dirty="0" err="1">
                <a:cs typeface="Calibri Light"/>
              </a:rPr>
              <a:t>Ilmeettömyyskoe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BFEFE-2055-4812-B1B5-CDC5BB334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350116" cy="402336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err="1">
                <a:cs typeface="Calibri"/>
              </a:rPr>
              <a:t>Ilmeettömyyskoe</a:t>
            </a:r>
            <a:r>
              <a:rPr lang="en-US" dirty="0">
                <a:cs typeface="Calibri"/>
              </a:rPr>
              <a:t> (Still Face-</a:t>
            </a:r>
            <a:r>
              <a:rPr lang="en-US" dirty="0" err="1">
                <a:cs typeface="Calibri"/>
              </a:rPr>
              <a:t>koe</a:t>
            </a:r>
            <a:r>
              <a:rPr lang="en-US" dirty="0">
                <a:cs typeface="Calibri"/>
              </a:rPr>
              <a:t>): </a:t>
            </a:r>
            <a:r>
              <a:rPr lang="en-US" dirty="0" err="1">
                <a:cs typeface="Calibri"/>
              </a:rPr>
              <a:t>aineistonkeruumenetelmä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jonka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avulla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tutkitaan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varhaista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vuorovaikutusta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vuorovaikutuskatkosten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vaikutusta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vauvaan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cs typeface="Calibri"/>
              </a:rPr>
              <a:t>Kokeen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eteneminen</a:t>
            </a:r>
            <a:r>
              <a:rPr lang="en-US" dirty="0">
                <a:cs typeface="Calibri"/>
              </a:rPr>
              <a:t>:</a:t>
            </a:r>
          </a:p>
          <a:p>
            <a:pPr marL="740664" indent="-457200">
              <a:buAutoNum type="arabicPeriod"/>
            </a:pPr>
            <a:r>
              <a:rPr lang="en-US" dirty="0" err="1">
                <a:cs typeface="Calibri"/>
              </a:rPr>
              <a:t>Vanhempi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vauvan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kanssa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myönteisessä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vuorovaikutuksessa</a:t>
            </a:r>
            <a:endParaRPr lang="en-US" dirty="0">
              <a:cs typeface="Calibri"/>
            </a:endParaRPr>
          </a:p>
          <a:p>
            <a:pPr marL="740664" indent="-457200">
              <a:buAutoNum type="arabicPeriod"/>
            </a:pPr>
            <a:r>
              <a:rPr lang="en-US" dirty="0" err="1">
                <a:cs typeface="Calibri"/>
              </a:rPr>
              <a:t>Ilmeettömyysvaihe</a:t>
            </a:r>
            <a:r>
              <a:rPr lang="en-US" dirty="0">
                <a:cs typeface="Calibri"/>
              </a:rPr>
              <a:t>, </a:t>
            </a:r>
            <a:r>
              <a:rPr lang="en-US" dirty="0" err="1">
                <a:cs typeface="Calibri"/>
              </a:rPr>
              <a:t>jonka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aikana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vanhempi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reagoi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vauvaan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pysyy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ilmeettömänä</a:t>
            </a:r>
            <a:endParaRPr lang="en-US" dirty="0">
              <a:cs typeface="Calibri"/>
            </a:endParaRPr>
          </a:p>
          <a:p>
            <a:pPr marL="740664" indent="-457200">
              <a:buAutoNum type="arabicPeriod"/>
            </a:pPr>
            <a:r>
              <a:rPr lang="en-US" dirty="0" err="1">
                <a:cs typeface="Calibri"/>
              </a:rPr>
              <a:t>Vanhempi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palaa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vuorovaikutukseen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pyrkii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taas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jakamaan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myönteisen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tunnetilan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ea typeface="+mn-lt"/>
                <a:cs typeface="+mn-lt"/>
              </a:rPr>
              <a:t>vauvan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kanssa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 err="1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cs typeface="Calibri"/>
              </a:rPr>
              <a:t>Tutkijat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havainnoivat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vauvan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reaktiota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kokeen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aikana</a:t>
            </a:r>
            <a:endParaRPr lang="en-US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cs typeface="Calibri"/>
              </a:rPr>
              <a:t>Vauvat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reagoivat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vuorovaikutuskatkoksiin</a:t>
            </a:r>
            <a:r>
              <a:rPr lang="en-US" dirty="0">
                <a:cs typeface="Calibri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cs typeface="Calibri"/>
              </a:rPr>
              <a:t>hermostuneisuus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kielteiset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tunteet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lannistuminen</a:t>
            </a:r>
            <a:endParaRPr lang="en-US" dirty="0"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cs typeface="Calibri"/>
              </a:rPr>
              <a:t>monenlaisten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keinojen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käyttäminen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esim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hihkaisut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käsien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heiluttaminen</a:t>
            </a:r>
            <a:r>
              <a:rPr lang="en-US" dirty="0">
                <a:cs typeface="Calibri"/>
              </a:rPr>
              <a:t>), </a:t>
            </a:r>
            <a:r>
              <a:rPr lang="en-US" dirty="0" err="1">
                <a:cs typeface="Calibri"/>
              </a:rPr>
              <a:t>joiden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avulla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vauva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yrittää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houkutella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vanhempaa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takaisin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vuorovaikutukseen</a:t>
            </a:r>
            <a:endParaRPr lang="en-US" dirty="0">
              <a:cs typeface="Calibri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D103E71-4BAB-42DC-BEF4-C42936F1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2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BB40-21BF-4F5B-927B-D00AB49C1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808" y="594499"/>
            <a:ext cx="8424672" cy="1499616"/>
          </a:xfrm>
        </p:spPr>
        <p:txBody>
          <a:bodyPr>
            <a:normAutofit/>
          </a:bodyPr>
          <a:lstStyle/>
          <a:p>
            <a:r>
              <a:rPr lang="en-US" sz="4400" dirty="0" err="1">
                <a:cs typeface="Calibri Light"/>
              </a:rPr>
              <a:t>Varhaisen</a:t>
            </a:r>
            <a:r>
              <a:rPr lang="en-US" sz="4400" dirty="0">
                <a:cs typeface="Calibri Light"/>
              </a:rPr>
              <a:t> </a:t>
            </a:r>
            <a:r>
              <a:rPr lang="en-US" sz="4400" dirty="0" err="1">
                <a:cs typeface="Calibri Light"/>
              </a:rPr>
              <a:t>vuorovaikutuksen</a:t>
            </a:r>
            <a:r>
              <a:rPr lang="en-US" sz="4400" dirty="0">
                <a:cs typeface="Calibri Light"/>
              </a:rPr>
              <a:t> </a:t>
            </a:r>
            <a:r>
              <a:rPr lang="en-US" sz="4400" dirty="0" err="1">
                <a:cs typeface="Calibri Light"/>
              </a:rPr>
              <a:t>ongelmia</a:t>
            </a:r>
            <a:endParaRPr lang="en-US" sz="4400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F24-034E-4312-8CB5-15A294520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390632" cy="39319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900" b="1" dirty="0" err="1">
                <a:cs typeface="Calibri"/>
              </a:rPr>
              <a:t>Vuorovaikutusongelmien</a:t>
            </a:r>
            <a:r>
              <a:rPr lang="en-US" sz="1900" b="1" dirty="0">
                <a:cs typeface="Calibri"/>
              </a:rPr>
              <a:t> </a:t>
            </a:r>
            <a:r>
              <a:rPr lang="en-US" sz="1900" b="1" dirty="0" err="1">
                <a:cs typeface="Calibri"/>
              </a:rPr>
              <a:t>taustalla</a:t>
            </a:r>
            <a:r>
              <a:rPr lang="en-US" sz="1900" b="1" dirty="0">
                <a:cs typeface="Calibri"/>
              </a:rPr>
              <a:t> </a:t>
            </a:r>
            <a:r>
              <a:rPr lang="en-US" sz="1900" b="1" dirty="0" err="1">
                <a:cs typeface="Calibri"/>
              </a:rPr>
              <a:t>erilaisia</a:t>
            </a:r>
            <a:r>
              <a:rPr lang="en-US" sz="1900" b="1" dirty="0">
                <a:cs typeface="Calibri"/>
              </a:rPr>
              <a:t> </a:t>
            </a:r>
            <a:r>
              <a:rPr lang="en-US" sz="1900" b="1" dirty="0" err="1">
                <a:cs typeface="Calibri"/>
              </a:rPr>
              <a:t>tekijöitä</a:t>
            </a:r>
            <a:r>
              <a:rPr lang="en-US" sz="1900" b="1" dirty="0">
                <a:cs typeface="Calibri"/>
              </a:rPr>
              <a:t>:</a:t>
            </a:r>
            <a:endParaRPr lang="en-US" sz="19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 err="1">
                <a:cs typeface="Calibri"/>
              </a:rPr>
              <a:t>Synnytys</a:t>
            </a:r>
            <a:r>
              <a:rPr lang="en-US" sz="1900" dirty="0">
                <a:cs typeface="Calibri"/>
              </a:rPr>
              <a:t> </a:t>
            </a:r>
            <a:r>
              <a:rPr lang="en-US" sz="1900" dirty="0" err="1">
                <a:cs typeface="Calibri"/>
              </a:rPr>
              <a:t>traumaattinen</a:t>
            </a:r>
            <a:r>
              <a:rPr lang="en-US" sz="1900" dirty="0">
                <a:cs typeface="Calibri"/>
              </a:rPr>
              <a:t> </a:t>
            </a:r>
            <a:r>
              <a:rPr lang="en-US" sz="1900" dirty="0" err="1">
                <a:cs typeface="Calibri"/>
              </a:rPr>
              <a:t>kokemus</a:t>
            </a:r>
            <a:endParaRPr lang="en-US" sz="190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 err="1">
                <a:cs typeface="Calibri"/>
              </a:rPr>
              <a:t>Synnytyksen</a:t>
            </a:r>
            <a:r>
              <a:rPr lang="en-US" sz="1900" dirty="0">
                <a:cs typeface="Calibri"/>
              </a:rPr>
              <a:t> </a:t>
            </a:r>
            <a:r>
              <a:rPr lang="en-US" sz="1900" dirty="0" err="1">
                <a:cs typeface="Calibri"/>
              </a:rPr>
              <a:t>jälkeinen</a:t>
            </a:r>
            <a:r>
              <a:rPr lang="en-US" sz="1900" dirty="0">
                <a:cs typeface="Calibri"/>
              </a:rPr>
              <a:t> </a:t>
            </a:r>
            <a:r>
              <a:rPr lang="en-US" sz="1900" dirty="0" err="1">
                <a:cs typeface="Calibri"/>
              </a:rPr>
              <a:t>masennus</a:t>
            </a:r>
            <a:endParaRPr lang="en-US" sz="190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 err="1">
                <a:cs typeface="Calibri"/>
              </a:rPr>
              <a:t>Mielenterveysongelmat</a:t>
            </a:r>
            <a:endParaRPr lang="en-US" sz="190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 err="1">
                <a:cs typeface="Calibri"/>
              </a:rPr>
              <a:t>Päihderiippuvuus</a:t>
            </a:r>
            <a:endParaRPr lang="en-US" sz="190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 err="1">
                <a:cs typeface="Calibri"/>
              </a:rPr>
              <a:t>Kuormittava</a:t>
            </a:r>
            <a:r>
              <a:rPr lang="en-US" sz="1900" dirty="0">
                <a:cs typeface="Calibri"/>
              </a:rPr>
              <a:t> </a:t>
            </a:r>
            <a:r>
              <a:rPr lang="en-US" sz="1900" dirty="0" err="1">
                <a:cs typeface="Calibri"/>
              </a:rPr>
              <a:t>elämäntilanne</a:t>
            </a:r>
            <a:endParaRPr lang="en-US" sz="190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 err="1">
                <a:cs typeface="Calibri"/>
              </a:rPr>
              <a:t>Lapsen</a:t>
            </a:r>
            <a:r>
              <a:rPr lang="en-US" sz="1900" dirty="0">
                <a:cs typeface="Calibri"/>
              </a:rPr>
              <a:t> </a:t>
            </a:r>
            <a:r>
              <a:rPr lang="en-US" sz="1900" dirty="0" err="1">
                <a:cs typeface="Calibri"/>
              </a:rPr>
              <a:t>kehityksen</a:t>
            </a:r>
            <a:r>
              <a:rPr lang="en-US" sz="1900" dirty="0">
                <a:cs typeface="Calibri"/>
              </a:rPr>
              <a:t> </a:t>
            </a:r>
            <a:r>
              <a:rPr lang="en-US" sz="1900" dirty="0" err="1">
                <a:cs typeface="Calibri"/>
              </a:rPr>
              <a:t>pulmat</a:t>
            </a:r>
            <a:r>
              <a:rPr lang="en-US" sz="1900" dirty="0">
                <a:cs typeface="Calibri"/>
              </a:rPr>
              <a:t> (</a:t>
            </a:r>
            <a:r>
              <a:rPr lang="en-US" sz="1900" dirty="0" err="1">
                <a:cs typeface="Calibri"/>
              </a:rPr>
              <a:t>esim</a:t>
            </a:r>
            <a:r>
              <a:rPr lang="en-US" sz="1900" dirty="0">
                <a:cs typeface="Calibri"/>
              </a:rPr>
              <a:t>. </a:t>
            </a:r>
            <a:r>
              <a:rPr lang="en-US" sz="1900" dirty="0" err="1">
                <a:cs typeface="Calibri"/>
              </a:rPr>
              <a:t>keskosuus</a:t>
            </a:r>
            <a:r>
              <a:rPr lang="en-US" sz="1900" dirty="0">
                <a:cs typeface="Calibri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 err="1">
                <a:cs typeface="Calibri"/>
              </a:rPr>
              <a:t>Heikko</a:t>
            </a:r>
            <a:r>
              <a:rPr lang="en-US" sz="1900" dirty="0">
                <a:cs typeface="Calibri"/>
              </a:rPr>
              <a:t> </a:t>
            </a:r>
            <a:r>
              <a:rPr lang="en-US" sz="1900" b="1" dirty="0" err="1">
                <a:cs typeface="Calibri"/>
              </a:rPr>
              <a:t>vanhemmuuskompetenssi</a:t>
            </a:r>
            <a:r>
              <a:rPr lang="en-US" sz="1900" dirty="0">
                <a:cs typeface="Calibri"/>
              </a:rPr>
              <a:t> = </a:t>
            </a:r>
            <a:r>
              <a:rPr lang="en-US" sz="1900" dirty="0" err="1">
                <a:cs typeface="Calibri"/>
              </a:rPr>
              <a:t>vanhemman</a:t>
            </a:r>
            <a:r>
              <a:rPr lang="en-US" sz="1900" dirty="0">
                <a:cs typeface="Calibri"/>
              </a:rPr>
              <a:t> </a:t>
            </a:r>
            <a:r>
              <a:rPr lang="en-US" sz="1900" dirty="0" err="1">
                <a:cs typeface="Calibri"/>
              </a:rPr>
              <a:t>kokema</a:t>
            </a:r>
            <a:r>
              <a:rPr lang="en-US" sz="1900" dirty="0">
                <a:cs typeface="Calibri"/>
              </a:rPr>
              <a:t> </a:t>
            </a:r>
            <a:r>
              <a:rPr lang="en-US" sz="1900" dirty="0" err="1">
                <a:cs typeface="Calibri"/>
              </a:rPr>
              <a:t>alhainen</a:t>
            </a:r>
            <a:r>
              <a:rPr lang="en-US" sz="1900" dirty="0">
                <a:cs typeface="Calibri"/>
              </a:rPr>
              <a:t> </a:t>
            </a:r>
            <a:r>
              <a:rPr lang="en-US" sz="1900" dirty="0" err="1">
                <a:cs typeface="Calibri"/>
              </a:rPr>
              <a:t>kyvykkyys</a:t>
            </a:r>
            <a:r>
              <a:rPr lang="en-US" sz="1900" dirty="0">
                <a:cs typeface="Calibri"/>
              </a:rPr>
              <a:t> </a:t>
            </a:r>
            <a:r>
              <a:rPr lang="en-US" sz="1900" dirty="0" err="1">
                <a:cs typeface="Calibri"/>
              </a:rPr>
              <a:t>omasta</a:t>
            </a:r>
            <a:r>
              <a:rPr lang="en-US" sz="1900" dirty="0">
                <a:cs typeface="Calibri"/>
              </a:rPr>
              <a:t> </a:t>
            </a:r>
            <a:r>
              <a:rPr lang="en-US" sz="1900" dirty="0" err="1">
                <a:cs typeface="Calibri"/>
              </a:rPr>
              <a:t>vanhemmuudestaan</a:t>
            </a:r>
            <a:endParaRPr lang="en-US" sz="1900" dirty="0">
              <a:cs typeface="Calibri"/>
            </a:endParaRPr>
          </a:p>
        </p:txBody>
      </p:sp>
      <p:pic>
        <p:nvPicPr>
          <p:cNvPr id="4098" name="Picture 2" descr="Ilmainen kuvapankkikuva tunnisteilla itku, kyyneleet, lähikuva">
            <a:extLst>
              <a:ext uri="{FF2B5EF4-FFF2-40B4-BE49-F238E27FC236}">
                <a16:creationId xmlns:a16="http://schemas.microsoft.com/office/drawing/2014/main" id="{09322536-95F5-E84C-8C88-8A17AC145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653" y="2286000"/>
            <a:ext cx="3999654" cy="266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28D653A-7A14-48AA-BF44-8EB13135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2 Kehittyvä ihminen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9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EE9B2EBDD64CC4383B99224C2A6C036" ma:contentTypeVersion="6" ma:contentTypeDescription="Luo uusi asiakirja." ma:contentTypeScope="" ma:versionID="f72b6a43fcb29a987a858c05656982d3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13aed4d66b121a41e65c32920df60c62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1AACAE-6EB8-45E6-9D80-77184C5DED69}">
  <ds:schemaRefs>
    <ds:schemaRef ds:uri="42116817-7e29-4aa7-b7a6-c483eebecbb8"/>
    <ds:schemaRef ds:uri="http://purl.org/dc/terms/"/>
    <ds:schemaRef ds:uri="807aa635-cdf8-4f87-acc5-eeaafee58acb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127A92-08DC-4A74-B605-4922F8349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F33883-F573-4B88-8B25-AB6E35047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230</TotalTime>
  <Words>552</Words>
  <Application>Microsoft Office PowerPoint</Application>
  <PresentationFormat>Laajakuva</PresentationFormat>
  <Paragraphs>67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Tw Cen MT</vt:lpstr>
      <vt:lpstr>Tw Cen MT Condensed</vt:lpstr>
      <vt:lpstr>Wingdings 3</vt:lpstr>
      <vt:lpstr>Integraali</vt:lpstr>
      <vt:lpstr>3 Lapsi tarvitsee varhaista vuorovaikutusta kehittyäkseen</vt:lpstr>
      <vt:lpstr>Varhainen vuorovaikutus</vt:lpstr>
      <vt:lpstr>Valmius vuorovaikutukseen</vt:lpstr>
      <vt:lpstr>Varhaisen vuorovaikutuksen piirteitä</vt:lpstr>
      <vt:lpstr>Sensitiivisyys vuorovaikutuksessa </vt:lpstr>
      <vt:lpstr>Millainen on sensitiivinen vanhempi?</vt:lpstr>
      <vt:lpstr>Varhaisen vuorovaikutuksen tutkimus: Ilmeettömyyskoe</vt:lpstr>
      <vt:lpstr>Varhaisen vuorovaikutuksen ongelmia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Syrjäläinen Jarno Antero</dc:creator>
  <cp:lastModifiedBy>Syrjäläinen Jarno Antero</cp:lastModifiedBy>
  <cp:revision>520</cp:revision>
  <dcterms:created xsi:type="dcterms:W3CDTF">2021-05-18T05:21:46Z</dcterms:created>
  <dcterms:modified xsi:type="dcterms:W3CDTF">2022-04-05T06:57:19Z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