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9C8D55-6E2D-1931-E429-6523693D094D}" v="4" dt="2021-08-08T07:48:57.902"/>
    <p1510:client id="{BDCD786F-856D-754D-093C-5920BEAC070F}" v="75" dt="2021-08-07T09:59:55.4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lm, Kristiina M" userId="S::kristiina.holm_helsinki.fi#ext#@sanoma.onmicrosoft.com::13ceec02-1602-438f-9a14-69c3fedc9bc1" providerId="AD" clId="Web-{BDCD786F-856D-754D-093C-5920BEAC070F}"/>
    <pc:docChg chg="modSld">
      <pc:chgData name="Holm, Kristiina M" userId="S::kristiina.holm_helsinki.fi#ext#@sanoma.onmicrosoft.com::13ceec02-1602-438f-9a14-69c3fedc9bc1" providerId="AD" clId="Web-{BDCD786F-856D-754D-093C-5920BEAC070F}" dt="2021-08-07T09:59:54.039" v="53" actId="20577"/>
      <pc:docMkLst>
        <pc:docMk/>
      </pc:docMkLst>
      <pc:sldChg chg="modSp">
        <pc:chgData name="Holm, Kristiina M" userId="S::kristiina.holm_helsinki.fi#ext#@sanoma.onmicrosoft.com::13ceec02-1602-438f-9a14-69c3fedc9bc1" providerId="AD" clId="Web-{BDCD786F-856D-754D-093C-5920BEAC070F}" dt="2021-08-07T09:54:55.266" v="3" actId="1076"/>
        <pc:sldMkLst>
          <pc:docMk/>
          <pc:sldMk cId="4231811499" sldId="256"/>
        </pc:sldMkLst>
        <pc:spChg chg="mod">
          <ac:chgData name="Holm, Kristiina M" userId="S::kristiina.holm_helsinki.fi#ext#@sanoma.onmicrosoft.com::13ceec02-1602-438f-9a14-69c3fedc9bc1" providerId="AD" clId="Web-{BDCD786F-856D-754D-093C-5920BEAC070F}" dt="2021-08-07T09:54:55.266" v="3" actId="1076"/>
          <ac:spMkLst>
            <pc:docMk/>
            <pc:sldMk cId="4231811499" sldId="256"/>
            <ac:spMk id="2" creationId="{00000000-0000-0000-0000-000000000000}"/>
          </ac:spMkLst>
        </pc:spChg>
      </pc:sldChg>
      <pc:sldChg chg="addSp modSp mod setBg">
        <pc:chgData name="Holm, Kristiina M" userId="S::kristiina.holm_helsinki.fi#ext#@sanoma.onmicrosoft.com::13ceec02-1602-438f-9a14-69c3fedc9bc1" providerId="AD" clId="Web-{BDCD786F-856D-754D-093C-5920BEAC070F}" dt="2021-08-07T09:58:16.083" v="37" actId="1076"/>
        <pc:sldMkLst>
          <pc:docMk/>
          <pc:sldMk cId="3621986498" sldId="257"/>
        </pc:sldMkLst>
        <pc:spChg chg="mod">
          <ac:chgData name="Holm, Kristiina M" userId="S::kristiina.holm_helsinki.fi#ext#@sanoma.onmicrosoft.com::13ceec02-1602-438f-9a14-69c3fedc9bc1" providerId="AD" clId="Web-{BDCD786F-856D-754D-093C-5920BEAC070F}" dt="2021-08-07T09:57:02.644" v="11"/>
          <ac:spMkLst>
            <pc:docMk/>
            <pc:sldMk cId="3621986498" sldId="257"/>
            <ac:spMk id="2" creationId="{00000000-0000-0000-0000-000000000000}"/>
          </ac:spMkLst>
        </pc:spChg>
        <pc:spChg chg="mod">
          <ac:chgData name="Holm, Kristiina M" userId="S::kristiina.holm_helsinki.fi#ext#@sanoma.onmicrosoft.com::13ceec02-1602-438f-9a14-69c3fedc9bc1" providerId="AD" clId="Web-{BDCD786F-856D-754D-093C-5920BEAC070F}" dt="2021-08-07T09:57:40.879" v="21" actId="20577"/>
          <ac:spMkLst>
            <pc:docMk/>
            <pc:sldMk cId="3621986498" sldId="257"/>
            <ac:spMk id="3" creationId="{00000000-0000-0000-0000-000000000000}"/>
          </ac:spMkLst>
        </pc:spChg>
        <pc:spChg chg="mod">
          <ac:chgData name="Holm, Kristiina M" userId="S::kristiina.holm_helsinki.fi#ext#@sanoma.onmicrosoft.com::13ceec02-1602-438f-9a14-69c3fedc9bc1" providerId="AD" clId="Web-{BDCD786F-856D-754D-093C-5920BEAC070F}" dt="2021-08-07T09:58:16.083" v="37" actId="1076"/>
          <ac:spMkLst>
            <pc:docMk/>
            <pc:sldMk cId="3621986498" sldId="257"/>
            <ac:spMk id="4" creationId="{08597656-3E16-420A-8297-71A076A57AE6}"/>
          </ac:spMkLst>
        </pc:spChg>
        <pc:picChg chg="add mod">
          <ac:chgData name="Holm, Kristiina M" userId="S::kristiina.holm_helsinki.fi#ext#@sanoma.onmicrosoft.com::13ceec02-1602-438f-9a14-69c3fedc9bc1" providerId="AD" clId="Web-{BDCD786F-856D-754D-093C-5920BEAC070F}" dt="2021-08-07T09:57:02.644" v="11"/>
          <ac:picMkLst>
            <pc:docMk/>
            <pc:sldMk cId="3621986498" sldId="257"/>
            <ac:picMk id="5" creationId="{5C2F1069-F5CE-40FD-9796-34884E4B579C}"/>
          </ac:picMkLst>
        </pc:picChg>
      </pc:sldChg>
      <pc:sldChg chg="modSp">
        <pc:chgData name="Holm, Kristiina M" userId="S::kristiina.holm_helsinki.fi#ext#@sanoma.onmicrosoft.com::13ceec02-1602-438f-9a14-69c3fedc9bc1" providerId="AD" clId="Web-{BDCD786F-856D-754D-093C-5920BEAC070F}" dt="2021-08-07T09:55:12.516" v="7" actId="1076"/>
        <pc:sldMkLst>
          <pc:docMk/>
          <pc:sldMk cId="1462547376" sldId="261"/>
        </pc:sldMkLst>
        <pc:picChg chg="mod">
          <ac:chgData name="Holm, Kristiina M" userId="S::kristiina.holm_helsinki.fi#ext#@sanoma.onmicrosoft.com::13ceec02-1602-438f-9a14-69c3fedc9bc1" providerId="AD" clId="Web-{BDCD786F-856D-754D-093C-5920BEAC070F}" dt="2021-08-07T09:55:12.516" v="7" actId="1076"/>
          <ac:picMkLst>
            <pc:docMk/>
            <pc:sldMk cId="1462547376" sldId="261"/>
            <ac:picMk id="3074" creationId="{8D2D3515-1243-B043-9810-1895B2A73FB5}"/>
          </ac:picMkLst>
        </pc:picChg>
      </pc:sldChg>
      <pc:sldChg chg="addSp delSp modSp mod setBg">
        <pc:chgData name="Holm, Kristiina M" userId="S::kristiina.holm_helsinki.fi#ext#@sanoma.onmicrosoft.com::13ceec02-1602-438f-9a14-69c3fedc9bc1" providerId="AD" clId="Web-{BDCD786F-856D-754D-093C-5920BEAC070F}" dt="2021-08-07T09:59:54.039" v="53" actId="20577"/>
        <pc:sldMkLst>
          <pc:docMk/>
          <pc:sldMk cId="669034223" sldId="264"/>
        </pc:sldMkLst>
        <pc:spChg chg="mod">
          <ac:chgData name="Holm, Kristiina M" userId="S::kristiina.holm_helsinki.fi#ext#@sanoma.onmicrosoft.com::13ceec02-1602-438f-9a14-69c3fedc9bc1" providerId="AD" clId="Web-{BDCD786F-856D-754D-093C-5920BEAC070F}" dt="2021-08-07T09:59:42.851" v="41"/>
          <ac:spMkLst>
            <pc:docMk/>
            <pc:sldMk cId="669034223" sldId="264"/>
            <ac:spMk id="2" creationId="{00000000-0000-0000-0000-000000000000}"/>
          </ac:spMkLst>
        </pc:spChg>
        <pc:spChg chg="mod">
          <ac:chgData name="Holm, Kristiina M" userId="S::kristiina.holm_helsinki.fi#ext#@sanoma.onmicrosoft.com::13ceec02-1602-438f-9a14-69c3fedc9bc1" providerId="AD" clId="Web-{BDCD786F-856D-754D-093C-5920BEAC070F}" dt="2021-08-07T09:59:42.851" v="41"/>
          <ac:spMkLst>
            <pc:docMk/>
            <pc:sldMk cId="669034223" sldId="264"/>
            <ac:spMk id="3" creationId="{00000000-0000-0000-0000-000000000000}"/>
          </ac:spMkLst>
        </pc:spChg>
        <pc:spChg chg="mod ord">
          <ac:chgData name="Holm, Kristiina M" userId="S::kristiina.holm_helsinki.fi#ext#@sanoma.onmicrosoft.com::13ceec02-1602-438f-9a14-69c3fedc9bc1" providerId="AD" clId="Web-{BDCD786F-856D-754D-093C-5920BEAC070F}" dt="2021-08-07T09:59:54.039" v="53" actId="20577"/>
          <ac:spMkLst>
            <pc:docMk/>
            <pc:sldMk cId="669034223" sldId="264"/>
            <ac:spMk id="4" creationId="{B70AEFCD-C685-43C5-8454-B46E8AEE2338}"/>
          </ac:spMkLst>
        </pc:spChg>
        <pc:picChg chg="add del mod">
          <ac:chgData name="Holm, Kristiina M" userId="S::kristiina.holm_helsinki.fi#ext#@sanoma.onmicrosoft.com::13ceec02-1602-438f-9a14-69c3fedc9bc1" providerId="AD" clId="Web-{BDCD786F-856D-754D-093C-5920BEAC070F}" dt="2021-08-07T09:59:26.913" v="39"/>
          <ac:picMkLst>
            <pc:docMk/>
            <pc:sldMk cId="669034223" sldId="264"/>
            <ac:picMk id="5" creationId="{5EC2B017-D52C-4CED-B3E4-2F579C8C6A87}"/>
          </ac:picMkLst>
        </pc:picChg>
        <pc:picChg chg="add mod">
          <ac:chgData name="Holm, Kristiina M" userId="S::kristiina.holm_helsinki.fi#ext#@sanoma.onmicrosoft.com::13ceec02-1602-438f-9a14-69c3fedc9bc1" providerId="AD" clId="Web-{BDCD786F-856D-754D-093C-5920BEAC070F}" dt="2021-08-07T09:59:42.851" v="41"/>
          <ac:picMkLst>
            <pc:docMk/>
            <pc:sldMk cId="669034223" sldId="264"/>
            <ac:picMk id="6" creationId="{47CFA1FA-9709-4A96-BAB5-8FC582A8CE44}"/>
          </ac:picMkLst>
        </pc:picChg>
      </pc:sldChg>
    </pc:docChg>
  </pc:docChgLst>
  <pc:docChgLst>
    <pc:chgData name="Holm, Kristiina M" userId="S::kristiina.holm_helsinki.fi#ext#@sanoma.onmicrosoft.com::13ceec02-1602-438f-9a14-69c3fedc9bc1" providerId="AD" clId="Web-{849C8D55-6E2D-1931-E429-6523693D094D}"/>
    <pc:docChg chg="modSld">
      <pc:chgData name="Holm, Kristiina M" userId="S::kristiina.holm_helsinki.fi#ext#@sanoma.onmicrosoft.com::13ceec02-1602-438f-9a14-69c3fedc9bc1" providerId="AD" clId="Web-{849C8D55-6E2D-1931-E429-6523693D094D}" dt="2021-08-08T07:48:57.668" v="2" actId="20577"/>
      <pc:docMkLst>
        <pc:docMk/>
      </pc:docMkLst>
      <pc:sldChg chg="modSp">
        <pc:chgData name="Holm, Kristiina M" userId="S::kristiina.holm_helsinki.fi#ext#@sanoma.onmicrosoft.com::13ceec02-1602-438f-9a14-69c3fedc9bc1" providerId="AD" clId="Web-{849C8D55-6E2D-1931-E429-6523693D094D}" dt="2021-08-08T07:48:57.668" v="2" actId="20577"/>
        <pc:sldMkLst>
          <pc:docMk/>
          <pc:sldMk cId="950105192" sldId="265"/>
        </pc:sldMkLst>
        <pc:spChg chg="mod">
          <ac:chgData name="Holm, Kristiina M" userId="S::kristiina.holm_helsinki.fi#ext#@sanoma.onmicrosoft.com::13ceec02-1602-438f-9a14-69c3fedc9bc1" providerId="AD" clId="Web-{849C8D55-6E2D-1931-E429-6523693D094D}" dt="2021-08-08T07:48:57.668" v="2" actId="20577"/>
          <ac:spMkLst>
            <pc:docMk/>
            <pc:sldMk cId="950105192" sldId="265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0235B-56F6-4BED-9549-6673A4D7A9BE}" type="datetimeFigureOut">
              <a:rPr lang="fi-FI" smtClean="0"/>
              <a:t>5.4.2022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71481C-05D3-4C3D-962F-B5C8A2B77B3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5806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DD0A17-73C3-4377-9B60-073236A5E424}" type="datetime1">
              <a:rPr lang="fi-FI" smtClean="0"/>
              <a:t>5.4.2022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ACF3-BFCE-42DA-BDE8-4CBDB16BE3DD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053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C74B-B009-4BD1-BD66-8EA7FE2DE4C8}" type="datetime1">
              <a:rPr lang="fi-FI" smtClean="0"/>
              <a:t>5.4.2022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ACF3-BFCE-42DA-BDE8-4CBDB16BE3D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954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AA79C-CE50-4D68-9043-9FD33B4848A9}" type="datetime1">
              <a:rPr lang="fi-FI" smtClean="0"/>
              <a:t>5.4.2022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ACF3-BFCE-42DA-BDE8-4CBDB16BE3DD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9838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E830-F036-4147-949C-96C5909F57D2}" type="datetime1">
              <a:rPr lang="fi-FI" smtClean="0"/>
              <a:t>5.4.2022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ACF3-BFCE-42DA-BDE8-4CBDB16BE3D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7707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D8C35-86C6-4935-96A2-A6FDEB5BAAEB}" type="datetime1">
              <a:rPr lang="fi-FI" smtClean="0"/>
              <a:t>5.4.2022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ACF3-BFCE-42DA-BDE8-4CBDB16BE3DD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877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331C6-9FBE-414B-822B-429BD683F68D}" type="datetime1">
              <a:rPr lang="fi-FI" smtClean="0"/>
              <a:t>5.4.2022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ACF3-BFCE-42DA-BDE8-4CBDB16BE3D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5664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D8068-08B0-4470-A54B-F569DBDB2262}" type="datetime1">
              <a:rPr lang="fi-FI" smtClean="0"/>
              <a:t>5.4.2022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ACF3-BFCE-42DA-BDE8-4CBDB16BE3D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7125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E888-A758-46EA-AE72-ACC6EF407A63}" type="datetime1">
              <a:rPr lang="fi-FI" smtClean="0"/>
              <a:t>5.4.2022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ACF3-BFCE-42DA-BDE8-4CBDB16BE3D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0451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F1E6-8AD5-48D9-BF1C-F7CA1B7F8324}" type="datetime1">
              <a:rPr lang="fi-FI" smtClean="0"/>
              <a:t>5.4.2022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ACF3-BFCE-42DA-BDE8-4CBDB16BE3D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4946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12B8-4F46-4E2A-82E3-A95B1B4842A4}" type="datetime1">
              <a:rPr lang="fi-FI" smtClean="0"/>
              <a:t>5.4.2022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ACF3-BFCE-42DA-BDE8-4CBDB16BE3D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3022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2CB8-5555-4E5A-8101-740A31DB9EA6}" type="datetime1">
              <a:rPr lang="fi-FI" smtClean="0"/>
              <a:t>5.4.2022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ACF3-BFCE-42DA-BDE8-4CBDB16BE3DD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6974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DB3F85A-70F5-4838-80A1-2DDDCDDE5470}" type="datetime1">
              <a:rPr lang="fi-FI" smtClean="0"/>
              <a:t>5.4.2022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fi-FI"/>
              <a:t>© Sanoma Pro, Tekijät ● Mieli 2 Kehittyvä ihminen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53EACF3-BFCE-42DA-BDE8-4CBDB16BE3DD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426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70784CE-9DD4-4C2D-88B9-D219730A47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274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65391" y="770709"/>
            <a:ext cx="6293689" cy="3652405"/>
          </a:xfrm>
        </p:spPr>
        <p:txBody>
          <a:bodyPr anchor="b">
            <a:normAutofit/>
          </a:bodyPr>
          <a:lstStyle/>
          <a:p>
            <a:pPr algn="l"/>
            <a:r>
              <a:rPr lang="fi-FI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2. Kehitys </a:t>
            </a:r>
            <a:br>
              <a:rPr lang="fi-FI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fi-FI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sikiö- ja vauvaiässä</a:t>
            </a:r>
            <a:br>
              <a:rPr lang="fi-FI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fi-FI" sz="4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71524" y="4460708"/>
            <a:ext cx="6280299" cy="1753175"/>
          </a:xfrm>
        </p:spPr>
        <p:txBody>
          <a:bodyPr anchor="t">
            <a:normAutofit/>
          </a:bodyPr>
          <a:lstStyle/>
          <a:p>
            <a:endParaRPr lang="fi-FI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Kuva 3" descr="Kuva, joka sisältää kohteen teksti, käsine, veitsi, ruokailuvälineet&#10;&#10;Kuvaus luotu automaattisesti">
            <a:extLst>
              <a:ext uri="{FF2B5EF4-FFF2-40B4-BE49-F238E27FC236}">
                <a16:creationId xmlns:a16="http://schemas.microsoft.com/office/drawing/2014/main" id="{206DD500-1788-45BF-81B3-EE1BCAE1B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99" y="2640768"/>
            <a:ext cx="3993942" cy="155763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40A410A-1838-4131-95A6-2BE4F8D412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09640" y="4388141"/>
            <a:ext cx="58521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FDDB145-5679-4676-BCD8-7A6F911E2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</a:p>
        </p:txBody>
      </p:sp>
    </p:spTree>
    <p:extLst>
      <p:ext uri="{BB962C8B-B14F-4D97-AF65-F5344CB8AC3E}">
        <p14:creationId xmlns:p14="http://schemas.microsoft.com/office/powerpoint/2010/main" val="423181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>
            <a:normAutofit/>
          </a:bodyPr>
          <a:lstStyle/>
          <a:p>
            <a:r>
              <a:rPr lang="fi-FI" dirty="0"/>
              <a:t>Temperamentti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7" y="1983232"/>
            <a:ext cx="6302362" cy="3931920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1800" dirty="0"/>
              <a:t>Ihmisen synnynnäinen ja yksilöllinen toimintatyyli ja reagointitapa</a:t>
            </a:r>
            <a:endParaRPr lang="fi-FI" sz="1800" b="1" dirty="0"/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sz="1600" dirty="0"/>
              <a:t>osin perinnöllinen</a:t>
            </a:r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sz="1600" dirty="0"/>
              <a:t>perusta, jonka päälle aikuismainen persoonallisuus rakentuu</a:t>
            </a:r>
          </a:p>
          <a:p>
            <a:pPr marL="264795" lvl="1"/>
            <a:r>
              <a:rPr lang="fi-FI" sz="1600" dirty="0"/>
              <a:t>temperamentti ei kuitenkaan koskaan katoa</a:t>
            </a:r>
          </a:p>
          <a:p>
            <a:pPr marL="264795" lvl="1"/>
            <a:endParaRPr lang="fi-FI" dirty="0"/>
          </a:p>
          <a:p>
            <a:pPr>
              <a:buFont typeface="Arial" panose="020B0604020202020204" pitchFamily="34" charset="0"/>
              <a:buChar char="•"/>
            </a:pPr>
            <a:r>
              <a:rPr lang="fi-FI" sz="1800" dirty="0" err="1"/>
              <a:t>Rothbartin</a:t>
            </a:r>
            <a:r>
              <a:rPr lang="fi-FI" sz="1800" dirty="0"/>
              <a:t> temperamenttimallin kolme osatekijää:</a:t>
            </a:r>
          </a:p>
          <a:p>
            <a:pPr marL="264795" lvl="1"/>
            <a:r>
              <a:rPr lang="fi-FI" b="1" dirty="0"/>
              <a:t>reaktiivisuus</a:t>
            </a:r>
            <a:r>
              <a:rPr lang="fi-FI" dirty="0"/>
              <a:t>, jossa kaksi osaa: </a:t>
            </a:r>
            <a:r>
              <a:rPr lang="fi-FI" b="1" dirty="0"/>
              <a:t>1) taipumus kokea myönteisiä tunteita </a:t>
            </a:r>
            <a:r>
              <a:rPr lang="fi-FI" dirty="0"/>
              <a:t>ja </a:t>
            </a:r>
            <a:r>
              <a:rPr lang="fi-FI" b="1" dirty="0"/>
              <a:t>2)</a:t>
            </a:r>
            <a:r>
              <a:rPr lang="fi-FI" dirty="0"/>
              <a:t> </a:t>
            </a:r>
            <a:r>
              <a:rPr lang="fi-FI" b="1" dirty="0"/>
              <a:t>taipumus kokea kielteisiä tunteita</a:t>
            </a:r>
            <a:endParaRPr lang="fi-FI" dirty="0"/>
          </a:p>
          <a:p>
            <a:pPr marL="264795" lvl="1"/>
            <a:r>
              <a:rPr lang="fi-FI" b="1" dirty="0"/>
              <a:t>3) itsesäätely</a:t>
            </a:r>
            <a:endParaRPr lang="fi-FI" dirty="0"/>
          </a:p>
          <a:p>
            <a:pPr marL="127635" lvl="1" indent="0">
              <a:buNone/>
            </a:pPr>
            <a:endParaRPr lang="fi-FI" dirty="0"/>
          </a:p>
          <a:p>
            <a:pPr>
              <a:buFont typeface="Arial" panose="020B0604020202020204" pitchFamily="34" charset="0"/>
              <a:buChar char="•"/>
            </a:pPr>
            <a:r>
              <a:rPr lang="fi-FI" sz="1800" dirty="0"/>
              <a:t>Temperamentti vaikuttaa siihen, millaiseen ympäristöön lapsi hakeutuu</a:t>
            </a:r>
          </a:p>
        </p:txBody>
      </p:sp>
      <p:pic>
        <p:nvPicPr>
          <p:cNvPr id="5" name="Picture 2" descr="Ilmainen kuvapankkikuva tunnisteilla asu, hattu, hauska">
            <a:extLst>
              <a:ext uri="{FF2B5EF4-FFF2-40B4-BE49-F238E27FC236}">
                <a16:creationId xmlns:a16="http://schemas.microsoft.com/office/drawing/2014/main" id="{6FE0E59D-588C-0748-AC94-AE467D65EE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2" r="-2" b="16330"/>
          <a:stretch/>
        </p:blipFill>
        <p:spPr bwMode="auto">
          <a:xfrm>
            <a:off x="7793661" y="1678122"/>
            <a:ext cx="3999654" cy="437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2268E75-734A-4F43-A9B6-F37FB2E4C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© Sanoma Pro, Tekijät ● Mieli 2 Kehittyvä ihminen, kuva: </a:t>
            </a:r>
            <a:r>
              <a:rPr lang="fi-FI" dirty="0" err="1"/>
              <a:t>pexels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5010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fi-FI" dirty="0"/>
              <a:t>Perimän ja ympäristön yhteisvaikutus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300" y="2268483"/>
            <a:ext cx="6399645" cy="4023360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1800" b="1" dirty="0"/>
              <a:t>Perimä</a:t>
            </a:r>
            <a:r>
              <a:rPr lang="fi-FI" sz="1800" dirty="0"/>
              <a:t> = ihmisen koko geeniaines</a:t>
            </a:r>
          </a:p>
          <a:p>
            <a:pPr marL="264795" lvl="1"/>
            <a:r>
              <a:rPr lang="fi-FI" dirty="0"/>
              <a:t>ohjaa, miten ihmisen hermosto kehittyy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800" b="1" dirty="0"/>
              <a:t>Ympäristö</a:t>
            </a:r>
            <a:r>
              <a:rPr lang="fi-FI" sz="1800" dirty="0"/>
              <a:t> = kaikki ihmisen kokemus; se, mitä meille tapahtuu elämämme aikana</a:t>
            </a:r>
          </a:p>
          <a:p>
            <a:pPr marL="264795" lvl="1"/>
            <a:r>
              <a:rPr lang="fi-FI" dirty="0"/>
              <a:t>ohjaa, miten ihmisen hermosto muokkautuu</a:t>
            </a:r>
          </a:p>
          <a:p>
            <a:endParaRPr lang="fi-FI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fi-FI" sz="1800" dirty="0"/>
              <a:t>Ihminen usein hakeutuu ympäristöön, jossa hänen perimänsä ominaisuudet auttavat häntä pärjäämään</a:t>
            </a:r>
          </a:p>
          <a:p>
            <a:pPr marL="264795" lvl="1"/>
            <a:r>
              <a:rPr lang="fi-FI" sz="1600" dirty="0"/>
              <a:t>jos hapenottokyky on hyvä, urheilu voi olla helppoa ja palkitsevaa</a:t>
            </a:r>
          </a:p>
          <a:p>
            <a:pPr marL="264795" lvl="1"/>
            <a:r>
              <a:rPr lang="fi-FI" sz="1600" dirty="0"/>
              <a:t>jos ihminen osaa erotella ääniä hyvin, hän voi kiinnostua musiikista</a:t>
            </a:r>
          </a:p>
          <a:p>
            <a:pPr marL="264795" lvl="1"/>
            <a:r>
              <a:rPr lang="fi-FI" sz="1600" dirty="0"/>
              <a:t>ei yksin selitä ihmisen valintoja – esim. vanhempien asenteet ovat tärkeitä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8597656-3E16-420A-8297-71A076A57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70596" y="6470704"/>
            <a:ext cx="3875798" cy="27432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fi-FI" sz="1200" dirty="0"/>
              <a:t>© Sanoma Pro, Tekijät ● Mieli 2 Kehittyvä ihminen, kuva: </a:t>
            </a:r>
            <a:r>
              <a:rPr lang="fi-FI" sz="1200" dirty="0" err="1"/>
              <a:t>pexels</a:t>
            </a:r>
            <a:endParaRPr lang="fi-FI" sz="1200" dirty="0"/>
          </a:p>
        </p:txBody>
      </p:sp>
      <p:pic>
        <p:nvPicPr>
          <p:cNvPr id="5" name="Kuva 5" descr="Kuva, joka sisältää kohteen ruoho, ulko, henkilö, kasvi&#10;&#10;Kuvaus luotu automaattisesti">
            <a:extLst>
              <a:ext uri="{FF2B5EF4-FFF2-40B4-BE49-F238E27FC236}">
                <a16:creationId xmlns:a16="http://schemas.microsoft.com/office/drawing/2014/main" id="{5C2F1069-F5CE-40FD-9796-34884E4B57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16" r="10827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98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Epigenetiikka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Lapsi voi periä ominaisuuksia, jotka ovat aiheutuneet enemmän hänen vanhempiensa ympäristöstä kuin geeneistä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b="1" dirty="0" err="1"/>
              <a:t>Epigeneettiset</a:t>
            </a:r>
            <a:r>
              <a:rPr lang="fi-FI" b="1" dirty="0"/>
              <a:t> vaikutukset</a:t>
            </a:r>
            <a:r>
              <a:rPr lang="fi-FI" dirty="0"/>
              <a:t>: ympäristötekijöiden vuoksi jokin geeni voi sammua tai olla normaalia aktiivisempi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err="1"/>
              <a:t>Epigeneettiset</a:t>
            </a:r>
            <a:r>
              <a:rPr lang="fi-FI" dirty="0"/>
              <a:t> muutokset auttavat yksilöä ja jälkeläisiä pärjäämään muuttuneessa ympäristössä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jos ravintoa on vähemmän, eliön täytyy sopeutua siihen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perimän emäspareja ei voi muuttaa helposti; on helpompaa, että geeni voi sammua, jos sitä ei käytetä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53707A1-EFB7-438E-9848-9BB317081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</a:p>
        </p:txBody>
      </p:sp>
    </p:spTree>
    <p:extLst>
      <p:ext uri="{BB962C8B-B14F-4D97-AF65-F5344CB8AC3E}">
        <p14:creationId xmlns:p14="http://schemas.microsoft.com/office/powerpoint/2010/main" val="186918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fi-FI" dirty="0"/>
              <a:t>Aivojen kehitys sikiöaikana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7" y="2084832"/>
            <a:ext cx="6482983" cy="422452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000" dirty="0"/>
              <a:t>Perimä kehittää aivoja, mutta aistitieto muokkaa niitä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osin aistitiedosta riippuu, miten aivojen hermosolujen väliset yhteydet rakentuvat</a:t>
            </a:r>
          </a:p>
          <a:p>
            <a:pPr lvl="1"/>
            <a:r>
              <a:rPr lang="fi-FI" dirty="0"/>
              <a:t>aivot oppivat käsittelemään sellaista aistitietoa, jota ympäristössä on ja jolla on merkitystä yksilön toiminnan kannalta</a:t>
            </a:r>
          </a:p>
          <a:p>
            <a:endParaRPr lang="fi-FI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fi-FI" sz="2000" b="1" dirty="0"/>
              <a:t>Plastisuus</a:t>
            </a:r>
            <a:r>
              <a:rPr lang="fi-FI" sz="2000" dirty="0"/>
              <a:t> = hermosolujen yhteyksien muovautuminen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b="1" dirty="0" err="1"/>
              <a:t>Myelinisaatio</a:t>
            </a:r>
            <a:r>
              <a:rPr lang="fi-FI" sz="2000" dirty="0"/>
              <a:t> = hermosolujen viejähaarakkeen ympärille rakentuu rasvasta koostuva </a:t>
            </a:r>
            <a:r>
              <a:rPr lang="fi-FI" sz="2000" dirty="0" err="1"/>
              <a:t>myeliinituppi</a:t>
            </a:r>
            <a:r>
              <a:rPr lang="fi-FI" sz="2000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nopeuttaa hermoviestin kulkua</a:t>
            </a:r>
          </a:p>
        </p:txBody>
      </p:sp>
      <p:pic>
        <p:nvPicPr>
          <p:cNvPr id="1026" name="Picture 2" descr="Neuroni, Acon, Tuojahaarake, Solu, Tuma, Synapse, Tiede">
            <a:extLst>
              <a:ext uri="{FF2B5EF4-FFF2-40B4-BE49-F238E27FC236}">
                <a16:creationId xmlns:a16="http://schemas.microsoft.com/office/drawing/2014/main" id="{644441AF-7210-1646-87F1-ADC540712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07110" y="3257070"/>
            <a:ext cx="4526278" cy="226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9B6AE8-62E0-48BB-9A12-92D3C7B3A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© Sanoma Pro, Tekijät ● Mieli 2 Kehittyvä ihminen, KUVA: </a:t>
            </a:r>
            <a:r>
              <a:rPr lang="fi-FI" dirty="0" err="1"/>
              <a:t>pixabay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031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>
            <a:normAutofit/>
          </a:bodyPr>
          <a:lstStyle/>
          <a:p>
            <a:r>
              <a:rPr lang="fi-FI" dirty="0"/>
              <a:t>Sikiöaika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6449116" cy="393192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b="1" dirty="0"/>
              <a:t>Sikiöaikainen ohjelmoituminen</a:t>
            </a:r>
            <a:r>
              <a:rPr lang="fi-FI" dirty="0"/>
              <a:t> = raskaudenaikaisen ympäristön vaikutus vauvan kehitykseen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esim. äidin stressi vaikuttaa vauvan hermoston kehitykseen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i-FI" dirty="0"/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Jo sikiöaikana vauva </a:t>
            </a:r>
            <a:r>
              <a:rPr lang="fi-FI" b="1" dirty="0"/>
              <a:t>oppii</a:t>
            </a:r>
            <a:r>
              <a:rPr lang="fi-FI" dirty="0"/>
              <a:t> ja hänelle kehittyy äänikoti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b="1" dirty="0"/>
              <a:t>Äänikoti </a:t>
            </a:r>
            <a:r>
              <a:rPr lang="fi-FI" dirty="0"/>
              <a:t>= tieto ympäristön tutuista ja turvallisista äänistä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syntymän jälkeen auttaa vauvaa tietämään, että hän on turvassa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vauva voi keskittyä oppimiseen ja kasvamiseen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Vauvat oppivat aluksi altistumalla ja </a:t>
            </a:r>
            <a:r>
              <a:rPr lang="fi-FI" dirty="0" err="1"/>
              <a:t>habituoitumalla</a:t>
            </a:r>
            <a:endParaRPr lang="fi-FI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i-FI" b="1" dirty="0" err="1"/>
              <a:t>habituaatio</a:t>
            </a:r>
            <a:r>
              <a:rPr lang="fi-FI" dirty="0"/>
              <a:t> = oppiminen tottumalla</a:t>
            </a:r>
          </a:p>
          <a:p>
            <a:endParaRPr lang="fi-FI" dirty="0"/>
          </a:p>
        </p:txBody>
      </p:sp>
      <p:pic>
        <p:nvPicPr>
          <p:cNvPr id="2052" name="Picture 4" descr="Äitiysloma, Vauva Vatsa, Raskaana, Raskaus, Synnytyksen">
            <a:extLst>
              <a:ext uri="{FF2B5EF4-FFF2-40B4-BE49-F238E27FC236}">
                <a16:creationId xmlns:a16="http://schemas.microsoft.com/office/drawing/2014/main" id="{7A33231D-1754-C84A-B05D-E473CC433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6579" y="640080"/>
            <a:ext cx="3723208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80158C0-0840-4B51-B590-064FF1DAE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© Sanoma Pro, Tekijät ● Mieli 2 Kehittyvä ihminen, Kuva: </a:t>
            </a:r>
            <a:r>
              <a:rPr lang="fi-FI" dirty="0" err="1"/>
              <a:t>pixabay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8567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263" cy="1499616"/>
          </a:xfrm>
        </p:spPr>
        <p:txBody>
          <a:bodyPr>
            <a:normAutofit/>
          </a:bodyPr>
          <a:lstStyle/>
          <a:p>
            <a:r>
              <a:rPr lang="fi-FI" sz="4600" dirty="0"/>
              <a:t>Oppiminen, tarkkaavaisuus ja vuorovaikutus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5902061" cy="393192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Vauva oppii </a:t>
            </a:r>
            <a:r>
              <a:rPr lang="fi-FI" b="1" dirty="0"/>
              <a:t>vuorovaikutuksessa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Vauva ei tiedä, mihin kiinnittää huomiota ja mitä oppia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Vanhempi ohjaa vauvan tarkkaavaisuutta tärkeisiin asioihin, esim. erilaisiin ääniin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b="1" dirty="0"/>
              <a:t>Moniaistisuus: </a:t>
            </a:r>
            <a:r>
              <a:rPr lang="fi-FI" dirty="0"/>
              <a:t>sama asia tapahtuu useassa aistissa samaan aikaan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esim. vauva näkee kuvan ja kuulee äänen samaan aikaan; tieto kahdesta eri aistista tukee toisiaan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olennaista vauvan tarkkaavaisuuden suuntaamisessa</a:t>
            </a:r>
          </a:p>
        </p:txBody>
      </p:sp>
      <p:pic>
        <p:nvPicPr>
          <p:cNvPr id="3074" name="Picture 2" descr="Ilmainen kuvapankkikuva tunnisteilla hymy, hymyily, ilmeet">
            <a:extLst>
              <a:ext uri="{FF2B5EF4-FFF2-40B4-BE49-F238E27FC236}">
                <a16:creationId xmlns:a16="http://schemas.microsoft.com/office/drawing/2014/main" id="{8D2D3515-1243-B043-9810-1895B2A73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1181" y="2282801"/>
            <a:ext cx="4601996" cy="309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745B164-DB48-4846-A921-E8C8CE5A8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© Sanoma Pro, Tekijät ● Mieli 2 Kehittyvä ihminen, kuva: </a:t>
            </a:r>
            <a:r>
              <a:rPr lang="fi-FI" dirty="0" err="1"/>
              <a:t>pexels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6254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fi-FI" dirty="0"/>
              <a:t>Oppimisen osa-alueita</a:t>
            </a:r>
          </a:p>
        </p:txBody>
      </p:sp>
      <p:pic>
        <p:nvPicPr>
          <p:cNvPr id="5124" name="Picture 4" descr="Ilmainen kuvapankkikuva tunnisteilla asu, kädet, lapsi">
            <a:extLst>
              <a:ext uri="{FF2B5EF4-FFF2-40B4-BE49-F238E27FC236}">
                <a16:creationId xmlns:a16="http://schemas.microsoft.com/office/drawing/2014/main" id="{4D56DA11-4016-1447-8E99-3BFA4CA3E5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0" r="-2" b="19722"/>
          <a:stretch/>
        </p:blipFill>
        <p:spPr bwMode="auto">
          <a:xfrm>
            <a:off x="1024128" y="2386051"/>
            <a:ext cx="3149870" cy="344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9733" y="2286000"/>
            <a:ext cx="6104467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b="1" dirty="0"/>
              <a:t>Kognitiivinen kehitys (tiedonkäsittely):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kyky ymmärtää syitä, seurauksia tai ilmiöitä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b="1" dirty="0"/>
              <a:t>Kieli:</a:t>
            </a:r>
          </a:p>
          <a:p>
            <a:pPr lvl="1"/>
            <a:r>
              <a:rPr lang="fi-FI" dirty="0"/>
              <a:t>kielellinen tuottaminen: kyky käyttää sanoja tai muita ilmaisuja</a:t>
            </a:r>
          </a:p>
          <a:p>
            <a:pPr lvl="1"/>
            <a:r>
              <a:rPr lang="fi-FI" dirty="0"/>
              <a:t>kielellinen ymmärtäminen: kyky ymmärtää sanoja tai ohjeita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b="1" dirty="0"/>
              <a:t>Motoriikka:</a:t>
            </a:r>
          </a:p>
          <a:p>
            <a:pPr lvl="1"/>
            <a:r>
              <a:rPr lang="fi-FI" dirty="0"/>
              <a:t>karkeamotoriikka: kehon suuret liikkeet, esim. konttaaminen</a:t>
            </a:r>
          </a:p>
          <a:p>
            <a:pPr lvl="1"/>
            <a:r>
              <a:rPr lang="fi-FI" dirty="0"/>
              <a:t>hienomotoriikka: kehon pienet liikkeet, esim. saksien käyttö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b="1" dirty="0" err="1"/>
              <a:t>Sosioemotionaalinen</a:t>
            </a:r>
            <a:r>
              <a:rPr lang="fi-FI" b="1" dirty="0"/>
              <a:t> kehitys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DF4158A-7947-4713-A93B-86B9218CA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© Sanoma Pro, Tekijät ● Mieli 2 Kehittyvä ihminen, kuva: </a:t>
            </a:r>
            <a:r>
              <a:rPr lang="fi-FI" dirty="0" err="1"/>
              <a:t>pexels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0257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>
            <a:normAutofit/>
          </a:bodyPr>
          <a:lstStyle/>
          <a:p>
            <a:r>
              <a:rPr lang="fi-FI" dirty="0" err="1"/>
              <a:t>Sosioemotionaalinen</a:t>
            </a:r>
            <a:r>
              <a:rPr lang="fi-FI" dirty="0"/>
              <a:t> kehitys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184400"/>
            <a:ext cx="5902061" cy="393192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1800" b="1" dirty="0" err="1"/>
              <a:t>Sosioemotionaalinen</a:t>
            </a:r>
            <a:r>
              <a:rPr lang="fi-FI" sz="1800" b="1" dirty="0"/>
              <a:t> kehitys</a:t>
            </a:r>
            <a:r>
              <a:rPr lang="fi-FI" sz="1800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kyky vuorovaikutukseen muiden kanssa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kykyä tunnistaa omia ja muiden tunnetiloja tai haluja / toiveita</a:t>
            </a:r>
          </a:p>
          <a:p>
            <a:endParaRPr lang="fi-FI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fi-FI" sz="1800" dirty="0"/>
              <a:t>Lapsi oppii vanhempien reaktioista, miten hänen pitäisi kokea tai tuntea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600" dirty="0"/>
              <a:t>esim. jos vanhempi säikähtää, lapsikin luultavasti säikähtää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i-FI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fi-FI" sz="1800" dirty="0" err="1"/>
              <a:t>Sosioemotionaaliseen</a:t>
            </a:r>
            <a:r>
              <a:rPr lang="fi-FI" sz="1800" dirty="0"/>
              <a:t> kehitykseen liittyviä kehityksen ilmiöitä vauvaiässä:</a:t>
            </a:r>
          </a:p>
          <a:p>
            <a:pPr lvl="1"/>
            <a:r>
              <a:rPr lang="fi-FI" sz="1600" dirty="0"/>
              <a:t>sosiaalinen hymy 1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−2</a:t>
            </a:r>
            <a:r>
              <a:rPr lang="fi-FI" sz="1600" dirty="0"/>
              <a:t> kk iässä</a:t>
            </a:r>
          </a:p>
          <a:p>
            <a:pPr lvl="1"/>
            <a:r>
              <a:rPr lang="fi-FI" sz="1600" dirty="0"/>
              <a:t>vierastaminen, alkaa usein 6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−</a:t>
            </a:r>
            <a:r>
              <a:rPr lang="fi-FI" sz="1600" dirty="0"/>
              <a:t>8 kk iässä</a:t>
            </a:r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pic>
        <p:nvPicPr>
          <p:cNvPr id="4098" name="Picture 2" descr="Ilmainen kuvapankkikuva tunnisteilla hymyily, kantaminen, nuori">
            <a:extLst>
              <a:ext uri="{FF2B5EF4-FFF2-40B4-BE49-F238E27FC236}">
                <a16:creationId xmlns:a16="http://schemas.microsoft.com/office/drawing/2014/main" id="{B31452DC-3ADE-7C47-83A7-9F62FC33D0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2"/>
          <a:stretch/>
        </p:blipFill>
        <p:spPr bwMode="auto">
          <a:xfrm>
            <a:off x="7552267" y="640080"/>
            <a:ext cx="3999654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15A9AB5-44E2-4D69-A1EE-77B5A3905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© Sanoma Pro, Tekijät ● Mieli 2 Kehittyvä ihminen, kuva: </a:t>
            </a:r>
            <a:r>
              <a:rPr lang="fi-FI" dirty="0" err="1"/>
              <a:t>pexels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361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>
            <a:normAutofit/>
          </a:bodyPr>
          <a:lstStyle/>
          <a:p>
            <a:r>
              <a:rPr lang="fi-FI" dirty="0"/>
              <a:t>Herkkyyskausi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5902061" cy="393192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Ikäkausi, jolloin tietty taito on helpompaa oppia kuin muulloin</a:t>
            </a:r>
          </a:p>
          <a:p>
            <a:endParaRPr lang="fi-FI" dirty="0"/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Ei tarkkarajainen; taitoja voi oppia myöhemminkin</a:t>
            </a:r>
          </a:p>
          <a:p>
            <a:pPr lvl="1"/>
            <a:r>
              <a:rPr lang="fi-FI" dirty="0"/>
              <a:t>esim. laulaminen opettaa vieraan kielen ääntämistä vaikka laulamisen aloittaisi vasta aikuisena</a:t>
            </a:r>
          </a:p>
        </p:txBody>
      </p:sp>
      <p:pic>
        <p:nvPicPr>
          <p:cNvPr id="6" name="Kuva 6" descr="Kuva, joka sisältää kohteen henkilö, musiikki, kitara&#10;&#10;Kuvaus luotu automaattisesti">
            <a:extLst>
              <a:ext uri="{FF2B5EF4-FFF2-40B4-BE49-F238E27FC236}">
                <a16:creationId xmlns:a16="http://schemas.microsoft.com/office/drawing/2014/main" id="{47CFA1FA-9709-4A96-BAB5-8FC582A8C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0490" y="640080"/>
            <a:ext cx="3723208" cy="5577840"/>
          </a:xfrm>
          <a:prstGeom prst="rect">
            <a:avLst/>
          </a:prstGeo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70AEFCD-C685-43C5-8454-B46E8AEE2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© Sanoma Pro, Tekijät ● Mieli 2 Kehittyvä ihminen, kuva: </a:t>
            </a:r>
            <a:r>
              <a:rPr lang="fi-FI" dirty="0" err="1"/>
              <a:t>pexels</a:t>
            </a:r>
          </a:p>
        </p:txBody>
      </p:sp>
    </p:spTree>
    <p:extLst>
      <p:ext uri="{BB962C8B-B14F-4D97-AF65-F5344CB8AC3E}">
        <p14:creationId xmlns:p14="http://schemas.microsoft.com/office/powerpoint/2010/main" val="66903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i">
  <a:themeElements>
    <a:clrScheme name="Violetti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Integraali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i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E9B2EBDD64CC4383B99224C2A6C036" ma:contentTypeVersion="6" ma:contentTypeDescription="Create a new document." ma:contentTypeScope="" ma:versionID="82fc9880f7217d5f41ae7c096de6dfca">
  <xsd:schema xmlns:xsd="http://www.w3.org/2001/XMLSchema" xmlns:xs="http://www.w3.org/2001/XMLSchema" xmlns:p="http://schemas.microsoft.com/office/2006/metadata/properties" xmlns:ns2="42116817-7e29-4aa7-b7a6-c483eebecbb8" xmlns:ns3="807aa635-cdf8-4f87-acc5-eeaafee58acb" targetNamespace="http://schemas.microsoft.com/office/2006/metadata/properties" ma:root="true" ma:fieldsID="a3685f77edf1ad2f28e00b7531634890" ns2:_="" ns3:_="">
    <xsd:import namespace="42116817-7e29-4aa7-b7a6-c483eebecbb8"/>
    <xsd:import namespace="807aa635-cdf8-4f87-acc5-eeaafee58a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116817-7e29-4aa7-b7a6-c483eebecb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7aa635-cdf8-4f87-acc5-eeaafee58ac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47F21AD-7595-4FFB-A8F6-A0014A2E43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C8FF54-196E-481F-BF31-729D06ED64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116817-7e29-4aa7-b7a6-c483eebecbb8"/>
    <ds:schemaRef ds:uri="807aa635-cdf8-4f87-acc5-eeaafee58a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89291AD-8A66-460B-AFE8-2026ADFDC300}">
  <ds:schemaRefs>
    <ds:schemaRef ds:uri="42116817-7e29-4aa7-b7a6-c483eebecbb8"/>
    <ds:schemaRef ds:uri="http://purl.org/dc/terms/"/>
    <ds:schemaRef ds:uri="807aa635-cdf8-4f87-acc5-eeaafee58acb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5824</TotalTime>
  <Words>662</Words>
  <Application>Microsoft Office PowerPoint</Application>
  <PresentationFormat>Laajakuva</PresentationFormat>
  <Paragraphs>89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6" baseType="lpstr">
      <vt:lpstr>Arial</vt:lpstr>
      <vt:lpstr>Calibri</vt:lpstr>
      <vt:lpstr>Tw Cen MT</vt:lpstr>
      <vt:lpstr>Tw Cen MT Condensed</vt:lpstr>
      <vt:lpstr>Wingdings 3</vt:lpstr>
      <vt:lpstr>Integraali</vt:lpstr>
      <vt:lpstr>2. Kehitys  sikiö- ja vauvaiässä </vt:lpstr>
      <vt:lpstr>Perimän ja ympäristön yhteisvaikutus</vt:lpstr>
      <vt:lpstr>Epigenetiikka</vt:lpstr>
      <vt:lpstr>Aivojen kehitys sikiöaikana</vt:lpstr>
      <vt:lpstr>Sikiöaika</vt:lpstr>
      <vt:lpstr>Oppiminen, tarkkaavaisuus ja vuorovaikutus</vt:lpstr>
      <vt:lpstr>Oppimisen osa-alueita</vt:lpstr>
      <vt:lpstr>Sosioemotionaalinen kehitys</vt:lpstr>
      <vt:lpstr>Herkkyyskausi</vt:lpstr>
      <vt:lpstr>Temperamentti</vt:lpstr>
    </vt:vector>
  </TitlesOfParts>
  <Company>University of Helsinki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Luku 2</dc:title>
  <dc:creator>Partanen, Eino J</dc:creator>
  <cp:lastModifiedBy>Syrjäläinen Jarno Antero</cp:lastModifiedBy>
  <cp:revision>47</cp:revision>
  <dcterms:created xsi:type="dcterms:W3CDTF">2021-05-17T06:31:02Z</dcterms:created>
  <dcterms:modified xsi:type="dcterms:W3CDTF">2022-04-05T06:53:18Z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0x010100CEE9B2EBDD64CC4383B99224C2A6C036</vt:lpwstr>
  </property>
</Properties>
</file>