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1"/>
  </p:notesMasterIdLst>
  <p:sldIdLst>
    <p:sldId id="257" r:id="rId5"/>
    <p:sldId id="271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900B63-C235-9FCD-DF91-D7FCB65DC39A}" v="8" dt="2021-08-08T16:32:53.322"/>
    <p1510:client id="{B1C859C4-9864-1E2A-0A86-D2335BD9EA66}" v="16" dt="2021-08-09T10:18:55.080"/>
    <p1510:client id="{CF5FE924-1A6C-FB48-061E-221DC3C0F101}" v="96" dt="2021-08-08T09:18:55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687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m, Kristiina M" userId="S::kristiina.holm_helsinki.fi#ext#@sanoma.onmicrosoft.com::13ceec02-1602-438f-9a14-69c3fedc9bc1" providerId="AD" clId="Web-{CF5FE924-1A6C-FB48-061E-221DC3C0F101}"/>
    <pc:docChg chg="modSld">
      <pc:chgData name="Holm, Kristiina M" userId="S::kristiina.holm_helsinki.fi#ext#@sanoma.onmicrosoft.com::13ceec02-1602-438f-9a14-69c3fedc9bc1" providerId="AD" clId="Web-{CF5FE924-1A6C-FB48-061E-221DC3C0F101}" dt="2021-08-08T09:18:55.815" v="63" actId="14100"/>
      <pc:docMkLst>
        <pc:docMk/>
      </pc:docMkLst>
      <pc:sldChg chg="modSp">
        <pc:chgData name="Holm, Kristiina M" userId="S::kristiina.holm_helsinki.fi#ext#@sanoma.onmicrosoft.com::13ceec02-1602-438f-9a14-69c3fedc9bc1" providerId="AD" clId="Web-{CF5FE924-1A6C-FB48-061E-221DC3C0F101}" dt="2021-08-08T09:18:55.815" v="63" actId="14100"/>
        <pc:sldMkLst>
          <pc:docMk/>
          <pc:sldMk cId="3184408962" sldId="273"/>
        </pc:sldMkLst>
        <pc:spChg chg="mod">
          <ac:chgData name="Holm, Kristiina M" userId="S::kristiina.holm_helsinki.fi#ext#@sanoma.onmicrosoft.com::13ceec02-1602-438f-9a14-69c3fedc9bc1" providerId="AD" clId="Web-{CF5FE924-1A6C-FB48-061E-221DC3C0F101}" dt="2021-08-08T09:18:40.986" v="61"/>
          <ac:spMkLst>
            <pc:docMk/>
            <pc:sldMk cId="3184408962" sldId="273"/>
            <ac:spMk id="2" creationId="{DCC03249-5441-8146-B008-0B71C46A1AA1}"/>
          </ac:spMkLst>
        </pc:spChg>
        <pc:spChg chg="mod">
          <ac:chgData name="Holm, Kristiina M" userId="S::kristiina.holm_helsinki.fi#ext#@sanoma.onmicrosoft.com::13ceec02-1602-438f-9a14-69c3fedc9bc1" providerId="AD" clId="Web-{CF5FE924-1A6C-FB48-061E-221DC3C0F101}" dt="2021-08-08T09:18:40.986" v="61"/>
          <ac:spMkLst>
            <pc:docMk/>
            <pc:sldMk cId="3184408962" sldId="273"/>
            <ac:spMk id="3" creationId="{2778FFCC-4745-9444-87E9-DAB3045ADD31}"/>
          </ac:spMkLst>
        </pc:spChg>
        <pc:spChg chg="mod ord">
          <ac:chgData name="Holm, Kristiina M" userId="S::kristiina.holm_helsinki.fi#ext#@sanoma.onmicrosoft.com::13ceec02-1602-438f-9a14-69c3fedc9bc1" providerId="AD" clId="Web-{CF5FE924-1A6C-FB48-061E-221DC3C0F101}" dt="2021-08-08T09:18:48.486" v="62" actId="1076"/>
          <ac:spMkLst>
            <pc:docMk/>
            <pc:sldMk cId="3184408962" sldId="273"/>
            <ac:spMk id="4" creationId="{DF1D3462-55A9-467D-89F8-6C8199C707D9}"/>
          </ac:spMkLst>
        </pc:spChg>
        <pc:picChg chg="mod ord modCrop">
          <ac:chgData name="Holm, Kristiina M" userId="S::kristiina.holm_helsinki.fi#ext#@sanoma.onmicrosoft.com::13ceec02-1602-438f-9a14-69c3fedc9bc1" providerId="AD" clId="Web-{CF5FE924-1A6C-FB48-061E-221DC3C0F101}" dt="2021-08-08T09:18:55.815" v="63" actId="14100"/>
          <ac:picMkLst>
            <pc:docMk/>
            <pc:sldMk cId="3184408962" sldId="273"/>
            <ac:picMk id="3074" creationId="{43AE6001-9C5F-A84B-87E9-B1F1B5818BFD}"/>
          </ac:picMkLst>
        </pc:picChg>
      </pc:sldChg>
      <pc:sldChg chg="delSp modSp">
        <pc:chgData name="Holm, Kristiina M" userId="S::kristiina.holm_helsinki.fi#ext#@sanoma.onmicrosoft.com::13ceec02-1602-438f-9a14-69c3fedc9bc1" providerId="AD" clId="Web-{CF5FE924-1A6C-FB48-061E-221DC3C0F101}" dt="2021-08-08T09:18:18.548" v="60" actId="1076"/>
        <pc:sldMkLst>
          <pc:docMk/>
          <pc:sldMk cId="3766846972" sldId="274"/>
        </pc:sldMkLst>
        <pc:spChg chg="mod">
          <ac:chgData name="Holm, Kristiina M" userId="S::kristiina.holm_helsinki.fi#ext#@sanoma.onmicrosoft.com::13ceec02-1602-438f-9a14-69c3fedc9bc1" providerId="AD" clId="Web-{CF5FE924-1A6C-FB48-061E-221DC3C0F101}" dt="2021-08-08T09:14:52.889" v="11"/>
          <ac:spMkLst>
            <pc:docMk/>
            <pc:sldMk cId="3766846972" sldId="274"/>
            <ac:spMk id="2" creationId="{E41909A4-9972-5345-AFC5-9E80171C92AE}"/>
          </ac:spMkLst>
        </pc:spChg>
        <pc:spChg chg="mod">
          <ac:chgData name="Holm, Kristiina M" userId="S::kristiina.holm_helsinki.fi#ext#@sanoma.onmicrosoft.com::13ceec02-1602-438f-9a14-69c3fedc9bc1" providerId="AD" clId="Web-{CF5FE924-1A6C-FB48-061E-221DC3C0F101}" dt="2021-08-08T09:18:07.845" v="58" actId="14100"/>
          <ac:spMkLst>
            <pc:docMk/>
            <pc:sldMk cId="3766846972" sldId="274"/>
            <ac:spMk id="3" creationId="{2D0134FE-6F6A-014E-91D2-D62D8C9AC933}"/>
          </ac:spMkLst>
        </pc:spChg>
        <pc:spChg chg="mod ord">
          <ac:chgData name="Holm, Kristiina M" userId="S::kristiina.holm_helsinki.fi#ext#@sanoma.onmicrosoft.com::13ceec02-1602-438f-9a14-69c3fedc9bc1" providerId="AD" clId="Web-{CF5FE924-1A6C-FB48-061E-221DC3C0F101}" dt="2021-08-08T09:18:18.548" v="60" actId="1076"/>
          <ac:spMkLst>
            <pc:docMk/>
            <pc:sldMk cId="3766846972" sldId="274"/>
            <ac:spMk id="4" creationId="{096DDE4F-1EFE-4299-B558-52FF53BB01F2}"/>
          </ac:spMkLst>
        </pc:spChg>
        <pc:picChg chg="del mod">
          <ac:chgData name="Holm, Kristiina M" userId="S::kristiina.holm_helsinki.fi#ext#@sanoma.onmicrosoft.com::13ceec02-1602-438f-9a14-69c3fedc9bc1" providerId="AD" clId="Web-{CF5FE924-1A6C-FB48-061E-221DC3C0F101}" dt="2021-08-08T09:14:21.354" v="2"/>
          <ac:picMkLst>
            <pc:docMk/>
            <pc:sldMk cId="3766846972" sldId="274"/>
            <ac:picMk id="6" creationId="{34B4162C-A705-6B47-BAF5-49B766DBE87A}"/>
          </ac:picMkLst>
        </pc:picChg>
        <pc:picChg chg="mod ord">
          <ac:chgData name="Holm, Kristiina M" userId="S::kristiina.holm_helsinki.fi#ext#@sanoma.onmicrosoft.com::13ceec02-1602-438f-9a14-69c3fedc9bc1" providerId="AD" clId="Web-{CF5FE924-1A6C-FB48-061E-221DC3C0F101}" dt="2021-08-08T09:18:04.033" v="57" actId="1076"/>
          <ac:picMkLst>
            <pc:docMk/>
            <pc:sldMk cId="3766846972" sldId="274"/>
            <ac:picMk id="2050" creationId="{9E38F436-3AEC-4A49-A4BB-84B3172DB3E4}"/>
          </ac:picMkLst>
        </pc:picChg>
      </pc:sldChg>
    </pc:docChg>
  </pc:docChgLst>
  <pc:docChgLst>
    <pc:chgData name="Holm, Kristiina M" userId="S::kristiina.holm_helsinki.fi#ext#@sanoma.onmicrosoft.com::13ceec02-1602-438f-9a14-69c3fedc9bc1" providerId="AD" clId="Web-{58900B63-C235-9FCD-DF91-D7FCB65DC39A}"/>
    <pc:docChg chg="modSld">
      <pc:chgData name="Holm, Kristiina M" userId="S::kristiina.holm_helsinki.fi#ext#@sanoma.onmicrosoft.com::13ceec02-1602-438f-9a14-69c3fedc9bc1" providerId="AD" clId="Web-{58900B63-C235-9FCD-DF91-D7FCB65DC39A}" dt="2021-08-08T16:32:53.306" v="3" actId="20577"/>
      <pc:docMkLst>
        <pc:docMk/>
      </pc:docMkLst>
      <pc:sldChg chg="modSp">
        <pc:chgData name="Holm, Kristiina M" userId="S::kristiina.holm_helsinki.fi#ext#@sanoma.onmicrosoft.com::13ceec02-1602-438f-9a14-69c3fedc9bc1" providerId="AD" clId="Web-{58900B63-C235-9FCD-DF91-D7FCB65DC39A}" dt="2021-08-08T16:32:53.306" v="3" actId="20577"/>
        <pc:sldMkLst>
          <pc:docMk/>
          <pc:sldMk cId="3184408962" sldId="273"/>
        </pc:sldMkLst>
        <pc:spChg chg="mod">
          <ac:chgData name="Holm, Kristiina M" userId="S::kristiina.holm_helsinki.fi#ext#@sanoma.onmicrosoft.com::13ceec02-1602-438f-9a14-69c3fedc9bc1" providerId="AD" clId="Web-{58900B63-C235-9FCD-DF91-D7FCB65DC39A}" dt="2021-08-08T16:32:53.306" v="3" actId="20577"/>
          <ac:spMkLst>
            <pc:docMk/>
            <pc:sldMk cId="3184408962" sldId="273"/>
            <ac:spMk id="3" creationId="{2778FFCC-4745-9444-87E9-DAB3045ADD31}"/>
          </ac:spMkLst>
        </pc:spChg>
      </pc:sldChg>
    </pc:docChg>
  </pc:docChgLst>
  <pc:docChgLst>
    <pc:chgData name="Holm, Kristiina M" userId="S::kristiina.holm_helsinki.fi#ext#@sanoma.onmicrosoft.com::13ceec02-1602-438f-9a14-69c3fedc9bc1" providerId="AD" clId="Web-{B1C859C4-9864-1E2A-0A86-D2335BD9EA66}"/>
    <pc:docChg chg="modSld">
      <pc:chgData name="Holm, Kristiina M" userId="S::kristiina.holm_helsinki.fi#ext#@sanoma.onmicrosoft.com::13ceec02-1602-438f-9a14-69c3fedc9bc1" providerId="AD" clId="Web-{B1C859C4-9864-1E2A-0A86-D2335BD9EA66}" dt="2021-08-09T10:18:54.877" v="6" actId="20577"/>
      <pc:docMkLst>
        <pc:docMk/>
      </pc:docMkLst>
      <pc:sldChg chg="modSp">
        <pc:chgData name="Holm, Kristiina M" userId="S::kristiina.holm_helsinki.fi#ext#@sanoma.onmicrosoft.com::13ceec02-1602-438f-9a14-69c3fedc9bc1" providerId="AD" clId="Web-{B1C859C4-9864-1E2A-0A86-D2335BD9EA66}" dt="2021-08-09T10:18:54.877" v="6" actId="20577"/>
        <pc:sldMkLst>
          <pc:docMk/>
          <pc:sldMk cId="3766846972" sldId="274"/>
        </pc:sldMkLst>
        <pc:spChg chg="mod">
          <ac:chgData name="Holm, Kristiina M" userId="S::kristiina.holm_helsinki.fi#ext#@sanoma.onmicrosoft.com::13ceec02-1602-438f-9a14-69c3fedc9bc1" providerId="AD" clId="Web-{B1C859C4-9864-1E2A-0A86-D2335BD9EA66}" dt="2021-08-09T10:18:54.877" v="6" actId="20577"/>
          <ac:spMkLst>
            <pc:docMk/>
            <pc:sldMk cId="3766846972" sldId="274"/>
            <ac:spMk id="3" creationId="{2D0134FE-6F6A-014E-91D2-D62D8C9AC93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FA7DA-46A6-41E7-9A85-52F528021579}" type="datetimeFigureOut">
              <a:rPr lang="fi-FI" smtClean="0"/>
              <a:t>5.4.2022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4C070-F586-4B54-AB63-A77DEA20A4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049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1A797D1-E5E9-4147-B7A6-BC0ACEC2C9CD}" type="datetime1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DF46C-341F-4E4A-94D0-9C646244DC15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43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4A24-3102-48C2-8B6D-A76B77763A6E}" type="datetime1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DF46C-341F-4E4A-94D0-9C646244DC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245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621E-AA6A-41C2-90B6-A2F35F000DA2}" type="datetime1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DF46C-341F-4E4A-94D0-9C646244DC15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34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109C-823C-4558-B811-15170FACE35C}" type="datetime1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DF46C-341F-4E4A-94D0-9C646244DC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82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29C6-4AC0-4589-958B-A8BEB7DDC9B7}" type="datetime1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DF46C-341F-4E4A-94D0-9C646244DC15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27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A9E7-1318-4D51-B7FE-AAE29628835A}" type="datetime1">
              <a:rPr lang="fi-FI" smtClean="0"/>
              <a:t>5.4.2022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DF46C-341F-4E4A-94D0-9C646244DC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175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26FA-7E59-4A7C-B6CB-9BA2187EA2FB}" type="datetime1">
              <a:rPr lang="fi-FI" smtClean="0"/>
              <a:t>5.4.2022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DF46C-341F-4E4A-94D0-9C646244DC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229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819E-3B0E-4B6F-8530-26D6172CA34C}" type="datetime1">
              <a:rPr lang="fi-FI" smtClean="0"/>
              <a:t>5.4.2022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DF46C-341F-4E4A-94D0-9C646244DC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789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71C3-395E-4846-8E61-AF0FFB192B26}" type="datetime1">
              <a:rPr lang="fi-FI" smtClean="0"/>
              <a:t>5.4.2022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DF46C-341F-4E4A-94D0-9C646244DC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693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C032-63D6-4156-AA90-8A07517E3A32}" type="datetime1">
              <a:rPr lang="fi-FI" smtClean="0"/>
              <a:t>5.4.2022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DF46C-341F-4E4A-94D0-9C646244DC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9699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F47C-6A7F-4064-8D80-B2FE5D027977}" type="datetime1">
              <a:rPr lang="fi-FI" smtClean="0"/>
              <a:t>5.4.2022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DF46C-341F-4E4A-94D0-9C646244DC15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05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50DC60A-0892-4E7D-B28D-FF3DE6B6C2A5}" type="datetime1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2 Kehittyvä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8ADF46C-341F-4E4A-94D0-9C646244DC15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10.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Kouluiän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sosiaaliset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suhteet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ja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sosioemotionaalinen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kehitys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1524" y="4460708"/>
            <a:ext cx="6280299" cy="1753175"/>
          </a:xfrm>
        </p:spPr>
        <p:txBody>
          <a:bodyPr anchor="t">
            <a:normAutofit/>
          </a:bodyPr>
          <a:lstStyle/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04755BBF-20F6-4CBF-B8E4-854B7AE8A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9" y="2640768"/>
            <a:ext cx="3993942" cy="1557637"/>
          </a:xfrm>
          <a:prstGeom prst="rect">
            <a:avLst/>
          </a:prstGeom>
        </p:spPr>
      </p:pic>
      <p:cxnSp>
        <p:nvCxnSpPr>
          <p:cNvPr id="14" name="Straight Connector 10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FC77988-52CD-4C7B-853C-E18DA47E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</p:spTree>
    <p:extLst>
      <p:ext uri="{BB962C8B-B14F-4D97-AF65-F5344CB8AC3E}">
        <p14:creationId xmlns:p14="http://schemas.microsoft.com/office/powerpoint/2010/main" val="351354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C6B84-E10F-294A-9B3A-F8D785BF0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fi-FI" dirty="0"/>
              <a:t>Minäkäsitys muovautuu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EEBE8-FC27-9B43-B939-37E77A0E3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6066818" cy="42245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Minäkäsitys laajenee ja tarkentuu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koskee ulkoisten ominaisuuksien lisäksi mm. unelmia, motiiveja, rooleja ja sosiaalista asemaa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Sosiaalinen vertailu:</a:t>
            </a:r>
            <a:r>
              <a:rPr lang="fi-FI" dirty="0"/>
              <a:t> oman </a:t>
            </a:r>
            <a:r>
              <a:rPr lang="fi-FI" dirty="0" err="1"/>
              <a:t>minän</a:t>
            </a:r>
            <a:r>
              <a:rPr lang="fi-FI" dirty="0"/>
              <a:t> vertailu muihin lisääntyy ja muokkaa minäkäsitystä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Itsetunto:</a:t>
            </a:r>
            <a:r>
              <a:rPr lang="fi-FI" dirty="0"/>
              <a:t> käsitys omasta arvosta ja merkityksestä muovautuu ja toisaalta vaikuttaa sosiaalisessa toiminnassa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hyvä itsetunto tukee kouluviihtyvyyttä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suojaava tekijä kouluiän kehityksessä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AFE3532-3531-4E36-8661-B13B07F8D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5148" y="6470704"/>
            <a:ext cx="3875798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2 Kehittyvä ihminen, kuva: </a:t>
            </a:r>
            <a:r>
              <a:rPr lang="fi-FI" dirty="0" err="1"/>
              <a:t>pexels</a:t>
            </a:r>
            <a:endParaRPr lang="fi-FI" dirty="0"/>
          </a:p>
        </p:txBody>
      </p:sp>
      <p:pic>
        <p:nvPicPr>
          <p:cNvPr id="1030" name="Picture 6" descr="Ilmainen kuvapankkikuva tunnisteilla aktiivinen, anonyymi, blondi">
            <a:extLst>
              <a:ext uri="{FF2B5EF4-FFF2-40B4-BE49-F238E27FC236}">
                <a16:creationId xmlns:a16="http://schemas.microsoft.com/office/drawing/2014/main" id="{638100C0-D2BC-5440-8DB8-9CB51F9319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29" r="32211" b="-1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41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47898-8658-9A44-9A9C-668D570F9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Minäkäsityksen taustatekijöitä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B647E-F65C-004A-9D86-0A10465B1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0233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FI" dirty="0"/>
              <a:t>Turvallinen kiintymssuhde tukee minäkäsityksen kehitystä</a:t>
            </a:r>
            <a:r>
              <a:rPr lang="fi-FI" dirty="0"/>
              <a:t> </a:t>
            </a:r>
            <a:r>
              <a:rPr lang="en-FI" dirty="0"/>
              <a:t>kouluiässä 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t</a:t>
            </a:r>
            <a:r>
              <a:rPr lang="en-FI" dirty="0"/>
              <a:t>urvallisuus, myönteiset tunteet ja hyväksyntä sisäistyvät osaksi käsitystä itsestä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L</a:t>
            </a:r>
            <a:r>
              <a:rPr lang="en-FI" dirty="0"/>
              <a:t>apsen </a:t>
            </a:r>
            <a:r>
              <a:rPr lang="en-FI" b="1" dirty="0"/>
              <a:t>minäpystyvyyttä</a:t>
            </a:r>
            <a:r>
              <a:rPr lang="en-FI" dirty="0"/>
              <a:t> ja itsetuntoa</a:t>
            </a:r>
            <a:r>
              <a:rPr lang="fi-FI" dirty="0"/>
              <a:t> tukevat y</a:t>
            </a:r>
            <a:r>
              <a:rPr lang="en-FI" dirty="0"/>
              <a:t>mpäristöstä saadut onnistumisen kokemukset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dirty="0"/>
              <a:t>m</a:t>
            </a:r>
            <a:r>
              <a:rPr lang="en-FI" b="1" dirty="0"/>
              <a:t>inäpystyvyys</a:t>
            </a:r>
            <a:r>
              <a:rPr lang="fi-FI" b="1" dirty="0"/>
              <a:t>:</a:t>
            </a:r>
            <a:r>
              <a:rPr lang="en-FI" dirty="0"/>
              <a:t> luottamus omaan kykyyn selvitä haastavissa tilanteissa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tärkeää </a:t>
            </a:r>
            <a:r>
              <a:rPr lang="en-FI" dirty="0"/>
              <a:t>koulussa kohdattavien oppimisen ja sosiaalisten haasteiden kannalta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FI" dirty="0"/>
              <a:t>Turvattomuus</a:t>
            </a:r>
            <a:r>
              <a:rPr lang="fi-FI" dirty="0"/>
              <a:t>,</a:t>
            </a:r>
            <a:r>
              <a:rPr lang="en-FI" dirty="0"/>
              <a:t> kaltoinkohtelu</a:t>
            </a:r>
            <a:r>
              <a:rPr lang="fi-FI" dirty="0"/>
              <a:t>, </a:t>
            </a:r>
            <a:r>
              <a:rPr lang="en-FI" dirty="0"/>
              <a:t>väkivalta tai kiusaaminen heijastuvat kielteisesti lapsen minäkäsityksen muodostumiseen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FI" dirty="0"/>
              <a:t>Yhteiskunnalliset tekijät</a:t>
            </a:r>
            <a:r>
              <a:rPr lang="fi-FI" dirty="0"/>
              <a:t> </a:t>
            </a:r>
            <a:r>
              <a:rPr lang="en-FI" dirty="0"/>
              <a:t>vaikuttavat minäkäsityksen muodostumiseen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mm. </a:t>
            </a:r>
            <a:r>
              <a:rPr lang="en-FI" dirty="0"/>
              <a:t>varallisuus</a:t>
            </a:r>
            <a:r>
              <a:rPr lang="fi-FI" dirty="0"/>
              <a:t>,</a:t>
            </a:r>
            <a:r>
              <a:rPr lang="en-FI" dirty="0"/>
              <a:t> sosiaalinen asema </a:t>
            </a:r>
            <a:r>
              <a:rPr lang="fi-FI" dirty="0"/>
              <a:t>ja</a:t>
            </a:r>
            <a:r>
              <a:rPr lang="en-FI" dirty="0"/>
              <a:t> kulttuuri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e</a:t>
            </a:r>
            <a:r>
              <a:rPr lang="en-FI" dirty="0"/>
              <a:t>sim</a:t>
            </a:r>
            <a:r>
              <a:rPr lang="fi-FI" dirty="0"/>
              <a:t>.</a:t>
            </a:r>
            <a:r>
              <a:rPr lang="en-FI" dirty="0"/>
              <a:t> individualisissa kulttuureissa itsen ja omien saavutusten korostaminen hyväksytympää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AF9251E-4F9F-45C1-BC2F-634D4623C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</p:spTree>
    <p:extLst>
      <p:ext uri="{BB962C8B-B14F-4D97-AF65-F5344CB8AC3E}">
        <p14:creationId xmlns:p14="http://schemas.microsoft.com/office/powerpoint/2010/main" val="13643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03249-5441-8146-B008-0B71C46A1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FI" dirty="0"/>
              <a:t>Sosiaalinen näkökulma kouluiän kehitykseen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8FFCC-4745-9444-87E9-DAB3045AD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523002" cy="4023360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FI" sz="1800" b="1" dirty="0"/>
              <a:t>Lähiympäristö</a:t>
            </a:r>
            <a:r>
              <a:rPr lang="fi-FI" sz="1800" b="1" dirty="0"/>
              <a:t>:</a:t>
            </a:r>
            <a:r>
              <a:rPr lang="fi-FI" sz="1800" dirty="0"/>
              <a:t> </a:t>
            </a:r>
            <a:r>
              <a:rPr lang="en-FI" sz="1800" dirty="0"/>
              <a:t>suoraan lapsen kehitykseen vaikuttavat sosiaaliset tekijät</a:t>
            </a:r>
            <a:endParaRPr lang="fi-FI" sz="1800" dirty="0"/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en-FI" sz="1700" dirty="0" err="1"/>
              <a:t>merkittävässä</a:t>
            </a:r>
            <a:r>
              <a:rPr lang="en-FI" sz="1700" dirty="0"/>
              <a:t> </a:t>
            </a:r>
            <a:r>
              <a:rPr lang="en-FI" sz="1700" dirty="0" err="1"/>
              <a:t>asemassa</a:t>
            </a:r>
            <a:r>
              <a:rPr lang="fi-FI" sz="1700" dirty="0"/>
              <a:t> kouluiän kehityksessä</a:t>
            </a:r>
            <a:endParaRPr lang="en-FI" sz="17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1800" dirty="0"/>
              <a:t>Vanhempien</a:t>
            </a:r>
            <a:r>
              <a:rPr lang="en-FI" sz="1800" dirty="0"/>
              <a:t> </a:t>
            </a:r>
            <a:r>
              <a:rPr lang="fi-FI" sz="1800" dirty="0"/>
              <a:t>tuki ja kiinnostus opiskeluun liittyen </a:t>
            </a:r>
            <a:r>
              <a:rPr lang="en-FI" sz="1800" dirty="0" err="1"/>
              <a:t>korreloi</a:t>
            </a:r>
            <a:r>
              <a:rPr lang="fi-FI" sz="1800" dirty="0"/>
              <a:t> lapsen </a:t>
            </a:r>
            <a:r>
              <a:rPr lang="en-FI" sz="1800" dirty="0" err="1"/>
              <a:t>myönteisten</a:t>
            </a:r>
            <a:r>
              <a:rPr lang="en-FI" sz="1800" dirty="0"/>
              <a:t> </a:t>
            </a:r>
            <a:r>
              <a:rPr lang="en-FI" sz="1800" dirty="0" err="1"/>
              <a:t>koulukokemusten</a:t>
            </a:r>
            <a:r>
              <a:rPr lang="en-FI" sz="1800" dirty="0"/>
              <a:t> </a:t>
            </a:r>
            <a:r>
              <a:rPr lang="en-FI" sz="1800" dirty="0" err="1"/>
              <a:t>kanssa</a:t>
            </a:r>
            <a:endParaRPr lang="en-FI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FI" sz="1800" b="1" dirty="0" err="1"/>
              <a:t>Sosioekonominen</a:t>
            </a:r>
            <a:r>
              <a:rPr lang="en-FI" sz="1800" b="1" dirty="0"/>
              <a:t> </a:t>
            </a:r>
            <a:r>
              <a:rPr lang="en-FI" sz="1800" b="1" dirty="0" err="1"/>
              <a:t>asema</a:t>
            </a:r>
            <a:r>
              <a:rPr lang="en-FI" sz="1800" b="1" dirty="0"/>
              <a:t> </a:t>
            </a:r>
            <a:r>
              <a:rPr lang="en-FI" sz="1800" dirty="0" err="1"/>
              <a:t>vaikuttaa</a:t>
            </a:r>
            <a:r>
              <a:rPr lang="fi-FI" sz="1800" dirty="0"/>
              <a:t> myönteisesti koulussa pärjäämiseen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en-FI" sz="1700" dirty="0" err="1"/>
              <a:t>varallisuuden</a:t>
            </a:r>
            <a:r>
              <a:rPr lang="en-FI" sz="1700" dirty="0"/>
              <a:t> </a:t>
            </a:r>
            <a:r>
              <a:rPr lang="en-FI" sz="1700" dirty="0" err="1"/>
              <a:t>myötä</a:t>
            </a:r>
            <a:r>
              <a:rPr lang="en-FI" sz="1700" dirty="0"/>
              <a:t> </a:t>
            </a:r>
            <a:r>
              <a:rPr lang="en-FI" sz="1700" dirty="0" err="1"/>
              <a:t>mahdollisuus</a:t>
            </a:r>
            <a:r>
              <a:rPr lang="en-FI" sz="1700" dirty="0"/>
              <a:t> </a:t>
            </a:r>
            <a:r>
              <a:rPr lang="en-FI" sz="1700" dirty="0" err="1"/>
              <a:t>tarjota</a:t>
            </a:r>
            <a:r>
              <a:rPr lang="en-FI" sz="1700" dirty="0"/>
              <a:t> </a:t>
            </a:r>
            <a:r>
              <a:rPr lang="en-FI" sz="1700" dirty="0" err="1"/>
              <a:t>harrastuksia</a:t>
            </a:r>
            <a:r>
              <a:rPr lang="en-FI" sz="1700" dirty="0"/>
              <a:t>, </a:t>
            </a:r>
            <a:r>
              <a:rPr lang="en-FI" sz="1700" dirty="0" err="1"/>
              <a:t>monipuolista</a:t>
            </a:r>
            <a:r>
              <a:rPr lang="en-FI" sz="1700" dirty="0"/>
              <a:t> </a:t>
            </a:r>
            <a:r>
              <a:rPr lang="en-FI" sz="1700" dirty="0" err="1"/>
              <a:t>ruokavaliota</a:t>
            </a:r>
            <a:r>
              <a:rPr lang="en-FI" sz="1700" dirty="0"/>
              <a:t> ja </a:t>
            </a:r>
            <a:r>
              <a:rPr lang="en-FI" sz="1700" dirty="0" err="1"/>
              <a:t>apua</a:t>
            </a:r>
            <a:r>
              <a:rPr lang="en-FI" sz="1700" dirty="0"/>
              <a:t> </a:t>
            </a:r>
            <a:r>
              <a:rPr lang="en-FI" sz="1700" dirty="0" err="1"/>
              <a:t>opiskeluun</a:t>
            </a:r>
            <a:endParaRPr lang="en-FI" sz="1700" dirty="0"/>
          </a:p>
          <a:p>
            <a:pPr>
              <a:buFont typeface="Arial" panose="020B0604020202020204" pitchFamily="34" charset="0"/>
              <a:buChar char="•"/>
            </a:pPr>
            <a:r>
              <a:rPr lang="en-FI" sz="1800" dirty="0"/>
              <a:t>Keskeistä lähiympäristön kokonaisuus</a:t>
            </a:r>
            <a:endParaRPr lang="fi-FI" sz="1800" dirty="0"/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en-FI" sz="1700" dirty="0" err="1"/>
              <a:t>vaikka</a:t>
            </a:r>
            <a:r>
              <a:rPr lang="en-FI" sz="1700" dirty="0"/>
              <a:t> </a:t>
            </a:r>
            <a:r>
              <a:rPr lang="en-FI" sz="1700" dirty="0" err="1"/>
              <a:t>koulunkäyntiin</a:t>
            </a:r>
            <a:r>
              <a:rPr lang="en-FI" sz="1700" dirty="0"/>
              <a:t> </a:t>
            </a:r>
            <a:r>
              <a:rPr lang="en-FI" sz="1700" dirty="0" err="1"/>
              <a:t>ei</a:t>
            </a:r>
            <a:r>
              <a:rPr lang="en-FI" sz="1700" dirty="0"/>
              <a:t> </a:t>
            </a:r>
            <a:r>
              <a:rPr lang="en-FI" sz="1700" dirty="0" err="1"/>
              <a:t>saisi</a:t>
            </a:r>
            <a:r>
              <a:rPr lang="en-FI" sz="1700" dirty="0"/>
              <a:t> </a:t>
            </a:r>
            <a:r>
              <a:rPr lang="en-FI" sz="1700" dirty="0" err="1"/>
              <a:t>tukea</a:t>
            </a:r>
            <a:r>
              <a:rPr lang="en-FI" sz="1700" dirty="0"/>
              <a:t> </a:t>
            </a:r>
            <a:r>
              <a:rPr lang="en-FI" sz="1700" dirty="0" err="1"/>
              <a:t>vanhemmilta</a:t>
            </a:r>
            <a:r>
              <a:rPr lang="en-FI" sz="1700" dirty="0"/>
              <a:t>, </a:t>
            </a:r>
            <a:r>
              <a:rPr lang="en-FI" sz="1700" dirty="0" err="1"/>
              <a:t>muut</a:t>
            </a:r>
            <a:r>
              <a:rPr lang="en-FI" sz="1700" dirty="0"/>
              <a:t> </a:t>
            </a:r>
            <a:r>
              <a:rPr lang="en-FI" sz="1700" dirty="0" err="1"/>
              <a:t>aikuiset</a:t>
            </a:r>
            <a:r>
              <a:rPr lang="en-FI" sz="1700" dirty="0"/>
              <a:t> ja </a:t>
            </a:r>
            <a:r>
              <a:rPr lang="en-FI" sz="1700" dirty="0" err="1"/>
              <a:t>ystävät</a:t>
            </a:r>
            <a:r>
              <a:rPr lang="en-FI" sz="1700" dirty="0"/>
              <a:t> </a:t>
            </a:r>
            <a:r>
              <a:rPr lang="en-FI" sz="1700" dirty="0" err="1"/>
              <a:t>voivat</a:t>
            </a:r>
            <a:r>
              <a:rPr lang="en-FI" sz="1700" dirty="0"/>
              <a:t> </a:t>
            </a:r>
            <a:r>
              <a:rPr lang="en-FI" sz="1700" dirty="0" err="1"/>
              <a:t>toimia</a:t>
            </a:r>
            <a:r>
              <a:rPr lang="en-FI" sz="1700" dirty="0"/>
              <a:t> </a:t>
            </a:r>
            <a:r>
              <a:rPr lang="en-FI" sz="1700" dirty="0" err="1"/>
              <a:t>suojaavina</a:t>
            </a:r>
            <a:r>
              <a:rPr lang="en-FI" sz="1700" dirty="0"/>
              <a:t> </a:t>
            </a:r>
            <a:r>
              <a:rPr lang="en-FI" sz="1700" dirty="0" err="1"/>
              <a:t>tekijöinä</a:t>
            </a:r>
            <a:endParaRPr lang="en-FI" sz="1700" dirty="0"/>
          </a:p>
        </p:txBody>
      </p:sp>
      <p:pic>
        <p:nvPicPr>
          <p:cNvPr id="3074" name="Picture 2" descr="Ilmainen kuvapankkikuva tunnisteilla 2019-ncov, aikuinen, äiti">
            <a:extLst>
              <a:ext uri="{FF2B5EF4-FFF2-40B4-BE49-F238E27FC236}">
                <a16:creationId xmlns:a16="http://schemas.microsoft.com/office/drawing/2014/main" id="{43AE6001-9C5F-A84B-87E9-B1F1B5818B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8" r="1" b="23426"/>
          <a:stretch/>
        </p:blipFill>
        <p:spPr bwMode="auto">
          <a:xfrm>
            <a:off x="8015434" y="1983688"/>
            <a:ext cx="3520300" cy="385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F1D3462-55A9-467D-89F8-6C8199C70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63346" y="6435670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2 Kehittyvä ihminen, kuva: </a:t>
            </a:r>
            <a:r>
              <a:rPr lang="fi-FI" dirty="0" err="1"/>
              <a:t>pexels</a:t>
            </a:r>
          </a:p>
        </p:txBody>
      </p:sp>
    </p:spTree>
    <p:extLst>
      <p:ext uri="{BB962C8B-B14F-4D97-AF65-F5344CB8AC3E}">
        <p14:creationId xmlns:p14="http://schemas.microsoft.com/office/powerpoint/2010/main" val="318440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909A4-9972-5345-AFC5-9E80171C9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FI" dirty="0"/>
              <a:t>Vertaissuhteet</a:t>
            </a:r>
          </a:p>
        </p:txBody>
      </p:sp>
      <p:pic>
        <p:nvPicPr>
          <p:cNvPr id="2050" name="Picture 2" descr="Ilmainen kuvapankkikuva tunnisteilla afrikkalainen amerikkalainen tyttö, afro, candid-kuva">
            <a:extLst>
              <a:ext uri="{FF2B5EF4-FFF2-40B4-BE49-F238E27FC236}">
                <a16:creationId xmlns:a16="http://schemas.microsoft.com/office/drawing/2014/main" id="{9E38F436-3AEC-4A49-A4BB-84B3172DB3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46" r="15634" b="3"/>
          <a:stretch/>
        </p:blipFill>
        <p:spPr bwMode="auto">
          <a:xfrm>
            <a:off x="796449" y="2084832"/>
            <a:ext cx="3710421" cy="407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134FE-6F6A-014E-91D2-D62D8C9AC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0078" y="1935656"/>
            <a:ext cx="6822673" cy="4356187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FI" sz="2000" dirty="0"/>
              <a:t>Ystävyyssuhteet syventyvät usein kouluiässä</a:t>
            </a:r>
            <a:endParaRPr lang="fi-FI" sz="2000" dirty="0"/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/>
              <a:t>suhteiden</a:t>
            </a:r>
            <a:r>
              <a:rPr lang="en-FI" dirty="0"/>
              <a:t> solmimisen taustalla usein jonkinlainen </a:t>
            </a:r>
            <a:r>
              <a:rPr lang="en-FI" b="1" dirty="0"/>
              <a:t>samankaltaisuus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FI" sz="2000" b="1" dirty="0" err="1"/>
              <a:t>Vastavuoroisuus</a:t>
            </a:r>
            <a:r>
              <a:rPr lang="en-FI" sz="2000" dirty="0"/>
              <a:t> </a:t>
            </a:r>
            <a:r>
              <a:rPr lang="en-FI" sz="2000" dirty="0" err="1"/>
              <a:t>ystävyyssuhteissa</a:t>
            </a:r>
            <a:r>
              <a:rPr lang="en-FI" sz="2000" dirty="0"/>
              <a:t> </a:t>
            </a:r>
            <a:r>
              <a:rPr lang="en-FI" sz="2000" dirty="0" err="1"/>
              <a:t>lisääntyy</a:t>
            </a:r>
            <a:r>
              <a:rPr lang="en-FI" sz="2000" dirty="0"/>
              <a:t> </a:t>
            </a:r>
            <a:r>
              <a:rPr lang="en-FI" sz="2000" dirty="0" err="1"/>
              <a:t>esim</a:t>
            </a:r>
            <a:r>
              <a:rPr lang="fi-FI" sz="2000" dirty="0"/>
              <a:t>.</a:t>
            </a:r>
            <a:r>
              <a:rPr lang="en-FI" sz="2000" dirty="0"/>
              <a:t> </a:t>
            </a:r>
            <a:r>
              <a:rPr lang="en-FI" sz="2000" dirty="0" err="1"/>
              <a:t>mentalisaation</a:t>
            </a:r>
            <a:r>
              <a:rPr lang="en-FI" sz="2000" dirty="0"/>
              <a:t> </a:t>
            </a:r>
            <a:r>
              <a:rPr lang="en-FI" sz="2000" dirty="0" err="1"/>
              <a:t>kehittyessä</a:t>
            </a:r>
            <a:endParaRPr lang="en-FI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FI" sz="2000" dirty="0" err="1"/>
              <a:t>Toiminta</a:t>
            </a:r>
            <a:r>
              <a:rPr lang="en-FI" sz="2000" dirty="0"/>
              <a:t> </a:t>
            </a:r>
            <a:r>
              <a:rPr lang="en-FI" sz="2000" dirty="0" err="1"/>
              <a:t>ystävien</a:t>
            </a:r>
            <a:r>
              <a:rPr lang="en-FI" sz="2000" dirty="0"/>
              <a:t> </a:t>
            </a:r>
            <a:r>
              <a:rPr lang="en-FI" sz="2000" dirty="0" err="1"/>
              <a:t>kanssa</a:t>
            </a:r>
            <a:r>
              <a:rPr lang="en-FI" sz="2000" dirty="0"/>
              <a:t> </a:t>
            </a:r>
            <a:r>
              <a:rPr lang="en-FI" sz="2000" dirty="0" err="1"/>
              <a:t>kehittää</a:t>
            </a:r>
            <a:r>
              <a:rPr lang="en-FI" sz="2000" dirty="0"/>
              <a:t> </a:t>
            </a:r>
            <a:r>
              <a:rPr lang="en-FI" sz="2000" dirty="0" err="1"/>
              <a:t>mentalisaatiota</a:t>
            </a:r>
            <a:r>
              <a:rPr lang="en-FI" sz="2000" dirty="0"/>
              <a:t> ja </a:t>
            </a:r>
            <a:r>
              <a:rPr lang="en-FI" sz="2000" dirty="0" err="1"/>
              <a:t>tunnetaitoja</a:t>
            </a:r>
            <a:endParaRPr lang="en-FI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FI" sz="2000" dirty="0"/>
              <a:t>Ystävyyssuhteet ja sisarten kanssa toiminta voivat tukea itsesäätelyn kehittymistä </a:t>
            </a:r>
            <a:endParaRPr lang="fi-FI" sz="2000" dirty="0"/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en-FI" dirty="0" err="1"/>
              <a:t>omaa</a:t>
            </a:r>
            <a:r>
              <a:rPr lang="en-FI" dirty="0"/>
              <a:t> </a:t>
            </a:r>
            <a:r>
              <a:rPr lang="en-FI" dirty="0" err="1"/>
              <a:t>käyttäytymistä</a:t>
            </a:r>
            <a:r>
              <a:rPr lang="en-FI" dirty="0"/>
              <a:t> </a:t>
            </a:r>
            <a:r>
              <a:rPr lang="en-FI" dirty="0" err="1"/>
              <a:t>pitää</a:t>
            </a:r>
            <a:r>
              <a:rPr lang="en-FI" dirty="0"/>
              <a:t> </a:t>
            </a:r>
            <a:r>
              <a:rPr lang="en-FI" dirty="0" err="1"/>
              <a:t>sovittaa</a:t>
            </a:r>
            <a:r>
              <a:rPr lang="en-FI" dirty="0"/>
              <a:t> </a:t>
            </a:r>
            <a:r>
              <a:rPr lang="en-FI" dirty="0" err="1"/>
              <a:t>aktiivisesti</a:t>
            </a:r>
            <a:r>
              <a:rPr lang="en-FI" dirty="0"/>
              <a:t> </a:t>
            </a:r>
            <a:r>
              <a:rPr lang="en-FI" dirty="0" err="1"/>
              <a:t>toisen</a:t>
            </a:r>
            <a:r>
              <a:rPr lang="en-FI" dirty="0"/>
              <a:t> </a:t>
            </a:r>
            <a:r>
              <a:rPr lang="en-FI" dirty="0" err="1"/>
              <a:t>toimintaan</a:t>
            </a:r>
            <a:endParaRPr lang="en-FI" dirty="0"/>
          </a:p>
          <a:p>
            <a:pPr>
              <a:buFont typeface="Arial" panose="020B0604020202020204" pitchFamily="34" charset="0"/>
              <a:buChar char="•"/>
            </a:pPr>
            <a:r>
              <a:rPr lang="en-FI" sz="2000" b="1" dirty="0"/>
              <a:t>Yksinäisyys</a:t>
            </a:r>
            <a:r>
              <a:rPr lang="en-FI" sz="2000" dirty="0"/>
              <a:t> harvoin lapsen oma valinta</a:t>
            </a:r>
            <a:endParaRPr lang="fi-FI" sz="2000" dirty="0"/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en-FI" dirty="0" err="1"/>
              <a:t>sosiaalisten</a:t>
            </a:r>
            <a:r>
              <a:rPr lang="en-FI" dirty="0"/>
              <a:t> </a:t>
            </a:r>
            <a:r>
              <a:rPr lang="en-FI" dirty="0" err="1"/>
              <a:t>suhteiden</a:t>
            </a:r>
            <a:r>
              <a:rPr lang="en-FI" dirty="0"/>
              <a:t> </a:t>
            </a:r>
            <a:r>
              <a:rPr lang="en-FI" dirty="0" err="1"/>
              <a:t>puute</a:t>
            </a:r>
            <a:r>
              <a:rPr lang="en-FI" dirty="0"/>
              <a:t> </a:t>
            </a:r>
            <a:r>
              <a:rPr lang="en-FI" dirty="0" err="1"/>
              <a:t>vaikuttaa</a:t>
            </a:r>
            <a:r>
              <a:rPr lang="en-FI" dirty="0"/>
              <a:t> </a:t>
            </a:r>
            <a:r>
              <a:rPr lang="en-FI" dirty="0" err="1"/>
              <a:t>haitallisesti</a:t>
            </a:r>
            <a:r>
              <a:rPr lang="en-FI" dirty="0"/>
              <a:t> </a:t>
            </a:r>
            <a:r>
              <a:rPr lang="en-FI" dirty="0" err="1"/>
              <a:t>kehitykseen</a:t>
            </a:r>
            <a:endParaRPr lang="en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96DDE4F-1EFE-4299-B558-52FF53BB0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6449" y="6470704"/>
            <a:ext cx="5901459" cy="27432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i-FI" dirty="0"/>
              <a:t>© Sanoma Pro, Tekijät ● Mieli 2 Kehittyvä ihminen, kuva: </a:t>
            </a:r>
            <a:r>
              <a:rPr lang="fi-FI" dirty="0" err="1"/>
              <a:t>pexels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684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B63B3-65F4-E74B-A132-E7B3A30EB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Prososiaalinen ja antisosiaalinen käyttäytyminen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83878-BB8A-194A-87B5-EB94A6283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FI" b="1" dirty="0"/>
              <a:t>Prososiaalinen käyttäytyminen</a:t>
            </a:r>
            <a:r>
              <a:rPr lang="fi-FI" b="1" dirty="0"/>
              <a:t>:</a:t>
            </a:r>
            <a:r>
              <a:rPr lang="en-FI" dirty="0"/>
              <a:t> toisten hyvinvointia tukeva vapaaehtoinen toiminta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FI" dirty="0"/>
              <a:t>yleistä kouluiässä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v</a:t>
            </a:r>
            <a:r>
              <a:rPr lang="en-FI" dirty="0"/>
              <a:t>anhempien prososiaalinen ja mentalisoiva käytös tukee lapsen prososiaalista käytätytymistä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y</a:t>
            </a:r>
            <a:r>
              <a:rPr lang="en-FI" dirty="0"/>
              <a:t>hdenvertaisuuden ja oikeudenmukaisuuden vaatimukset lisääntyvät</a:t>
            </a:r>
            <a:r>
              <a:rPr lang="fi-FI" dirty="0"/>
              <a:t>, </a:t>
            </a:r>
            <a:r>
              <a:rPr lang="en-FI" dirty="0"/>
              <a:t>kun lasten ajattelu ja mentalisaatiotaidot kehittyvät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FI" b="1" dirty="0"/>
              <a:t>Antisosiaalinen käyttäytyminen</a:t>
            </a:r>
            <a:r>
              <a:rPr lang="fi-FI" b="1" dirty="0"/>
              <a:t>:</a:t>
            </a:r>
            <a:r>
              <a:rPr lang="en-FI" dirty="0"/>
              <a:t> ikätasoon nähden epäsopiva, normeja rikkova, aggressiivinen ja toisia vahingoittava toiminta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</a:t>
            </a:r>
            <a:r>
              <a:rPr lang="en-FI" dirty="0"/>
              <a:t>iusaaminen tai kouluväkivalta voi näyttäytyä monessa muodossa</a:t>
            </a:r>
            <a:r>
              <a:rPr lang="fi-FI" dirty="0"/>
              <a:t>, esim.</a:t>
            </a:r>
            <a:r>
              <a:rPr lang="en-FI" dirty="0"/>
              <a:t> fyysinen väkivalta, hyljeksintä, sanallinen halventaminen tai ryhmän ulkopuolelle jättäminen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T</a:t>
            </a:r>
            <a:r>
              <a:rPr lang="en-FI" dirty="0"/>
              <a:t>unnetaitoja harjoittavat ja kiusaamisen vastaista ilmapiiriä lisäävät toimet näyttävät ehkäisevän kiusaamista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F480461-C572-4D54-ADE5-F509CA209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</p:spTree>
    <p:extLst>
      <p:ext uri="{BB962C8B-B14F-4D97-AF65-F5344CB8AC3E}">
        <p14:creationId xmlns:p14="http://schemas.microsoft.com/office/powerpoint/2010/main" val="383262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Violetti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E9B2EBDD64CC4383B99224C2A6C036" ma:contentTypeVersion="6" ma:contentTypeDescription="Create a new document." ma:contentTypeScope="" ma:versionID="82fc9880f7217d5f41ae7c096de6dfca">
  <xsd:schema xmlns:xsd="http://www.w3.org/2001/XMLSchema" xmlns:xs="http://www.w3.org/2001/XMLSchema" xmlns:p="http://schemas.microsoft.com/office/2006/metadata/properties" xmlns:ns2="42116817-7e29-4aa7-b7a6-c483eebecbb8" xmlns:ns3="807aa635-cdf8-4f87-acc5-eeaafee58acb" targetNamespace="http://schemas.microsoft.com/office/2006/metadata/properties" ma:root="true" ma:fieldsID="a3685f77edf1ad2f28e00b7531634890" ns2:_="" ns3:_="">
    <xsd:import namespace="42116817-7e29-4aa7-b7a6-c483eebecbb8"/>
    <xsd:import namespace="807aa635-cdf8-4f87-acc5-eeaafee58a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16817-7e29-4aa7-b7a6-c483eebec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aa635-cdf8-4f87-acc5-eeaafee58a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C1BDF7-1715-4298-A917-F71E20F278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116817-7e29-4aa7-b7a6-c483eebecbb8"/>
    <ds:schemaRef ds:uri="807aa635-cdf8-4f87-acc5-eeaafee58a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207F7C-CD06-413F-966E-05192E3B91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4A1A9D-1BD2-44E3-81B7-956D7A265DE7}">
  <ds:schemaRefs>
    <ds:schemaRef ds:uri="http://purl.org/dc/terms/"/>
    <ds:schemaRef ds:uri="42116817-7e29-4aa7-b7a6-c483eebecbb8"/>
    <ds:schemaRef ds:uri="http://schemas.microsoft.com/office/2006/documentManagement/types"/>
    <ds:schemaRef ds:uri="807aa635-cdf8-4f87-acc5-eeaafee58acb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2189</TotalTime>
  <Words>416</Words>
  <Application>Microsoft Office PowerPoint</Application>
  <PresentationFormat>Laajakuva</PresentationFormat>
  <Paragraphs>49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Arial</vt:lpstr>
      <vt:lpstr>Calibri</vt:lpstr>
      <vt:lpstr>Tw Cen MT</vt:lpstr>
      <vt:lpstr>Tw Cen MT Condensed</vt:lpstr>
      <vt:lpstr>Wingdings 3</vt:lpstr>
      <vt:lpstr>Integraali</vt:lpstr>
      <vt:lpstr>10. Kouluiän sosiaaliset suhteet ja sosioemotionaalinen kehitys</vt:lpstr>
      <vt:lpstr>Minäkäsitys muovautuu</vt:lpstr>
      <vt:lpstr>Minäkäsityksen taustatekijöitä</vt:lpstr>
      <vt:lpstr>Sosiaalinen näkökulma kouluiän kehitykseen</vt:lpstr>
      <vt:lpstr>Vertaissuhteet</vt:lpstr>
      <vt:lpstr>Prososiaalinen ja antisosiaalinen käyttäytyminen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Kouluiän sosiaaliset suhteet ja sosioemotionaalinen kehitys</dc:title>
  <dc:creator>Vesa Åhs</dc:creator>
  <cp:lastModifiedBy>Syrjäläinen Jarno Antero</cp:lastModifiedBy>
  <cp:revision>58</cp:revision>
  <dcterms:created xsi:type="dcterms:W3CDTF">2021-05-17T11:58:10Z</dcterms:created>
  <dcterms:modified xsi:type="dcterms:W3CDTF">2022-04-05T08:00:37Z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0x010100CEE9B2EBDD64CC4383B99224C2A6C036</vt:lpwstr>
  </property>
</Properties>
</file>