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7" r:id="rId5"/>
    <p:sldId id="271" r:id="rId6"/>
    <p:sldId id="279" r:id="rId7"/>
    <p:sldId id="280" r:id="rId8"/>
    <p:sldId id="289" r:id="rId9"/>
    <p:sldId id="281" r:id="rId10"/>
    <p:sldId id="284" r:id="rId11"/>
    <p:sldId id="283" r:id="rId12"/>
    <p:sldId id="285" r:id="rId13"/>
    <p:sldId id="286" r:id="rId14"/>
    <p:sldId id="287"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1D385-48CF-91AB-835A-0EC8D5E97FC9}" v="69" dt="2021-08-08T07:50:53.490"/>
    <p1510:client id="{872493C7-35EF-C152-F09C-54DCEA15C653}" v="124" dt="2021-08-07T09:53:37.070"/>
    <p1510:client id="{D88CD03A-893E-5A71-E8F2-76B500DECF04}" v="11" dt="2021-08-09T10:14:01.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p:restoredTop sz="94721"/>
  </p:normalViewPr>
  <p:slideViewPr>
    <p:cSldViewPr snapToGrid="0" snapToObjects="1">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 Kristiina M" userId="S::kristiina.holm_helsinki.fi#ext#@sanoma.onmicrosoft.com::13ceec02-1602-438f-9a14-69c3fedc9bc1" providerId="AD" clId="Web-{D88CD03A-893E-5A71-E8F2-76B500DECF04}"/>
    <pc:docChg chg="modSld">
      <pc:chgData name="Holm, Kristiina M" userId="S::kristiina.holm_helsinki.fi#ext#@sanoma.onmicrosoft.com::13ceec02-1602-438f-9a14-69c3fedc9bc1" providerId="AD" clId="Web-{D88CD03A-893E-5A71-E8F2-76B500DECF04}" dt="2021-08-09T10:14:01.624" v="10" actId="14100"/>
      <pc:docMkLst>
        <pc:docMk/>
      </pc:docMkLst>
      <pc:sldChg chg="modSp">
        <pc:chgData name="Holm, Kristiina M" userId="S::kristiina.holm_helsinki.fi#ext#@sanoma.onmicrosoft.com::13ceec02-1602-438f-9a14-69c3fedc9bc1" providerId="AD" clId="Web-{D88CD03A-893E-5A71-E8F2-76B500DECF04}" dt="2021-08-09T10:13:03.170" v="0" actId="14100"/>
        <pc:sldMkLst>
          <pc:docMk/>
          <pc:sldMk cId="22863993" sldId="279"/>
        </pc:sldMkLst>
        <pc:picChg chg="mod">
          <ac:chgData name="Holm, Kristiina M" userId="S::kristiina.holm_helsinki.fi#ext#@sanoma.onmicrosoft.com::13ceec02-1602-438f-9a14-69c3fedc9bc1" providerId="AD" clId="Web-{D88CD03A-893E-5A71-E8F2-76B500DECF04}" dt="2021-08-09T10:13:03.170" v="0" actId="14100"/>
          <ac:picMkLst>
            <pc:docMk/>
            <pc:sldMk cId="22863993" sldId="279"/>
            <ac:picMk id="6" creationId="{B8F98FE0-F97A-4488-881A-4EBBEAF9D538}"/>
          </ac:picMkLst>
        </pc:picChg>
      </pc:sldChg>
      <pc:sldChg chg="modSp">
        <pc:chgData name="Holm, Kristiina M" userId="S::kristiina.holm_helsinki.fi#ext#@sanoma.onmicrosoft.com::13ceec02-1602-438f-9a14-69c3fedc9bc1" providerId="AD" clId="Web-{D88CD03A-893E-5A71-E8F2-76B500DECF04}" dt="2021-08-09T10:14:01.624" v="10" actId="14100"/>
        <pc:sldMkLst>
          <pc:docMk/>
          <pc:sldMk cId="301588250" sldId="280"/>
        </pc:sldMkLst>
        <pc:spChg chg="mod">
          <ac:chgData name="Holm, Kristiina M" userId="S::kristiina.holm_helsinki.fi#ext#@sanoma.onmicrosoft.com::13ceec02-1602-438f-9a14-69c3fedc9bc1" providerId="AD" clId="Web-{D88CD03A-893E-5A71-E8F2-76B500DECF04}" dt="2021-08-09T10:14:01.624" v="10" actId="14100"/>
          <ac:spMkLst>
            <pc:docMk/>
            <pc:sldMk cId="301588250" sldId="280"/>
            <ac:spMk id="3" creationId="{33F9DEA4-68A5-C745-95E4-1D96E4F801C6}"/>
          </ac:spMkLst>
        </pc:spChg>
      </pc:sldChg>
      <pc:sldChg chg="modSp">
        <pc:chgData name="Holm, Kristiina M" userId="S::kristiina.holm_helsinki.fi#ext#@sanoma.onmicrosoft.com::13ceec02-1602-438f-9a14-69c3fedc9bc1" providerId="AD" clId="Web-{D88CD03A-893E-5A71-E8F2-76B500DECF04}" dt="2021-08-09T10:13:51.218" v="8" actId="1076"/>
        <pc:sldMkLst>
          <pc:docMk/>
          <pc:sldMk cId="3958399275" sldId="289"/>
        </pc:sldMkLst>
        <pc:spChg chg="mod">
          <ac:chgData name="Holm, Kristiina M" userId="S::kristiina.holm_helsinki.fi#ext#@sanoma.onmicrosoft.com::13ceec02-1602-438f-9a14-69c3fedc9bc1" providerId="AD" clId="Web-{D88CD03A-893E-5A71-E8F2-76B500DECF04}" dt="2021-08-09T10:13:51.218" v="8" actId="1076"/>
          <ac:spMkLst>
            <pc:docMk/>
            <pc:sldMk cId="3958399275" sldId="289"/>
            <ac:spMk id="3" creationId="{6D8E1093-47FB-4B94-B275-0B673B06A3E8}"/>
          </ac:spMkLst>
        </pc:spChg>
      </pc:sldChg>
    </pc:docChg>
  </pc:docChgLst>
  <pc:docChgLst>
    <pc:chgData name="Holm, Kristiina M" userId="S::kristiina.holm_helsinki.fi#ext#@sanoma.onmicrosoft.com::13ceec02-1602-438f-9a14-69c3fedc9bc1" providerId="AD" clId="Web-{872493C7-35EF-C152-F09C-54DCEA15C653}"/>
    <pc:docChg chg="modSld">
      <pc:chgData name="Holm, Kristiina M" userId="S::kristiina.holm_helsinki.fi#ext#@sanoma.onmicrosoft.com::13ceec02-1602-438f-9a14-69c3fedc9bc1" providerId="AD" clId="Web-{872493C7-35EF-C152-F09C-54DCEA15C653}" dt="2021-08-07T09:53:37.070" v="57" actId="20577"/>
      <pc:docMkLst>
        <pc:docMk/>
      </pc:docMkLst>
      <pc:sldChg chg="modSp">
        <pc:chgData name="Holm, Kristiina M" userId="S::kristiina.holm_helsinki.fi#ext#@sanoma.onmicrosoft.com::13ceec02-1602-438f-9a14-69c3fedc9bc1" providerId="AD" clId="Web-{872493C7-35EF-C152-F09C-54DCEA15C653}" dt="2021-08-07T09:48:58.407" v="11" actId="20577"/>
        <pc:sldMkLst>
          <pc:docMk/>
          <pc:sldMk cId="280463911" sldId="283"/>
        </pc:sldMkLst>
        <pc:spChg chg="mod">
          <ac:chgData name="Holm, Kristiina M" userId="S::kristiina.holm_helsinki.fi#ext#@sanoma.onmicrosoft.com::13ceec02-1602-438f-9a14-69c3fedc9bc1" providerId="AD" clId="Web-{872493C7-35EF-C152-F09C-54DCEA15C653}" dt="2021-08-07T09:48:58.407" v="11" actId="20577"/>
          <ac:spMkLst>
            <pc:docMk/>
            <pc:sldMk cId="280463911" sldId="283"/>
            <ac:spMk id="2" creationId="{A5958CD2-54FB-7D4B-A377-B16A3506C302}"/>
          </ac:spMkLst>
        </pc:spChg>
      </pc:sldChg>
      <pc:sldChg chg="modSp">
        <pc:chgData name="Holm, Kristiina M" userId="S::kristiina.holm_helsinki.fi#ext#@sanoma.onmicrosoft.com::13ceec02-1602-438f-9a14-69c3fedc9bc1" providerId="AD" clId="Web-{872493C7-35EF-C152-F09C-54DCEA15C653}" dt="2021-08-07T09:49:05.751" v="13" actId="20577"/>
        <pc:sldMkLst>
          <pc:docMk/>
          <pc:sldMk cId="1904354730" sldId="284"/>
        </pc:sldMkLst>
        <pc:spChg chg="mod">
          <ac:chgData name="Holm, Kristiina M" userId="S::kristiina.holm_helsinki.fi#ext#@sanoma.onmicrosoft.com::13ceec02-1602-438f-9a14-69c3fedc9bc1" providerId="AD" clId="Web-{872493C7-35EF-C152-F09C-54DCEA15C653}" dt="2021-08-07T09:49:05.751" v="13" actId="20577"/>
          <ac:spMkLst>
            <pc:docMk/>
            <pc:sldMk cId="1904354730" sldId="284"/>
            <ac:spMk id="2" creationId="{A5958CD2-54FB-7D4B-A377-B16A3506C302}"/>
          </ac:spMkLst>
        </pc:spChg>
      </pc:sldChg>
      <pc:sldChg chg="modSp">
        <pc:chgData name="Holm, Kristiina M" userId="S::kristiina.holm_helsinki.fi#ext#@sanoma.onmicrosoft.com::13ceec02-1602-438f-9a14-69c3fedc9bc1" providerId="AD" clId="Web-{872493C7-35EF-C152-F09C-54DCEA15C653}" dt="2021-08-07T09:46:28.233" v="4" actId="20577"/>
        <pc:sldMkLst>
          <pc:docMk/>
          <pc:sldMk cId="2040750864" sldId="285"/>
        </pc:sldMkLst>
        <pc:spChg chg="mod">
          <ac:chgData name="Holm, Kristiina M" userId="S::kristiina.holm_helsinki.fi#ext#@sanoma.onmicrosoft.com::13ceec02-1602-438f-9a14-69c3fedc9bc1" providerId="AD" clId="Web-{872493C7-35EF-C152-F09C-54DCEA15C653}" dt="2021-08-07T09:46:28.233" v="4" actId="20577"/>
          <ac:spMkLst>
            <pc:docMk/>
            <pc:sldMk cId="2040750864" sldId="285"/>
            <ac:spMk id="2" creationId="{FC676DED-88EF-B240-9A26-64A8AF317894}"/>
          </ac:spMkLst>
        </pc:spChg>
      </pc:sldChg>
      <pc:sldChg chg="modSp">
        <pc:chgData name="Holm, Kristiina M" userId="S::kristiina.holm_helsinki.fi#ext#@sanoma.onmicrosoft.com::13ceec02-1602-438f-9a14-69c3fedc9bc1" providerId="AD" clId="Web-{872493C7-35EF-C152-F09C-54DCEA15C653}" dt="2021-08-07T09:48:51.954" v="9" actId="20577"/>
        <pc:sldMkLst>
          <pc:docMk/>
          <pc:sldMk cId="2202781067" sldId="286"/>
        </pc:sldMkLst>
        <pc:spChg chg="mod">
          <ac:chgData name="Holm, Kristiina M" userId="S::kristiina.holm_helsinki.fi#ext#@sanoma.onmicrosoft.com::13ceec02-1602-438f-9a14-69c3fedc9bc1" providerId="AD" clId="Web-{872493C7-35EF-C152-F09C-54DCEA15C653}" dt="2021-08-07T09:48:51.954" v="9" actId="20577"/>
          <ac:spMkLst>
            <pc:docMk/>
            <pc:sldMk cId="2202781067" sldId="286"/>
            <ac:spMk id="2" creationId="{36B3EC23-4E9A-6644-A345-3D0CF1654747}"/>
          </ac:spMkLst>
        </pc:spChg>
      </pc:sldChg>
      <pc:sldChg chg="modSp">
        <pc:chgData name="Holm, Kristiina M" userId="S::kristiina.holm_helsinki.fi#ext#@sanoma.onmicrosoft.com::13ceec02-1602-438f-9a14-69c3fedc9bc1" providerId="AD" clId="Web-{872493C7-35EF-C152-F09C-54DCEA15C653}" dt="2021-08-07T09:46:35.967" v="6" actId="20577"/>
        <pc:sldMkLst>
          <pc:docMk/>
          <pc:sldMk cId="137462869" sldId="287"/>
        </pc:sldMkLst>
        <pc:spChg chg="mod">
          <ac:chgData name="Holm, Kristiina M" userId="S::kristiina.holm_helsinki.fi#ext#@sanoma.onmicrosoft.com::13ceec02-1602-438f-9a14-69c3fedc9bc1" providerId="AD" clId="Web-{872493C7-35EF-C152-F09C-54DCEA15C653}" dt="2021-08-07T09:46:35.967" v="6" actId="20577"/>
          <ac:spMkLst>
            <pc:docMk/>
            <pc:sldMk cId="137462869" sldId="287"/>
            <ac:spMk id="2" creationId="{FD47D507-3389-884B-BAFD-DC069DECA7F9}"/>
          </ac:spMkLst>
        </pc:spChg>
      </pc:sldChg>
      <pc:sldChg chg="addSp modSp mod setBg">
        <pc:chgData name="Holm, Kristiina M" userId="S::kristiina.holm_helsinki.fi#ext#@sanoma.onmicrosoft.com::13ceec02-1602-438f-9a14-69c3fedc9bc1" providerId="AD" clId="Web-{872493C7-35EF-C152-F09C-54DCEA15C653}" dt="2021-08-07T09:53:37.070" v="57" actId="20577"/>
        <pc:sldMkLst>
          <pc:docMk/>
          <pc:sldMk cId="2925089039" sldId="288"/>
        </pc:sldMkLst>
        <pc:spChg chg="mod">
          <ac:chgData name="Holm, Kristiina M" userId="S::kristiina.holm_helsinki.fi#ext#@sanoma.onmicrosoft.com::13ceec02-1602-438f-9a14-69c3fedc9bc1" providerId="AD" clId="Web-{872493C7-35EF-C152-F09C-54DCEA15C653}" dt="2021-08-07T09:51:40.615" v="15"/>
          <ac:spMkLst>
            <pc:docMk/>
            <pc:sldMk cId="2925089039" sldId="288"/>
            <ac:spMk id="2" creationId="{FD47D507-3389-884B-BAFD-DC069DECA7F9}"/>
          </ac:spMkLst>
        </pc:spChg>
        <pc:spChg chg="mod">
          <ac:chgData name="Holm, Kristiina M" userId="S::kristiina.holm_helsinki.fi#ext#@sanoma.onmicrosoft.com::13ceec02-1602-438f-9a14-69c3fedc9bc1" providerId="AD" clId="Web-{872493C7-35EF-C152-F09C-54DCEA15C653}" dt="2021-08-07T09:53:37.070" v="57" actId="20577"/>
          <ac:spMkLst>
            <pc:docMk/>
            <pc:sldMk cId="2925089039" sldId="288"/>
            <ac:spMk id="3" creationId="{69F0253D-174A-4F45-A4CD-6715A46DC59E}"/>
          </ac:spMkLst>
        </pc:spChg>
        <pc:spChg chg="mod">
          <ac:chgData name="Holm, Kristiina M" userId="S::kristiina.holm_helsinki.fi#ext#@sanoma.onmicrosoft.com::13ceec02-1602-438f-9a14-69c3fedc9bc1" providerId="AD" clId="Web-{872493C7-35EF-C152-F09C-54DCEA15C653}" dt="2021-08-07T09:52:54.741" v="42" actId="1076"/>
          <ac:spMkLst>
            <pc:docMk/>
            <pc:sldMk cId="2925089039" sldId="288"/>
            <ac:spMk id="4" creationId="{4C2EACCB-DB6E-451A-9875-16245A1BF47B}"/>
          </ac:spMkLst>
        </pc:spChg>
        <pc:spChg chg="ord">
          <ac:chgData name="Holm, Kristiina M" userId="S::kristiina.holm_helsinki.fi#ext#@sanoma.onmicrosoft.com::13ceec02-1602-438f-9a14-69c3fedc9bc1" providerId="AD" clId="Web-{872493C7-35EF-C152-F09C-54DCEA15C653}" dt="2021-08-07T09:51:40.615" v="15"/>
          <ac:spMkLst>
            <pc:docMk/>
            <pc:sldMk cId="2925089039" sldId="288"/>
            <ac:spMk id="7" creationId="{A3201020-08FE-A941-BBC7-FAEBA01A5EA6}"/>
          </ac:spMkLst>
        </pc:spChg>
        <pc:picChg chg="add mod modCrop">
          <ac:chgData name="Holm, Kristiina M" userId="S::kristiina.holm_helsinki.fi#ext#@sanoma.onmicrosoft.com::13ceec02-1602-438f-9a14-69c3fedc9bc1" providerId="AD" clId="Web-{872493C7-35EF-C152-F09C-54DCEA15C653}" dt="2021-08-07T09:52:45.788" v="30"/>
          <ac:picMkLst>
            <pc:docMk/>
            <pc:sldMk cId="2925089039" sldId="288"/>
            <ac:picMk id="5" creationId="{3D482208-258F-426B-A2EA-0E0882C207F1}"/>
          </ac:picMkLst>
        </pc:picChg>
      </pc:sldChg>
    </pc:docChg>
  </pc:docChgLst>
  <pc:docChgLst>
    <pc:chgData name="Holm, Kristiina M" userId="S::kristiina.holm_helsinki.fi#ext#@sanoma.onmicrosoft.com::13ceec02-1602-438f-9a14-69c3fedc9bc1" providerId="AD" clId="Web-{5FA1D385-48CF-91AB-835A-0EC8D5E97FC9}"/>
    <pc:docChg chg="modSld">
      <pc:chgData name="Holm, Kristiina M" userId="S::kristiina.holm_helsinki.fi#ext#@sanoma.onmicrosoft.com::13ceec02-1602-438f-9a14-69c3fedc9bc1" providerId="AD" clId="Web-{5FA1D385-48CF-91AB-835A-0EC8D5E97FC9}" dt="2021-08-08T07:50:50.787" v="30" actId="20577"/>
      <pc:docMkLst>
        <pc:docMk/>
      </pc:docMkLst>
      <pc:sldChg chg="modSp">
        <pc:chgData name="Holm, Kristiina M" userId="S::kristiina.holm_helsinki.fi#ext#@sanoma.onmicrosoft.com::13ceec02-1602-438f-9a14-69c3fedc9bc1" providerId="AD" clId="Web-{5FA1D385-48CF-91AB-835A-0EC8D5E97FC9}" dt="2021-08-08T07:50:41.209" v="18" actId="20577"/>
        <pc:sldMkLst>
          <pc:docMk/>
          <pc:sldMk cId="301588250" sldId="280"/>
        </pc:sldMkLst>
        <pc:spChg chg="mod">
          <ac:chgData name="Holm, Kristiina M" userId="S::kristiina.holm_helsinki.fi#ext#@sanoma.onmicrosoft.com::13ceec02-1602-438f-9a14-69c3fedc9bc1" providerId="AD" clId="Web-{5FA1D385-48CF-91AB-835A-0EC8D5E97FC9}" dt="2021-08-08T07:50:41.209" v="18" actId="20577"/>
          <ac:spMkLst>
            <pc:docMk/>
            <pc:sldMk cId="301588250" sldId="280"/>
            <ac:spMk id="2" creationId="{A5958CD2-54FB-7D4B-A377-B16A3506C302}"/>
          </ac:spMkLst>
        </pc:spChg>
      </pc:sldChg>
      <pc:sldChg chg="modSp">
        <pc:chgData name="Holm, Kristiina M" userId="S::kristiina.holm_helsinki.fi#ext#@sanoma.onmicrosoft.com::13ceec02-1602-438f-9a14-69c3fedc9bc1" providerId="AD" clId="Web-{5FA1D385-48CF-91AB-835A-0EC8D5E97FC9}" dt="2021-08-08T07:50:50.787" v="30" actId="20577"/>
        <pc:sldMkLst>
          <pc:docMk/>
          <pc:sldMk cId="1121551608" sldId="281"/>
        </pc:sldMkLst>
        <pc:spChg chg="mod">
          <ac:chgData name="Holm, Kristiina M" userId="S::kristiina.holm_helsinki.fi#ext#@sanoma.onmicrosoft.com::13ceec02-1602-438f-9a14-69c3fedc9bc1" providerId="AD" clId="Web-{5FA1D385-48CF-91AB-835A-0EC8D5E97FC9}" dt="2021-08-08T07:50:50.787" v="30" actId="20577"/>
          <ac:spMkLst>
            <pc:docMk/>
            <pc:sldMk cId="1121551608" sldId="281"/>
            <ac:spMk id="2" creationId="{A5958CD2-54FB-7D4B-A377-B16A3506C302}"/>
          </ac:spMkLst>
        </pc:spChg>
      </pc:sldChg>
      <pc:sldChg chg="modSp">
        <pc:chgData name="Holm, Kristiina M" userId="S::kristiina.holm_helsinki.fi#ext#@sanoma.onmicrosoft.com::13ceec02-1602-438f-9a14-69c3fedc9bc1" providerId="AD" clId="Web-{5FA1D385-48CF-91AB-835A-0EC8D5E97FC9}" dt="2021-08-08T07:50:45.334" v="19" actId="20577"/>
        <pc:sldMkLst>
          <pc:docMk/>
          <pc:sldMk cId="3958399275" sldId="289"/>
        </pc:sldMkLst>
        <pc:spChg chg="mod">
          <ac:chgData name="Holm, Kristiina M" userId="S::kristiina.holm_helsinki.fi#ext#@sanoma.onmicrosoft.com::13ceec02-1602-438f-9a14-69c3fedc9bc1" providerId="AD" clId="Web-{5FA1D385-48CF-91AB-835A-0EC8D5E97FC9}" dt="2021-08-08T07:50:45.334" v="19" actId="20577"/>
          <ac:spMkLst>
            <pc:docMk/>
            <pc:sldMk cId="3958399275" sldId="289"/>
            <ac:spMk id="2" creationId="{19BD16EE-C3E2-4C4F-8AB6-611FE99F44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2D82B-0887-4B26-94D2-AE1BF6DD5506}" type="datetimeFigureOut">
              <a:rPr lang="fi-FI" smtClean="0"/>
              <a:t>5.4.2022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B72E3-D07A-4A09-93E2-F256100C73C2}" type="slidenum">
              <a:rPr lang="fi-FI" smtClean="0"/>
              <a:t>‹#›</a:t>
            </a:fld>
            <a:endParaRPr lang="fi-FI"/>
          </a:p>
        </p:txBody>
      </p:sp>
    </p:spTree>
    <p:extLst>
      <p:ext uri="{BB962C8B-B14F-4D97-AF65-F5344CB8AC3E}">
        <p14:creationId xmlns:p14="http://schemas.microsoft.com/office/powerpoint/2010/main" val="53212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9868858C-58A3-489C-94EA-0314395373E6}" type="datetime1">
              <a:rPr lang="fi-FI" smtClean="0"/>
              <a:t>5.4.2022</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87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FE420FE-F0CA-4BDB-A8E4-88D034CD194C}" type="datetime1">
              <a:rPr lang="fi-FI" smtClean="0"/>
              <a:t>5.4.2022</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05483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5F8322E-E16D-40B1-8F43-B4E31C7FA379}" type="datetime1">
              <a:rPr lang="fi-FI" smtClean="0"/>
              <a:t>5.4.2022</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40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31FF582-DE3F-4154-A33E-16DFE6AC191F}" type="datetime1">
              <a:rPr lang="fi-FI" smtClean="0"/>
              <a:t>5.4.2022</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48837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515E823-3E14-4E3D-9B8C-9B15F092FA68}" type="datetime1">
              <a:rPr lang="fi-FI" smtClean="0"/>
              <a:t>5.4.2022</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2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8F78537-69BD-45CF-9EE2-B630C7447A1B}" type="datetime1">
              <a:rPr lang="fi-FI" smtClean="0"/>
              <a:t>5.4.2022</a:t>
            </a:fld>
            <a:endParaRPr lang="fi-FI"/>
          </a:p>
        </p:txBody>
      </p:sp>
      <p:sp>
        <p:nvSpPr>
          <p:cNvPr id="6" name="Footer Placeholder 5"/>
          <p:cNvSpPr>
            <a:spLocks noGrp="1"/>
          </p:cNvSpPr>
          <p:nvPr>
            <p:ph type="ftr" sz="quarter" idx="11"/>
          </p:nvPr>
        </p:nvSpPr>
        <p:spPr/>
        <p:txBody>
          <a:bodyPr/>
          <a:lstStyle/>
          <a:p>
            <a:r>
              <a:rPr lang="fi-FI"/>
              <a:t>© Sanoma Pro, Tekijät ● Mieli 2 Kehittyvä ihminen</a:t>
            </a:r>
          </a:p>
        </p:txBody>
      </p:sp>
      <p:sp>
        <p:nvSpPr>
          <p:cNvPr id="7" name="Slide Number Placeholder 6"/>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25223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363A9F5-D7C9-4854-A73C-1FED729C70BC}" type="datetime1">
              <a:rPr lang="fi-FI" smtClean="0"/>
              <a:t>5.4.2022</a:t>
            </a:fld>
            <a:endParaRPr lang="fi-FI"/>
          </a:p>
        </p:txBody>
      </p:sp>
      <p:sp>
        <p:nvSpPr>
          <p:cNvPr id="8" name="Footer Placeholder 7"/>
          <p:cNvSpPr>
            <a:spLocks noGrp="1"/>
          </p:cNvSpPr>
          <p:nvPr>
            <p:ph type="ftr" sz="quarter" idx="11"/>
          </p:nvPr>
        </p:nvSpPr>
        <p:spPr/>
        <p:txBody>
          <a:bodyPr/>
          <a:lstStyle/>
          <a:p>
            <a:r>
              <a:rPr lang="fi-FI"/>
              <a:t>© Sanoma Pro, Tekijät ● Mieli 2 Kehittyvä ihminen</a:t>
            </a:r>
          </a:p>
        </p:txBody>
      </p:sp>
      <p:sp>
        <p:nvSpPr>
          <p:cNvPr id="9" name="Slide Number Placeholder 8"/>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89335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10436348-6616-4238-A216-03FD4D7BC025}" type="datetime1">
              <a:rPr lang="fi-FI" smtClean="0"/>
              <a:t>5.4.2022</a:t>
            </a:fld>
            <a:endParaRPr lang="fi-FI"/>
          </a:p>
        </p:txBody>
      </p:sp>
      <p:sp>
        <p:nvSpPr>
          <p:cNvPr id="4" name="Footer Placeholder 3"/>
          <p:cNvSpPr>
            <a:spLocks noGrp="1"/>
          </p:cNvSpPr>
          <p:nvPr>
            <p:ph type="ftr" sz="quarter" idx="11"/>
          </p:nvPr>
        </p:nvSpPr>
        <p:spPr/>
        <p:txBody>
          <a:bodyPr/>
          <a:lstStyle/>
          <a:p>
            <a:r>
              <a:rPr lang="fi-FI"/>
              <a:t>© Sanoma Pro, Tekijät ● Mieli 2 Kehittyvä ihminen</a:t>
            </a:r>
          </a:p>
        </p:txBody>
      </p:sp>
      <p:sp>
        <p:nvSpPr>
          <p:cNvPr id="5" name="Slide Number Placeholder 4"/>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228124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411CD-11E4-4E2B-A767-8CFA6D14E289}" type="datetime1">
              <a:rPr lang="fi-FI" smtClean="0"/>
              <a:t>5.4.2022</a:t>
            </a:fld>
            <a:endParaRPr lang="fi-FI"/>
          </a:p>
        </p:txBody>
      </p:sp>
      <p:sp>
        <p:nvSpPr>
          <p:cNvPr id="3" name="Footer Placeholder 2"/>
          <p:cNvSpPr>
            <a:spLocks noGrp="1"/>
          </p:cNvSpPr>
          <p:nvPr>
            <p:ph type="ftr" sz="quarter" idx="11"/>
          </p:nvPr>
        </p:nvSpPr>
        <p:spPr/>
        <p:txBody>
          <a:bodyPr/>
          <a:lstStyle/>
          <a:p>
            <a:r>
              <a:rPr lang="fi-FI"/>
              <a:t>© Sanoma Pro, Tekijät ● Mieli 2 Kehittyvä ihminen</a:t>
            </a:r>
          </a:p>
        </p:txBody>
      </p:sp>
      <p:sp>
        <p:nvSpPr>
          <p:cNvPr id="4" name="Slide Number Placeholder 3"/>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349602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7579C59-06DB-4246-970F-51B472B9CCC7}" type="datetime1">
              <a:rPr lang="fi-FI" smtClean="0"/>
              <a:t>5.4.2022</a:t>
            </a:fld>
            <a:endParaRPr lang="fi-FI"/>
          </a:p>
        </p:txBody>
      </p:sp>
      <p:sp>
        <p:nvSpPr>
          <p:cNvPr id="6" name="Footer Placeholder 5"/>
          <p:cNvSpPr>
            <a:spLocks noGrp="1"/>
          </p:cNvSpPr>
          <p:nvPr>
            <p:ph type="ftr" sz="quarter" idx="11"/>
          </p:nvPr>
        </p:nvSpPr>
        <p:spPr/>
        <p:txBody>
          <a:bodyPr/>
          <a:lstStyle/>
          <a:p>
            <a:r>
              <a:rPr lang="fi-FI"/>
              <a:t>© Sanoma Pro, Tekijät ● Mieli 2 Kehittyvä ihminen</a:t>
            </a:r>
          </a:p>
        </p:txBody>
      </p:sp>
      <p:sp>
        <p:nvSpPr>
          <p:cNvPr id="7" name="Slide Number Placeholder 6"/>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11056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19A1135-5FE5-4015-8E35-77749847A217}" type="datetime1">
              <a:rPr lang="fi-FI" smtClean="0"/>
              <a:t>5.4.2022</a:t>
            </a:fld>
            <a:endParaRPr lang="fi-FI"/>
          </a:p>
        </p:txBody>
      </p:sp>
      <p:sp>
        <p:nvSpPr>
          <p:cNvPr id="6" name="Footer Placeholder 5"/>
          <p:cNvSpPr>
            <a:spLocks noGrp="1"/>
          </p:cNvSpPr>
          <p:nvPr>
            <p:ph type="ftr" sz="quarter" idx="11"/>
          </p:nvPr>
        </p:nvSpPr>
        <p:spPr/>
        <p:txBody>
          <a:bodyPr/>
          <a:lstStyle/>
          <a:p>
            <a:r>
              <a:rPr lang="fi-FI"/>
              <a:t>© Sanoma Pro, Tekijät ● Mieli 2 Kehittyvä ihminen</a:t>
            </a:r>
          </a:p>
        </p:txBody>
      </p:sp>
      <p:sp>
        <p:nvSpPr>
          <p:cNvPr id="7" name="Slide Number Placeholder 6"/>
          <p:cNvSpPr>
            <a:spLocks noGrp="1"/>
          </p:cNvSpPr>
          <p:nvPr>
            <p:ph type="sldNum" sz="quarter" idx="12"/>
          </p:nvPr>
        </p:nvSpPr>
        <p:spPr/>
        <p:txBody>
          <a:bodyPr/>
          <a:lstStyle/>
          <a:p>
            <a:fld id="{3A597913-003B-D045-9935-1EACD8D10D1D}"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5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6AD198-4B24-486B-AB57-84C9EC18C50A}" type="datetime1">
              <a:rPr lang="fi-FI" smtClean="0"/>
              <a:t>5.4.2022</a:t>
            </a:fld>
            <a:endParaRPr lang="fi-FI"/>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fi-FI"/>
              <a:t>© Sanoma Pro, Tekijät ● Mieli 2 Kehittyvä ihminen</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597913-003B-D045-9935-1EACD8D10D1D}" type="slidenum">
              <a:rPr lang="fi-FI" smtClean="0"/>
              <a:t>‹#›</a:t>
            </a:fld>
            <a:endParaRPr lang="fi-FI"/>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60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70784CE-9DD4-4C2D-88B9-D219730A47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58134" y="640080"/>
            <a:ext cx="6293689" cy="3652405"/>
          </a:xfrm>
        </p:spPr>
        <p:txBody>
          <a:bodyPr anchor="b">
            <a:normAutofit/>
          </a:bodyPr>
          <a:lstStyle/>
          <a:p>
            <a:pPr algn="l"/>
            <a:r>
              <a:rPr lang="en-US" sz="4400" b="1" dirty="0">
                <a:solidFill>
                  <a:schemeClr val="tx1">
                    <a:lumMod val="85000"/>
                    <a:lumOff val="15000"/>
                  </a:schemeClr>
                </a:solidFill>
              </a:rPr>
              <a:t>1. </a:t>
            </a:r>
            <a:r>
              <a:rPr lang="en-US" sz="4400" b="1" dirty="0" err="1">
                <a:solidFill>
                  <a:schemeClr val="tx1">
                    <a:lumMod val="85000"/>
                    <a:lumOff val="15000"/>
                  </a:schemeClr>
                </a:solidFill>
              </a:rPr>
              <a:t>Kehitys</a:t>
            </a:r>
            <a:r>
              <a:rPr lang="en-US" sz="4400" b="1" dirty="0">
                <a:solidFill>
                  <a:schemeClr val="tx1">
                    <a:lumMod val="85000"/>
                    <a:lumOff val="15000"/>
                  </a:schemeClr>
                </a:solidFill>
              </a:rPr>
              <a:t> ja </a:t>
            </a:r>
            <a:r>
              <a:rPr lang="en-US" sz="4400" b="1" dirty="0" err="1">
                <a:solidFill>
                  <a:schemeClr val="tx1">
                    <a:lumMod val="85000"/>
                    <a:lumOff val="15000"/>
                  </a:schemeClr>
                </a:solidFill>
              </a:rPr>
              <a:t>kehityspsykologia</a:t>
            </a:r>
            <a:endParaRPr lang="en-US" sz="4400" b="1" dirty="0">
              <a:solidFill>
                <a:schemeClr val="tx1">
                  <a:lumMod val="85000"/>
                  <a:lumOff val="15000"/>
                </a:schemeClr>
              </a:solidFill>
            </a:endParaRPr>
          </a:p>
        </p:txBody>
      </p:sp>
      <p:sp>
        <p:nvSpPr>
          <p:cNvPr id="3" name="Subtitle 2"/>
          <p:cNvSpPr>
            <a:spLocks noGrp="1"/>
          </p:cNvSpPr>
          <p:nvPr>
            <p:ph type="subTitle" idx="1"/>
          </p:nvPr>
        </p:nvSpPr>
        <p:spPr>
          <a:xfrm>
            <a:off x="5271524" y="4460708"/>
            <a:ext cx="6280299" cy="1753175"/>
          </a:xfrm>
        </p:spPr>
        <p:txBody>
          <a:bodyPr anchor="t">
            <a:normAutofit/>
          </a:bodyPr>
          <a:lstStyle/>
          <a:p>
            <a:endParaRPr lang="en-US" sz="1600" dirty="0">
              <a:solidFill>
                <a:schemeClr val="tx1">
                  <a:lumMod val="85000"/>
                  <a:lumOff val="15000"/>
                </a:schemeClr>
              </a:solidFill>
            </a:endParaRPr>
          </a:p>
        </p:txBody>
      </p:sp>
      <p:pic>
        <p:nvPicPr>
          <p:cNvPr id="4" name="Kuva 3" descr="Kuva, joka sisältää kohteen teksti, käsine, veitsi, ruokailuvälineet&#10;&#10;Kuvaus luotu automaattisesti">
            <a:extLst>
              <a:ext uri="{FF2B5EF4-FFF2-40B4-BE49-F238E27FC236}">
                <a16:creationId xmlns:a16="http://schemas.microsoft.com/office/drawing/2014/main" id="{747ACC89-7C0D-49D3-81A4-8417D25DA918}"/>
              </a:ext>
            </a:extLst>
          </p:cNvPr>
          <p:cNvPicPr>
            <a:picLocks noChangeAspect="1"/>
          </p:cNvPicPr>
          <p:nvPr/>
        </p:nvPicPr>
        <p:blipFill>
          <a:blip r:embed="rId2"/>
          <a:stretch>
            <a:fillRect/>
          </a:stretch>
        </p:blipFill>
        <p:spPr>
          <a:xfrm>
            <a:off x="633999" y="2640768"/>
            <a:ext cx="3993942" cy="1557637"/>
          </a:xfrm>
          <a:prstGeom prst="rect">
            <a:avLst/>
          </a:prstGeom>
        </p:spPr>
      </p:pic>
      <p:cxnSp>
        <p:nvCxnSpPr>
          <p:cNvPr id="24" name="Straight Connector 23">
            <a:extLst>
              <a:ext uri="{FF2B5EF4-FFF2-40B4-BE49-F238E27FC236}">
                <a16:creationId xmlns:a16="http://schemas.microsoft.com/office/drawing/2014/main" id="{640A410A-1838-4131-95A6-2BE4F8D412F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Alatunnisteen paikkamerkki 4">
            <a:extLst>
              <a:ext uri="{FF2B5EF4-FFF2-40B4-BE49-F238E27FC236}">
                <a16:creationId xmlns:a16="http://schemas.microsoft.com/office/drawing/2014/main" id="{89E2B537-5080-4867-A21A-3347754396E0}"/>
              </a:ext>
            </a:extLst>
          </p:cNvPr>
          <p:cNvSpPr>
            <a:spLocks noGrp="1"/>
          </p:cNvSpPr>
          <p:nvPr>
            <p:ph type="ftr" sz="quarter" idx="11"/>
          </p:nvPr>
        </p:nvSpPr>
        <p:spPr/>
        <p:txBody>
          <a:bodyPr/>
          <a:lstStyle/>
          <a:p>
            <a:r>
              <a:rPr lang="fi-FI"/>
              <a:t>© Sanoma Pro, Tekijät ● Mieli 2 Kehittyvä ihminen</a:t>
            </a:r>
          </a:p>
        </p:txBody>
      </p:sp>
    </p:spTree>
    <p:extLst>
      <p:ext uri="{BB962C8B-B14F-4D97-AF65-F5344CB8AC3E}">
        <p14:creationId xmlns:p14="http://schemas.microsoft.com/office/powerpoint/2010/main" val="35135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EC23-4E9A-6644-A345-3D0CF1654747}"/>
              </a:ext>
            </a:extLst>
          </p:cNvPr>
          <p:cNvSpPr>
            <a:spLocks noGrp="1"/>
          </p:cNvSpPr>
          <p:nvPr>
            <p:ph type="title"/>
          </p:nvPr>
        </p:nvSpPr>
        <p:spPr>
          <a:xfrm>
            <a:off x="1024128" y="585216"/>
            <a:ext cx="5902061" cy="1499616"/>
          </a:xfrm>
        </p:spPr>
        <p:txBody>
          <a:bodyPr>
            <a:normAutofit/>
          </a:bodyPr>
          <a:lstStyle/>
          <a:p>
            <a:r>
              <a:rPr lang="fi-FI" dirty="0"/>
              <a:t>Kehityksen tutkiminen</a:t>
            </a:r>
          </a:p>
        </p:txBody>
      </p:sp>
      <p:sp>
        <p:nvSpPr>
          <p:cNvPr id="3" name="Content Placeholder 2">
            <a:extLst>
              <a:ext uri="{FF2B5EF4-FFF2-40B4-BE49-F238E27FC236}">
                <a16:creationId xmlns:a16="http://schemas.microsoft.com/office/drawing/2014/main" id="{13415D21-C1DC-0346-8F41-25C9D43F320E}"/>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FI" dirty="0"/>
              <a:t>Kehityspsykologiassa tutkitaan </a:t>
            </a:r>
            <a:r>
              <a:rPr lang="en-FI" b="1" dirty="0"/>
              <a:t>kehityksen</a:t>
            </a:r>
            <a:r>
              <a:rPr lang="en-FI" dirty="0"/>
              <a:t> </a:t>
            </a:r>
            <a:r>
              <a:rPr lang="en-FI" b="1" dirty="0"/>
              <a:t>yleisiä lainalaisuuksia</a:t>
            </a:r>
            <a:r>
              <a:rPr lang="en-FI" dirty="0"/>
              <a:t> </a:t>
            </a:r>
            <a:endParaRPr lang="fi-FI" dirty="0"/>
          </a:p>
          <a:p>
            <a:pPr lvl="1">
              <a:buFont typeface="Arial" panose="020B0604020202020204" pitchFamily="34" charset="0"/>
              <a:buChar char="•"/>
            </a:pPr>
            <a:r>
              <a:rPr lang="en-FI" dirty="0"/>
              <a:t>periaatt</a:t>
            </a:r>
            <a:r>
              <a:rPr lang="fi-FI" dirty="0" err="1"/>
              <a:t>eita</a:t>
            </a:r>
            <a:r>
              <a:rPr lang="en-FI" dirty="0"/>
              <a:t>, joiden mukaan kehitys useimmiten kulkee</a:t>
            </a:r>
          </a:p>
          <a:p>
            <a:pPr>
              <a:buFont typeface="Arial" panose="020B0604020202020204" pitchFamily="34" charset="0"/>
              <a:buChar char="•"/>
            </a:pPr>
            <a:r>
              <a:rPr lang="fi-FI" dirty="0"/>
              <a:t>T</a:t>
            </a:r>
            <a:r>
              <a:rPr lang="en-FI" dirty="0"/>
              <a:t>utkitaan myös </a:t>
            </a:r>
            <a:r>
              <a:rPr lang="en-FI" b="1" dirty="0"/>
              <a:t>poikkeamia kehityspoluilla</a:t>
            </a:r>
            <a:r>
              <a:rPr lang="en-FI" dirty="0"/>
              <a:t> </a:t>
            </a:r>
            <a:r>
              <a:rPr lang="fi-FI" dirty="0"/>
              <a:t>sekä</a:t>
            </a:r>
            <a:r>
              <a:rPr lang="en-FI" dirty="0"/>
              <a:t> erilaisia kehit</a:t>
            </a:r>
            <a:r>
              <a:rPr lang="fi-FI" dirty="0"/>
              <a:t>y</a:t>
            </a:r>
            <a:r>
              <a:rPr lang="en-FI" dirty="0"/>
              <a:t>spolkuja</a:t>
            </a:r>
          </a:p>
          <a:p>
            <a:pPr>
              <a:buFont typeface="Arial" panose="020B0604020202020204" pitchFamily="34" charset="0"/>
              <a:buChar char="•"/>
            </a:pPr>
            <a:r>
              <a:rPr lang="en-FI" dirty="0"/>
              <a:t>Ihmisten ja kehityspolkujen vertailu erilaisilla asetelmilla tärkeää</a:t>
            </a:r>
          </a:p>
        </p:txBody>
      </p:sp>
      <p:pic>
        <p:nvPicPr>
          <p:cNvPr id="4100" name="Picture 4" descr="Ilmainen kuvapankkikuva tunnisteilla afroamerikkalainen mies, ajanvaraus, ammattilainen">
            <a:extLst>
              <a:ext uri="{FF2B5EF4-FFF2-40B4-BE49-F238E27FC236}">
                <a16:creationId xmlns:a16="http://schemas.microsoft.com/office/drawing/2014/main" id="{99B46683-1F32-EA44-8817-F43FED136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67" r="9267" b="-4"/>
          <a:stretch/>
        </p:blipFill>
        <p:spPr bwMode="auto">
          <a:xfrm>
            <a:off x="7552267" y="640080"/>
            <a:ext cx="3999654" cy="32772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lmainen kuvapankkikuva tunnisteilla aivot, aivotyö, anatomia">
            <a:extLst>
              <a:ext uri="{FF2B5EF4-FFF2-40B4-BE49-F238E27FC236}">
                <a16:creationId xmlns:a16="http://schemas.microsoft.com/office/drawing/2014/main" id="{0A67B16E-FEC9-EC4B-9296-D0FB604B6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9854"/>
          <a:stretch/>
        </p:blipFill>
        <p:spPr bwMode="auto">
          <a:xfrm>
            <a:off x="7552267" y="4078225"/>
            <a:ext cx="3999654" cy="2139694"/>
          </a:xfrm>
          <a:prstGeom prst="rect">
            <a:avLst/>
          </a:prstGeom>
          <a:noFill/>
          <a:extLst>
            <a:ext uri="{909E8E84-426E-40DD-AFC4-6F175D3DCCD1}">
              <a14:hiddenFill xmlns:a14="http://schemas.microsoft.com/office/drawing/2010/main">
                <a:solidFill>
                  <a:srgbClr val="FFFFFF"/>
                </a:solidFill>
              </a14:hiddenFill>
            </a:ext>
          </a:extLst>
        </p:spPr>
      </p:pic>
      <p:sp>
        <p:nvSpPr>
          <p:cNvPr id="4" name="Alatunnisteen paikkamerkki 3">
            <a:extLst>
              <a:ext uri="{FF2B5EF4-FFF2-40B4-BE49-F238E27FC236}">
                <a16:creationId xmlns:a16="http://schemas.microsoft.com/office/drawing/2014/main" id="{5B4E1941-7EC1-4FDF-9F37-3EFB028AC528}"/>
              </a:ext>
            </a:extLst>
          </p:cNvPr>
          <p:cNvSpPr>
            <a:spLocks noGrp="1"/>
          </p:cNvSpPr>
          <p:nvPr>
            <p:ph type="ftr" sz="quarter" idx="11"/>
          </p:nvPr>
        </p:nvSpPr>
        <p:spPr>
          <a:xfrm>
            <a:off x="5650462" y="6422386"/>
            <a:ext cx="5901459" cy="274320"/>
          </a:xfrm>
        </p:spPr>
        <p:txBody>
          <a:bodyPr>
            <a:normAutofit/>
          </a:bodyPr>
          <a:lstStyle/>
          <a:p>
            <a:pPr>
              <a:spcAft>
                <a:spcPts val="600"/>
              </a:spcAft>
            </a:pPr>
            <a:r>
              <a:rPr lang="fi-FI" dirty="0"/>
              <a:t>© Sanoma Pro, Tekijät ● Mieli 2 Kehittyvä ihminen, kuvat: </a:t>
            </a:r>
            <a:r>
              <a:rPr lang="fi-FI" dirty="0" err="1"/>
              <a:t>pexels</a:t>
            </a:r>
            <a:endParaRPr lang="fi-FI" dirty="0"/>
          </a:p>
        </p:txBody>
      </p:sp>
    </p:spTree>
    <p:extLst>
      <p:ext uri="{BB962C8B-B14F-4D97-AF65-F5344CB8AC3E}">
        <p14:creationId xmlns:p14="http://schemas.microsoft.com/office/powerpoint/2010/main" val="220278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wipe(down)">
                                      <p:cBhvr>
                                        <p:cTn id="18" dur="500"/>
                                        <p:tgtEl>
                                          <p:spTgt spid="410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507-3389-884B-BAFD-DC069DECA7F9}"/>
              </a:ext>
            </a:extLst>
          </p:cNvPr>
          <p:cNvSpPr>
            <a:spLocks noGrp="1"/>
          </p:cNvSpPr>
          <p:nvPr>
            <p:ph type="title"/>
          </p:nvPr>
        </p:nvSpPr>
        <p:spPr/>
        <p:txBody>
          <a:bodyPr/>
          <a:lstStyle/>
          <a:p>
            <a:r>
              <a:rPr lang="fi-FI" dirty="0"/>
              <a:t>Poikittais- ja pitkittäistutkimus</a:t>
            </a:r>
          </a:p>
        </p:txBody>
      </p:sp>
      <p:sp>
        <p:nvSpPr>
          <p:cNvPr id="3" name="Content Placeholder 2">
            <a:extLst>
              <a:ext uri="{FF2B5EF4-FFF2-40B4-BE49-F238E27FC236}">
                <a16:creationId xmlns:a16="http://schemas.microsoft.com/office/drawing/2014/main" id="{69F0253D-174A-4F45-A4CD-6715A46DC59E}"/>
              </a:ext>
            </a:extLst>
          </p:cNvPr>
          <p:cNvSpPr>
            <a:spLocks noGrp="1"/>
          </p:cNvSpPr>
          <p:nvPr>
            <p:ph idx="1"/>
          </p:nvPr>
        </p:nvSpPr>
        <p:spPr>
          <a:xfrm>
            <a:off x="1024128" y="2084832"/>
            <a:ext cx="10488318" cy="4023360"/>
          </a:xfrm>
        </p:spPr>
        <p:txBody>
          <a:bodyPr/>
          <a:lstStyle/>
          <a:p>
            <a:pPr>
              <a:buFont typeface="Arial" panose="020B0604020202020204" pitchFamily="34" charset="0"/>
              <a:buChar char="•"/>
            </a:pPr>
            <a:r>
              <a:rPr lang="en-FI" b="1" dirty="0"/>
              <a:t>Poikittaistutkimus: </a:t>
            </a:r>
            <a:r>
              <a:rPr lang="en-FI" dirty="0"/>
              <a:t>tutkitaan ihmisiä tiettynä ajanhetkenä</a:t>
            </a:r>
            <a:r>
              <a:rPr lang="fi-FI" dirty="0"/>
              <a:t> </a:t>
            </a:r>
          </a:p>
          <a:p>
            <a:pPr lvl="1">
              <a:buFont typeface="Arial" panose="020B0604020202020204" pitchFamily="34" charset="0"/>
              <a:buChar char="•"/>
            </a:pPr>
            <a:r>
              <a:rPr lang="fi-FI" dirty="0"/>
              <a:t>v</a:t>
            </a:r>
            <a:r>
              <a:rPr lang="en-FI" dirty="0"/>
              <a:t>oidaan esimerkiksi vertailla eri ikäisiä ihmisiä samalla kertaa</a:t>
            </a:r>
            <a:endParaRPr lang="fi-FI" dirty="0"/>
          </a:p>
          <a:p>
            <a:pPr lvl="1">
              <a:buFont typeface="Arial" panose="020B0604020202020204" pitchFamily="34" charset="0"/>
              <a:buChar char="•"/>
            </a:pPr>
            <a:r>
              <a:rPr lang="fi-FI" dirty="0"/>
              <a:t>s</a:t>
            </a:r>
            <a:r>
              <a:rPr lang="en-FI" dirty="0"/>
              <a:t>aadaan nopeasti tietoa eri kehitysvaiheista</a:t>
            </a:r>
            <a:endParaRPr lang="fi-FI" dirty="0"/>
          </a:p>
          <a:p>
            <a:pPr lvl="1">
              <a:buFont typeface="Arial" panose="020B0604020202020204" pitchFamily="34" charset="0"/>
              <a:buChar char="•"/>
            </a:pPr>
            <a:r>
              <a:rPr lang="fi-FI" dirty="0"/>
              <a:t>h</a:t>
            </a:r>
            <a:r>
              <a:rPr lang="en-FI" dirty="0"/>
              <a:t>eikkous</a:t>
            </a:r>
            <a:r>
              <a:rPr lang="fi-FI" dirty="0"/>
              <a:t>: </a:t>
            </a:r>
            <a:r>
              <a:rPr lang="en-FI" dirty="0"/>
              <a:t>ei voida tietää</a:t>
            </a:r>
            <a:r>
              <a:rPr lang="fi-FI" dirty="0"/>
              <a:t>,</a:t>
            </a:r>
            <a:r>
              <a:rPr lang="en-FI" dirty="0"/>
              <a:t> liittyvätkö muutokset yleisesti kehitykseen</a:t>
            </a:r>
          </a:p>
          <a:p>
            <a:pPr>
              <a:buFont typeface="Arial" panose="020B0604020202020204" pitchFamily="34" charset="0"/>
              <a:buChar char="•"/>
            </a:pPr>
            <a:r>
              <a:rPr lang="en-FI" b="1" dirty="0"/>
              <a:t>Pitkittäistutkimus</a:t>
            </a:r>
            <a:r>
              <a:rPr lang="fi-FI" b="1" dirty="0"/>
              <a:t> (seurantatutkimus)</a:t>
            </a:r>
            <a:r>
              <a:rPr lang="en-FI" dirty="0"/>
              <a:t>: tutkitaan samoja yksilöitä toistuvasti eri aikoina</a:t>
            </a:r>
            <a:endParaRPr lang="fi-FI" dirty="0"/>
          </a:p>
          <a:p>
            <a:pPr lvl="1">
              <a:buFont typeface="Arial" panose="020B0604020202020204" pitchFamily="34" charset="0"/>
              <a:buChar char="•"/>
            </a:pPr>
            <a:r>
              <a:rPr lang="fi-FI" dirty="0"/>
              <a:t>s</a:t>
            </a:r>
            <a:r>
              <a:rPr lang="en-FI" dirty="0"/>
              <a:t>aadaan tarkkaa tietoa kehityspoluista ja kehityksestä</a:t>
            </a:r>
            <a:endParaRPr lang="fi-FI" dirty="0"/>
          </a:p>
          <a:p>
            <a:pPr lvl="1">
              <a:buFont typeface="Arial" panose="020B0604020202020204" pitchFamily="34" charset="0"/>
              <a:buChar char="•"/>
            </a:pPr>
            <a:r>
              <a:rPr lang="en-FI" dirty="0"/>
              <a:t>Suomessa esimerkkinä Lapsesta aikuiseksi- tutkimus</a:t>
            </a:r>
            <a:endParaRPr lang="fi-FI" dirty="0"/>
          </a:p>
          <a:p>
            <a:pPr lvl="1">
              <a:buFont typeface="Arial" panose="020B0604020202020204" pitchFamily="34" charset="0"/>
              <a:buChar char="•"/>
            </a:pPr>
            <a:r>
              <a:rPr lang="fi-FI" dirty="0"/>
              <a:t>k</a:t>
            </a:r>
            <a:r>
              <a:rPr lang="en-FI" dirty="0"/>
              <a:t>allis ja aikaavievä asetelma</a:t>
            </a:r>
          </a:p>
          <a:p>
            <a:pPr>
              <a:buFont typeface="Arial" panose="020B0604020202020204" pitchFamily="34" charset="0"/>
              <a:buChar char="•"/>
            </a:pPr>
            <a:r>
              <a:rPr lang="en-FI" b="1" dirty="0"/>
              <a:t>Aineistonkeruumenetelmä</a:t>
            </a:r>
            <a:r>
              <a:rPr lang="en-FI" dirty="0"/>
              <a:t>: tapa, jolla tutkimuksen tieto kerätään</a:t>
            </a:r>
            <a:endParaRPr lang="fi-FI" dirty="0"/>
          </a:p>
          <a:p>
            <a:pPr lvl="1">
              <a:buFont typeface="Arial" panose="020B0604020202020204" pitchFamily="34" charset="0"/>
              <a:buChar char="•"/>
            </a:pPr>
            <a:r>
              <a:rPr lang="fi-FI" dirty="0"/>
              <a:t>e</a:t>
            </a:r>
            <a:r>
              <a:rPr lang="en-FI" dirty="0"/>
              <a:t>sim</a:t>
            </a:r>
            <a:r>
              <a:rPr lang="fi-FI" dirty="0"/>
              <a:t>.</a:t>
            </a:r>
            <a:r>
              <a:rPr lang="en-FI" dirty="0"/>
              <a:t> kysely, haastattelu tai aivokuvantaminen</a:t>
            </a:r>
          </a:p>
        </p:txBody>
      </p:sp>
      <p:sp>
        <p:nvSpPr>
          <p:cNvPr id="4" name="Alatunnisteen paikkamerkki 3">
            <a:extLst>
              <a:ext uri="{FF2B5EF4-FFF2-40B4-BE49-F238E27FC236}">
                <a16:creationId xmlns:a16="http://schemas.microsoft.com/office/drawing/2014/main" id="{1DDDC208-5B31-4EC9-829A-D13128532325}"/>
              </a:ext>
            </a:extLst>
          </p:cNvPr>
          <p:cNvSpPr>
            <a:spLocks noGrp="1"/>
          </p:cNvSpPr>
          <p:nvPr>
            <p:ph type="ftr" sz="quarter" idx="11"/>
          </p:nvPr>
        </p:nvSpPr>
        <p:spPr/>
        <p:txBody>
          <a:bodyPr/>
          <a:lstStyle/>
          <a:p>
            <a:r>
              <a:rPr lang="fi-FI"/>
              <a:t>© Sanoma Pro, Tekijät ● Mieli 2 Kehittyvä ihminen</a:t>
            </a:r>
          </a:p>
        </p:txBody>
      </p:sp>
    </p:spTree>
    <p:extLst>
      <p:ext uri="{BB962C8B-B14F-4D97-AF65-F5344CB8AC3E}">
        <p14:creationId xmlns:p14="http://schemas.microsoft.com/office/powerpoint/2010/main" val="1374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507-3389-884B-BAFD-DC069DECA7F9}"/>
              </a:ext>
            </a:extLst>
          </p:cNvPr>
          <p:cNvSpPr>
            <a:spLocks noGrp="1"/>
          </p:cNvSpPr>
          <p:nvPr>
            <p:ph type="title"/>
          </p:nvPr>
        </p:nvSpPr>
        <p:spPr>
          <a:xfrm>
            <a:off x="1024128" y="585216"/>
            <a:ext cx="6066818" cy="1499616"/>
          </a:xfrm>
        </p:spPr>
        <p:txBody>
          <a:bodyPr>
            <a:normAutofit/>
          </a:bodyPr>
          <a:lstStyle/>
          <a:p>
            <a:r>
              <a:rPr lang="fi-FI" dirty="0"/>
              <a:t>Kaksos- ja adoptiotutkimus</a:t>
            </a:r>
          </a:p>
        </p:txBody>
      </p:sp>
      <p:sp>
        <p:nvSpPr>
          <p:cNvPr id="3" name="Content Placeholder 2">
            <a:extLst>
              <a:ext uri="{FF2B5EF4-FFF2-40B4-BE49-F238E27FC236}">
                <a16:creationId xmlns:a16="http://schemas.microsoft.com/office/drawing/2014/main" id="{69F0253D-174A-4F45-A4CD-6715A46DC59E}"/>
              </a:ext>
            </a:extLst>
          </p:cNvPr>
          <p:cNvSpPr>
            <a:spLocks noGrp="1"/>
          </p:cNvSpPr>
          <p:nvPr>
            <p:ph idx="1"/>
          </p:nvPr>
        </p:nvSpPr>
        <p:spPr>
          <a:xfrm>
            <a:off x="954059" y="2198414"/>
            <a:ext cx="6890128" cy="4023360"/>
          </a:xfrm>
        </p:spPr>
        <p:txBody>
          <a:bodyPr vert="horz" lIns="45720" tIns="45720" rIns="45720" bIns="45720" rtlCol="0" anchor="t">
            <a:normAutofit/>
          </a:bodyPr>
          <a:lstStyle/>
          <a:p>
            <a:pPr>
              <a:buFont typeface="Arial" panose="020B0604020202020204" pitchFamily="34" charset="0"/>
              <a:buChar char="•"/>
            </a:pPr>
            <a:r>
              <a:rPr lang="en-FI" sz="2000" b="1" dirty="0"/>
              <a:t>Kaksostutkimu</a:t>
            </a:r>
            <a:r>
              <a:rPr lang="fi-FI" sz="2000" b="1" dirty="0"/>
              <a:t>s:</a:t>
            </a:r>
            <a:r>
              <a:rPr lang="en-FI" sz="2000" dirty="0"/>
              <a:t> selvitetään perimän ja ympäristön vaikutusta ihmisen kehitykseen</a:t>
            </a:r>
            <a:endParaRPr lang="fi-FI" sz="2000" dirty="0"/>
          </a:p>
          <a:p>
            <a:pPr marL="264795" lvl="1">
              <a:buFont typeface="Arial" panose="020B0604020202020204" pitchFamily="34" charset="0"/>
              <a:buChar char="•"/>
            </a:pPr>
            <a:r>
              <a:rPr lang="fi-FI" sz="1600" dirty="0"/>
              <a:t>t</a:t>
            </a:r>
            <a:r>
              <a:rPr lang="en-FI" sz="1600" dirty="0"/>
              <a:t>utkitaan identtisiä tai epäidenttisiä kaksosia</a:t>
            </a:r>
            <a:endParaRPr lang="fi-FI" sz="1600" dirty="0"/>
          </a:p>
          <a:p>
            <a:pPr marL="264795" lvl="1">
              <a:buFont typeface="Arial" panose="020B0604020202020204" pitchFamily="34" charset="0"/>
              <a:buChar char="•"/>
            </a:pPr>
            <a:r>
              <a:rPr lang="fi-FI" sz="1600" dirty="0"/>
              <a:t>i</a:t>
            </a:r>
            <a:r>
              <a:rPr lang="en-FI" sz="1600" dirty="0"/>
              <a:t>denttisillä kaksosilla sama perimä, erojen voi olettaa johtuvan ympäristöstä</a:t>
            </a:r>
            <a:endParaRPr lang="fi-FI" sz="1600" dirty="0"/>
          </a:p>
          <a:p>
            <a:pPr marL="264795" lvl="1">
              <a:buFont typeface="Arial" panose="020B0604020202020204" pitchFamily="34" charset="0"/>
              <a:buChar char="•"/>
            </a:pPr>
            <a:r>
              <a:rPr lang="fi-FI" sz="1600" dirty="0"/>
              <a:t>haaste: </a:t>
            </a:r>
            <a:r>
              <a:rPr lang="en-FI" sz="1600" dirty="0"/>
              <a:t>sama kotiympäristökin voi olla hyvin erilainen kasvuympäristö kaksosille, jolloin perimän ja ympäristön vaikutusten erottelu vaikeaa</a:t>
            </a:r>
          </a:p>
          <a:p>
            <a:pPr>
              <a:buFont typeface="Arial" panose="020B0604020202020204" pitchFamily="34" charset="0"/>
              <a:buChar char="•"/>
            </a:pPr>
            <a:r>
              <a:rPr lang="en-FI" sz="2000" b="1" dirty="0"/>
              <a:t>Adoptiotutkimu</a:t>
            </a:r>
            <a:r>
              <a:rPr lang="fi-FI" sz="2000" b="1" dirty="0"/>
              <a:t>s: </a:t>
            </a:r>
            <a:r>
              <a:rPr lang="en-FI" sz="2000" dirty="0"/>
              <a:t>tutkitaan varhain adoptoituja lapsia ja vertaillaan vanhempiin tai eri perheissä kasvaneisiin sisaruksiin</a:t>
            </a:r>
            <a:endParaRPr lang="fi-FI" sz="2000" dirty="0"/>
          </a:p>
          <a:p>
            <a:pPr>
              <a:buFont typeface="Arial" panose="020B0604020202020204" pitchFamily="34" charset="0"/>
              <a:buChar char="•"/>
            </a:pPr>
            <a:r>
              <a:rPr lang="en-FI" sz="2000" dirty="0"/>
              <a:t>Tehokkainta yhdistää kaksos- ja adoptiotutkimusasetelmat, jolloin tutkitaan varhain adoptoituja identtisiä kaksosia</a:t>
            </a:r>
          </a:p>
        </p:txBody>
      </p:sp>
      <p:sp>
        <p:nvSpPr>
          <p:cNvPr id="4" name="Alatunnisteen paikkamerkki 3">
            <a:extLst>
              <a:ext uri="{FF2B5EF4-FFF2-40B4-BE49-F238E27FC236}">
                <a16:creationId xmlns:a16="http://schemas.microsoft.com/office/drawing/2014/main" id="{4C2EACCB-DB6E-451A-9875-16245A1BF47B}"/>
              </a:ext>
            </a:extLst>
          </p:cNvPr>
          <p:cNvSpPr>
            <a:spLocks noGrp="1"/>
          </p:cNvSpPr>
          <p:nvPr>
            <p:ph type="ftr" sz="quarter" idx="11"/>
          </p:nvPr>
        </p:nvSpPr>
        <p:spPr>
          <a:xfrm>
            <a:off x="3985907" y="6435670"/>
            <a:ext cx="3875798" cy="274320"/>
          </a:xfrm>
        </p:spPr>
        <p:txBody>
          <a:bodyPr>
            <a:normAutofit/>
          </a:bodyPr>
          <a:lstStyle/>
          <a:p>
            <a:pPr>
              <a:spcAft>
                <a:spcPts val="600"/>
              </a:spcAft>
            </a:pPr>
            <a:r>
              <a:rPr lang="fi-FI" dirty="0"/>
              <a:t>© Sanoma Pro, Tekijät ● Mieli 2 Kehittyvä ihminen, kuva: </a:t>
            </a:r>
            <a:r>
              <a:rPr lang="fi-FI" dirty="0" err="1"/>
              <a:t>pexels</a:t>
            </a:r>
          </a:p>
        </p:txBody>
      </p:sp>
      <p:pic>
        <p:nvPicPr>
          <p:cNvPr id="5" name="Kuva 5" descr="Kuva, joka sisältää kohteen ulko, henkilö&#10;&#10;Kuvaus luotu automaattisesti">
            <a:extLst>
              <a:ext uri="{FF2B5EF4-FFF2-40B4-BE49-F238E27FC236}">
                <a16:creationId xmlns:a16="http://schemas.microsoft.com/office/drawing/2014/main" id="{3D482208-258F-426B-A2EA-0E0882C207F1}"/>
              </a:ext>
            </a:extLst>
          </p:cNvPr>
          <p:cNvPicPr>
            <a:picLocks noChangeAspect="1"/>
          </p:cNvPicPr>
          <p:nvPr/>
        </p:nvPicPr>
        <p:blipFill rotWithShape="1">
          <a:blip r:embed="rId2"/>
          <a:srcRect l="36147" t="512" r="24638" b="-639"/>
          <a:stretch/>
        </p:blipFill>
        <p:spPr>
          <a:xfrm>
            <a:off x="8165369" y="10"/>
            <a:ext cx="4029028" cy="6866693"/>
          </a:xfrm>
          <a:prstGeom prst="rect">
            <a:avLst/>
          </a:prstGeom>
        </p:spPr>
      </p:pic>
      <p:sp>
        <p:nvSpPr>
          <p:cNvPr id="7" name="Tekstiruutu 6">
            <a:extLst>
              <a:ext uri="{FF2B5EF4-FFF2-40B4-BE49-F238E27FC236}">
                <a16:creationId xmlns:a16="http://schemas.microsoft.com/office/drawing/2014/main" id="{A3201020-08FE-A941-BBC7-FAEBA01A5EA6}"/>
              </a:ext>
            </a:extLst>
          </p:cNvPr>
          <p:cNvSpPr txBox="1"/>
          <p:nvPr/>
        </p:nvSpPr>
        <p:spPr>
          <a:xfrm>
            <a:off x="1304144" y="1528997"/>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292508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6B84-E10F-294A-9B3A-F8D785BF0532}"/>
              </a:ext>
            </a:extLst>
          </p:cNvPr>
          <p:cNvSpPr>
            <a:spLocks noGrp="1"/>
          </p:cNvSpPr>
          <p:nvPr>
            <p:ph type="title"/>
          </p:nvPr>
        </p:nvSpPr>
        <p:spPr>
          <a:xfrm>
            <a:off x="1024128" y="585216"/>
            <a:ext cx="5902061" cy="1499616"/>
          </a:xfrm>
        </p:spPr>
        <p:txBody>
          <a:bodyPr>
            <a:normAutofit/>
          </a:bodyPr>
          <a:lstStyle/>
          <a:p>
            <a:r>
              <a:rPr lang="fi-FI" dirty="0"/>
              <a:t>Kehityspsykologia ja kehitys</a:t>
            </a:r>
          </a:p>
        </p:txBody>
      </p:sp>
      <p:sp>
        <p:nvSpPr>
          <p:cNvPr id="3" name="Content Placeholder 2">
            <a:extLst>
              <a:ext uri="{FF2B5EF4-FFF2-40B4-BE49-F238E27FC236}">
                <a16:creationId xmlns:a16="http://schemas.microsoft.com/office/drawing/2014/main" id="{DC8EEBE8-FC27-9B43-B939-37E77A0E3280}"/>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fi-FI" sz="2000" b="1" dirty="0"/>
              <a:t>Kehityspsykologia: </a:t>
            </a:r>
            <a:r>
              <a:rPr lang="fi-FI" sz="2000" dirty="0"/>
              <a:t>psykologian osa-alue, jossa tutkitaan ihmisten kehitystä läpi elämänkulun</a:t>
            </a:r>
          </a:p>
          <a:p>
            <a:pPr lvl="1">
              <a:buFont typeface="Arial" panose="020B0604020202020204" pitchFamily="34" charset="0"/>
              <a:buChar char="•"/>
            </a:pPr>
            <a:r>
              <a:rPr lang="fi-FI" dirty="0"/>
              <a:t>kehitystä tutkitaan psyykkisestä, biologisesta, sosiaalisesta ja kulttuurisesta näkökulmasta</a:t>
            </a:r>
          </a:p>
          <a:p>
            <a:pPr>
              <a:buFont typeface="Arial" panose="020B0604020202020204" pitchFamily="34" charset="0"/>
              <a:buChar char="•"/>
            </a:pPr>
            <a:r>
              <a:rPr lang="fi-FI" sz="2000" dirty="0"/>
              <a:t>Tavoitteena saada kattavasti tietoa ihmisen kehityksestä ja siihen vaikuttavista tekijöistä</a:t>
            </a:r>
          </a:p>
          <a:p>
            <a:pPr>
              <a:buFont typeface="Arial" panose="020B0604020202020204" pitchFamily="34" charset="0"/>
              <a:buChar char="•"/>
            </a:pPr>
            <a:r>
              <a:rPr lang="fi-FI" sz="2000" b="1" dirty="0"/>
              <a:t>Kehitys: </a:t>
            </a:r>
            <a:r>
              <a:rPr lang="fi-FI" sz="2000" dirty="0"/>
              <a:t>muutosta, jota tapahtuu elämänkulun aikana</a:t>
            </a:r>
          </a:p>
          <a:p>
            <a:pPr>
              <a:buFont typeface="Arial" panose="020B0604020202020204" pitchFamily="34" charset="0"/>
              <a:buChar char="•"/>
            </a:pPr>
            <a:r>
              <a:rPr lang="fi-FI" sz="2000" dirty="0"/>
              <a:t>Jokainen kehittyy yksilöksi, mutta ainutlaatuisuuden lisäksi tietyt yleiset tekijät koskevat jokaisen kehitystä</a:t>
            </a:r>
          </a:p>
          <a:p>
            <a:endParaRPr lang="fi-FI" sz="1700" dirty="0"/>
          </a:p>
          <a:p>
            <a:endParaRPr lang="fi-FI" sz="1700" dirty="0"/>
          </a:p>
        </p:txBody>
      </p:sp>
      <p:pic>
        <p:nvPicPr>
          <p:cNvPr id="2050" name="Picture 2" descr="vauva etsii ylöspäin, ihana, vauva, lapsi, katse, perhe, ihmisen, nuori, ihmiskehon osa, ruumiin osa, lähikuva, silmä, yksi henkilö, sisällä, ihmisen silmä, ihmisen kasvot, näköinen, muotokuva, aikuinen, naiset, tunne, miettiminen, viattomuus, nuori aikuinen, kaunis nainen, 1080P">
            <a:extLst>
              <a:ext uri="{FF2B5EF4-FFF2-40B4-BE49-F238E27FC236}">
                <a16:creationId xmlns:a16="http://schemas.microsoft.com/office/drawing/2014/main" id="{5C38ADA7-59FE-9544-8248-75D8FAAEF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 r="17609" b="-1"/>
          <a:stretch/>
        </p:blipFill>
        <p:spPr bwMode="auto">
          <a:xfrm>
            <a:off x="7552267" y="640080"/>
            <a:ext cx="3999654" cy="32772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inque terre, Italia, pyykkinarulla, henkilö, peopl, Nainen, valkoinen, elämäntapa, Eurooppa, liguria, italialainen, matkailu, kylä, värikäs, viehättävä, luonnonkaunis, arkkitehtuuri, rakennuksen ulkoa, rakennettu rakenne, ikkuna, rakennus, vaatetus, kuivaus, pesula, asuinalueella, riippuva, matala kulma, päivä, auringonvalo, tekstiili, kaupunki, ei ihmisiä, ulkona, parveke, talo, yhtenäinen, huoneisto, 5K">
            <a:extLst>
              <a:ext uri="{FF2B5EF4-FFF2-40B4-BE49-F238E27FC236}">
                <a16:creationId xmlns:a16="http://schemas.microsoft.com/office/drawing/2014/main" id="{9809ECF9-F9AC-4146-B5B1-D47BBEECD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48" t="-1" r="24285" b="13933"/>
          <a:stretch/>
        </p:blipFill>
        <p:spPr bwMode="auto">
          <a:xfrm>
            <a:off x="7552267" y="4078224"/>
            <a:ext cx="3999654" cy="2392479"/>
          </a:xfrm>
          <a:prstGeom prst="rect">
            <a:avLst/>
          </a:prstGeom>
          <a:noFill/>
          <a:extLst>
            <a:ext uri="{909E8E84-426E-40DD-AFC4-6F175D3DCCD1}">
              <a14:hiddenFill xmlns:a14="http://schemas.microsoft.com/office/drawing/2010/main">
                <a:solidFill>
                  <a:srgbClr val="FFFFFF"/>
                </a:solidFill>
              </a14:hiddenFill>
            </a:ext>
          </a:extLst>
        </p:spPr>
      </p:pic>
      <p:sp>
        <p:nvSpPr>
          <p:cNvPr id="4" name="Alatunnisteen paikkamerkki 3">
            <a:extLst>
              <a:ext uri="{FF2B5EF4-FFF2-40B4-BE49-F238E27FC236}">
                <a16:creationId xmlns:a16="http://schemas.microsoft.com/office/drawing/2014/main" id="{9F30165D-CFD7-4C67-86C1-147E8D1B4845}"/>
              </a:ext>
            </a:extLst>
          </p:cNvPr>
          <p:cNvSpPr>
            <a:spLocks noGrp="1"/>
          </p:cNvSpPr>
          <p:nvPr>
            <p:ph type="ftr" sz="quarter" idx="11"/>
          </p:nvPr>
        </p:nvSpPr>
        <p:spPr>
          <a:xfrm>
            <a:off x="5650462" y="6523169"/>
            <a:ext cx="5901459" cy="274320"/>
          </a:xfrm>
        </p:spPr>
        <p:txBody>
          <a:bodyPr>
            <a:normAutofit/>
          </a:bodyPr>
          <a:lstStyle/>
          <a:p>
            <a:pPr>
              <a:spcAft>
                <a:spcPts val="600"/>
              </a:spcAft>
            </a:pPr>
            <a:r>
              <a:rPr lang="fi-FI" dirty="0"/>
              <a:t>© Sanoma Pro, Tekijät ● Mieli 2 Kehittyvä ihminen, kuvat: </a:t>
            </a:r>
            <a:r>
              <a:rPr lang="fi-FI" dirty="0" err="1"/>
              <a:t>piqsels</a:t>
            </a:r>
            <a:endParaRPr lang="fi-FI" dirty="0"/>
          </a:p>
        </p:txBody>
      </p:sp>
    </p:spTree>
    <p:extLst>
      <p:ext uri="{BB962C8B-B14F-4D97-AF65-F5344CB8AC3E}">
        <p14:creationId xmlns:p14="http://schemas.microsoft.com/office/powerpoint/2010/main" val="10724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200C8B5-FB5A-4F8B-A9BD-693C051418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dirty="0" err="1"/>
              <a:t>Ikäkaudet</a:t>
            </a:r>
            <a:r>
              <a:rPr lang="en-US" dirty="0"/>
              <a:t> </a:t>
            </a:r>
            <a:r>
              <a:rPr lang="en-US" dirty="0" err="1"/>
              <a:t>kehityksessä</a:t>
            </a:r>
            <a:endParaRPr lang="en-US" dirty="0"/>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sz="half" idx="1"/>
          </p:nvPr>
        </p:nvSpPr>
        <p:spPr>
          <a:xfrm>
            <a:off x="1031457" y="2084832"/>
            <a:ext cx="5902061" cy="3931920"/>
          </a:xfrm>
        </p:spPr>
        <p:txBody>
          <a:bodyPr vert="horz" lIns="45720" tIns="45720" rIns="45720" bIns="45720" rtlCol="0">
            <a:normAutofit/>
          </a:bodyPr>
          <a:lstStyle/>
          <a:p>
            <a:pPr>
              <a:buFont typeface="Arial" panose="020B0604020202020204" pitchFamily="34" charset="0"/>
              <a:buChar char="•"/>
            </a:pPr>
            <a:r>
              <a:rPr lang="en-US" b="1" dirty="0" err="1"/>
              <a:t>Ikäkausi</a:t>
            </a:r>
            <a:r>
              <a:rPr lang="en-US" b="1" dirty="0"/>
              <a:t>: </a:t>
            </a:r>
            <a:r>
              <a:rPr lang="en-US" dirty="0" err="1"/>
              <a:t>kehityksen</a:t>
            </a:r>
            <a:r>
              <a:rPr lang="en-US" dirty="0"/>
              <a:t> </a:t>
            </a:r>
            <a:r>
              <a:rPr lang="en-US" dirty="0" err="1"/>
              <a:t>vaihe</a:t>
            </a:r>
            <a:r>
              <a:rPr lang="en-US" dirty="0"/>
              <a:t> </a:t>
            </a:r>
            <a:r>
              <a:rPr lang="en-US" dirty="0" err="1"/>
              <a:t>tiettyjen</a:t>
            </a:r>
            <a:r>
              <a:rPr lang="en-US" dirty="0"/>
              <a:t> </a:t>
            </a:r>
            <a:r>
              <a:rPr lang="en-US" dirty="0" err="1"/>
              <a:t>ikävuosien</a:t>
            </a:r>
            <a:r>
              <a:rPr lang="en-US" dirty="0"/>
              <a:t> </a:t>
            </a:r>
            <a:r>
              <a:rPr lang="en-US" dirty="0" err="1"/>
              <a:t>välissä</a:t>
            </a:r>
            <a:endParaRPr lang="en-US" dirty="0"/>
          </a:p>
          <a:p>
            <a:pPr lvl="1">
              <a:buFont typeface="Arial" panose="020B0604020202020204" pitchFamily="34" charset="0"/>
              <a:buChar char="•"/>
            </a:pPr>
            <a:r>
              <a:rPr lang="en-US" dirty="0" err="1"/>
              <a:t>Esim</a:t>
            </a:r>
            <a:r>
              <a:rPr lang="en-US" dirty="0"/>
              <a:t>. </a:t>
            </a:r>
            <a:r>
              <a:rPr lang="en-US" dirty="0" err="1"/>
              <a:t>lapsuuden</a:t>
            </a:r>
            <a:r>
              <a:rPr lang="en-US" dirty="0"/>
              <a:t> </a:t>
            </a:r>
            <a:r>
              <a:rPr lang="en-US" dirty="0" err="1"/>
              <a:t>katsotaan</a:t>
            </a:r>
            <a:r>
              <a:rPr lang="en-US" dirty="0"/>
              <a:t> </a:t>
            </a:r>
            <a:r>
              <a:rPr lang="en-US" dirty="0" err="1"/>
              <a:t>usein</a:t>
            </a:r>
            <a:r>
              <a:rPr lang="en-US" dirty="0"/>
              <a:t> </a:t>
            </a:r>
            <a:r>
              <a:rPr lang="en-US" dirty="0" err="1"/>
              <a:t>alkavan</a:t>
            </a:r>
            <a:r>
              <a:rPr lang="en-US" dirty="0"/>
              <a:t> 1. </a:t>
            </a:r>
            <a:r>
              <a:rPr lang="en-US" dirty="0" err="1"/>
              <a:t>elinvuodesta</a:t>
            </a:r>
            <a:r>
              <a:rPr lang="en-US" dirty="0"/>
              <a:t> ja </a:t>
            </a:r>
            <a:r>
              <a:rPr lang="en-US" dirty="0" err="1"/>
              <a:t>jatkuvan</a:t>
            </a:r>
            <a:r>
              <a:rPr lang="en-US" dirty="0"/>
              <a:t> </a:t>
            </a:r>
            <a:r>
              <a:rPr lang="en-US" dirty="0" err="1"/>
              <a:t>murrosiän</a:t>
            </a:r>
            <a:r>
              <a:rPr lang="en-US" dirty="0"/>
              <a:t> </a:t>
            </a:r>
            <a:r>
              <a:rPr lang="en-US" dirty="0" err="1"/>
              <a:t>alkuun</a:t>
            </a:r>
            <a:r>
              <a:rPr lang="en-US" dirty="0"/>
              <a:t> </a:t>
            </a:r>
            <a:r>
              <a:rPr lang="en-US" dirty="0" err="1"/>
              <a:t>eli</a:t>
            </a:r>
            <a:r>
              <a:rPr lang="en-US" dirty="0"/>
              <a:t> n. 12- </a:t>
            </a:r>
            <a:r>
              <a:rPr lang="en-US" dirty="0" err="1"/>
              <a:t>vuotiaaksi</a:t>
            </a:r>
            <a:r>
              <a:rPr lang="en-US" dirty="0"/>
              <a:t> </a:t>
            </a:r>
            <a:r>
              <a:rPr lang="en-US" dirty="0" err="1"/>
              <a:t>asti</a:t>
            </a:r>
            <a:endParaRPr lang="en-US" dirty="0"/>
          </a:p>
          <a:p>
            <a:pPr>
              <a:buFont typeface="Arial" panose="020B0604020202020204" pitchFamily="34" charset="0"/>
              <a:buChar char="•"/>
            </a:pPr>
            <a:r>
              <a:rPr lang="en-US" dirty="0" err="1"/>
              <a:t>Ikäkaudet</a:t>
            </a:r>
            <a:r>
              <a:rPr lang="en-US" dirty="0"/>
              <a:t> </a:t>
            </a:r>
          </a:p>
          <a:p>
            <a:pPr lvl="1">
              <a:buFont typeface="Arial" panose="020B0604020202020204" pitchFamily="34" charset="0"/>
              <a:buChar char="•"/>
            </a:pPr>
            <a:r>
              <a:rPr lang="en-US" dirty="0" err="1"/>
              <a:t>perustuvat</a:t>
            </a:r>
            <a:r>
              <a:rPr lang="en-US" dirty="0"/>
              <a:t> </a:t>
            </a:r>
            <a:r>
              <a:rPr lang="en-US" dirty="0" err="1"/>
              <a:t>kehityksessä</a:t>
            </a:r>
            <a:r>
              <a:rPr lang="en-US" dirty="0"/>
              <a:t> </a:t>
            </a:r>
            <a:r>
              <a:rPr lang="en-US" dirty="0" err="1"/>
              <a:t>tapahtuviin</a:t>
            </a:r>
            <a:r>
              <a:rPr lang="en-US" dirty="0"/>
              <a:t> </a:t>
            </a:r>
            <a:r>
              <a:rPr lang="en-US" dirty="0" err="1"/>
              <a:t>muutoksiin</a:t>
            </a:r>
            <a:endParaRPr lang="en-US" dirty="0"/>
          </a:p>
          <a:p>
            <a:pPr lvl="1">
              <a:buFont typeface="Arial" panose="020B0604020202020204" pitchFamily="34" charset="0"/>
              <a:buChar char="•"/>
            </a:pPr>
            <a:r>
              <a:rPr lang="en-US" dirty="0" err="1"/>
              <a:t>ovat</a:t>
            </a:r>
            <a:r>
              <a:rPr lang="en-US" dirty="0"/>
              <a:t> </a:t>
            </a:r>
            <a:r>
              <a:rPr lang="en-US" dirty="0" err="1"/>
              <a:t>myös</a:t>
            </a:r>
            <a:r>
              <a:rPr lang="en-US" dirty="0"/>
              <a:t> </a:t>
            </a:r>
            <a:r>
              <a:rPr lang="en-US" dirty="0" err="1"/>
              <a:t>sosiaalisesti</a:t>
            </a:r>
            <a:r>
              <a:rPr lang="en-US" dirty="0"/>
              <a:t> ja </a:t>
            </a:r>
            <a:r>
              <a:rPr lang="en-US" dirty="0" err="1"/>
              <a:t>kulttuurisesti</a:t>
            </a:r>
            <a:r>
              <a:rPr lang="en-US" dirty="0"/>
              <a:t> </a:t>
            </a:r>
            <a:r>
              <a:rPr lang="en-US" dirty="0" err="1"/>
              <a:t>sovittuja</a:t>
            </a:r>
            <a:endParaRPr lang="en-US" dirty="0"/>
          </a:p>
          <a:p>
            <a:pPr>
              <a:buFont typeface="Arial" panose="020B0604020202020204" pitchFamily="34" charset="0"/>
              <a:buChar char="•"/>
            </a:pPr>
            <a:r>
              <a:rPr lang="en-US" b="1" dirty="0" err="1"/>
              <a:t>Kehitystehtävä</a:t>
            </a:r>
            <a:r>
              <a:rPr lang="en-US" b="1" dirty="0"/>
              <a:t>: </a:t>
            </a:r>
            <a:r>
              <a:rPr lang="en-US" dirty="0" err="1"/>
              <a:t>tiettyyn</a:t>
            </a:r>
            <a:r>
              <a:rPr lang="en-US" dirty="0"/>
              <a:t> </a:t>
            </a:r>
            <a:r>
              <a:rPr lang="en-US" dirty="0" err="1"/>
              <a:t>kehityksen</a:t>
            </a:r>
            <a:r>
              <a:rPr lang="en-US" dirty="0"/>
              <a:t> </a:t>
            </a:r>
            <a:r>
              <a:rPr lang="en-US" dirty="0" err="1"/>
              <a:t>vaiheeseen</a:t>
            </a:r>
            <a:r>
              <a:rPr lang="en-US" dirty="0"/>
              <a:t> </a:t>
            </a:r>
            <a:r>
              <a:rPr lang="en-US" dirty="0" err="1"/>
              <a:t>liittyvää</a:t>
            </a:r>
            <a:r>
              <a:rPr lang="en-US" dirty="0"/>
              <a:t> </a:t>
            </a:r>
            <a:r>
              <a:rPr lang="en-US" dirty="0" err="1"/>
              <a:t>muutosta</a:t>
            </a:r>
            <a:r>
              <a:rPr lang="en-US" dirty="0"/>
              <a:t> ja </a:t>
            </a:r>
            <a:r>
              <a:rPr lang="en-US" dirty="0" err="1"/>
              <a:t>sen</a:t>
            </a:r>
            <a:r>
              <a:rPr lang="en-US" dirty="0"/>
              <a:t> </a:t>
            </a:r>
            <a:r>
              <a:rPr lang="en-US" dirty="0" err="1"/>
              <a:t>käsittelyä</a:t>
            </a:r>
            <a:endParaRPr lang="en-US" dirty="0"/>
          </a:p>
        </p:txBody>
      </p:sp>
      <p:pic>
        <p:nvPicPr>
          <p:cNvPr id="6" name="Sisällön paikkamerkki 5">
            <a:extLst>
              <a:ext uri="{FF2B5EF4-FFF2-40B4-BE49-F238E27FC236}">
                <a16:creationId xmlns:a16="http://schemas.microsoft.com/office/drawing/2014/main" id="{B8F98FE0-F97A-4488-881A-4EBBEAF9D538}"/>
              </a:ext>
            </a:extLst>
          </p:cNvPr>
          <p:cNvPicPr>
            <a:picLocks noGrp="1" noChangeAspect="1"/>
          </p:cNvPicPr>
          <p:nvPr>
            <p:ph sz="half" idx="2"/>
          </p:nvPr>
        </p:nvPicPr>
        <p:blipFill>
          <a:blip r:embed="rId2"/>
          <a:stretch>
            <a:fillRect/>
          </a:stretch>
        </p:blipFill>
        <p:spPr>
          <a:xfrm>
            <a:off x="7732879" y="275293"/>
            <a:ext cx="3427664" cy="5942627"/>
          </a:xfrm>
          <a:prstGeom prst="rect">
            <a:avLst/>
          </a:prstGeom>
        </p:spPr>
      </p:pic>
      <p:sp>
        <p:nvSpPr>
          <p:cNvPr id="4" name="Alatunnisteen paikkamerkki 3">
            <a:extLst>
              <a:ext uri="{FF2B5EF4-FFF2-40B4-BE49-F238E27FC236}">
                <a16:creationId xmlns:a16="http://schemas.microsoft.com/office/drawing/2014/main" id="{F41A567A-D7FE-44E2-B835-159261E424B9}"/>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defTabSz="914400">
              <a:spcAft>
                <a:spcPts val="600"/>
              </a:spcAft>
            </a:pPr>
            <a:r>
              <a:rPr lang="en-US" kern="1200" cap="all" baseline="0">
                <a:solidFill>
                  <a:schemeClr val="tx1">
                    <a:lumMod val="95000"/>
                    <a:lumOff val="5000"/>
                  </a:schemeClr>
                </a:solidFill>
                <a:latin typeface="+mj-lt"/>
                <a:ea typeface="+mn-ea"/>
                <a:cs typeface="+mn-cs"/>
              </a:rPr>
              <a:t>© Sanoma Pro, Tekijät ● Mieli 2 Kehittyvä ihminen</a:t>
            </a:r>
          </a:p>
        </p:txBody>
      </p:sp>
    </p:spTree>
    <p:extLst>
      <p:ext uri="{BB962C8B-B14F-4D97-AF65-F5344CB8AC3E}">
        <p14:creationId xmlns:p14="http://schemas.microsoft.com/office/powerpoint/2010/main" val="2286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8119871" cy="1499616"/>
          </a:xfrm>
        </p:spPr>
        <p:txBody>
          <a:bodyPr>
            <a:normAutofit/>
          </a:bodyPr>
          <a:lstStyle/>
          <a:p>
            <a:r>
              <a:rPr lang="fi-FI" sz="4400" dirty="0"/>
              <a:t>Näkökulmia kehitykseen</a:t>
            </a:r>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748511" y="2084832"/>
            <a:ext cx="4526891" cy="4133088"/>
          </a:xfrm>
        </p:spPr>
        <p:txBody>
          <a:bodyPr>
            <a:normAutofit/>
          </a:bodyPr>
          <a:lstStyle/>
          <a:p>
            <a:pPr>
              <a:buFont typeface="Arial" panose="020B0604020202020204" pitchFamily="34" charset="0"/>
              <a:buChar char="•"/>
            </a:pPr>
            <a:r>
              <a:rPr lang="en-FI" b="1" dirty="0"/>
              <a:t>Psyykkinen näkökulma</a:t>
            </a:r>
            <a:r>
              <a:rPr lang="en-FI" dirty="0"/>
              <a:t>: miten ihmisen mieli kehittyy ja muuttuu</a:t>
            </a:r>
            <a:endParaRPr lang="fi-FI" dirty="0"/>
          </a:p>
          <a:p>
            <a:pPr lvl="1">
              <a:buFont typeface="Arial" panose="020B0604020202020204" pitchFamily="34" charset="0"/>
              <a:buChar char="•"/>
            </a:pPr>
            <a:r>
              <a:rPr lang="en-FI" dirty="0"/>
              <a:t>miten mielen sisällöt, kuten ajattelu, tiedonkäsittely ja tunteet</a:t>
            </a:r>
            <a:r>
              <a:rPr lang="fi-FI" dirty="0"/>
              <a:t>,</a:t>
            </a:r>
            <a:r>
              <a:rPr lang="en-FI" dirty="0"/>
              <a:t> muuttuvat elämänkulun aikana</a:t>
            </a:r>
            <a:endParaRPr lang="fi-FI" dirty="0"/>
          </a:p>
          <a:p>
            <a:pPr lvl="1">
              <a:buFont typeface="Arial" panose="020B0604020202020204" pitchFamily="34" charset="0"/>
              <a:buChar char="•"/>
            </a:pPr>
            <a:endParaRPr lang="en-FI" dirty="0"/>
          </a:p>
          <a:p>
            <a:pPr>
              <a:buFont typeface="Arial" panose="020B0604020202020204" pitchFamily="34" charset="0"/>
              <a:buChar char="•"/>
            </a:pPr>
            <a:r>
              <a:rPr lang="en-FI" b="1" dirty="0"/>
              <a:t>Biologinen näkökulma</a:t>
            </a:r>
            <a:r>
              <a:rPr lang="en-FI" dirty="0"/>
              <a:t>: miten ihminen muuttuu fyysisesti kehityksen aikana ja miten biologiset tekijät vaikuttavat kehitykseen</a:t>
            </a:r>
            <a:endParaRPr lang="fi-FI" dirty="0"/>
          </a:p>
          <a:p>
            <a:pPr lvl="1">
              <a:buFont typeface="Arial" panose="020B0604020202020204" pitchFamily="34" charset="0"/>
              <a:buChar char="•"/>
            </a:pPr>
            <a:r>
              <a:rPr lang="fi-FI" dirty="0"/>
              <a:t>t</a:t>
            </a:r>
            <a:r>
              <a:rPr lang="en-FI" dirty="0"/>
              <a:t>arkastellaan esimerkiksi aivojen kypsymistä ja kehitystä </a:t>
            </a:r>
            <a:r>
              <a:rPr lang="fi-FI" dirty="0"/>
              <a:t>sekä</a:t>
            </a:r>
            <a:r>
              <a:rPr lang="en-FI" dirty="0"/>
              <a:t> geenien vaikutusta ihmisen kehitykseen</a:t>
            </a:r>
          </a:p>
        </p:txBody>
      </p:sp>
      <p:pic>
        <p:nvPicPr>
          <p:cNvPr id="6" name="Kuva 5">
            <a:extLst>
              <a:ext uri="{FF2B5EF4-FFF2-40B4-BE49-F238E27FC236}">
                <a16:creationId xmlns:a16="http://schemas.microsoft.com/office/drawing/2014/main" id="{62205ABC-3FCA-458D-87B9-9AE3DCD23906}"/>
              </a:ext>
            </a:extLst>
          </p:cNvPr>
          <p:cNvPicPr>
            <a:picLocks noChangeAspect="1"/>
          </p:cNvPicPr>
          <p:nvPr/>
        </p:nvPicPr>
        <p:blipFill>
          <a:blip r:embed="rId2"/>
          <a:stretch>
            <a:fillRect/>
          </a:stretch>
        </p:blipFill>
        <p:spPr>
          <a:xfrm>
            <a:off x="5453743" y="1766295"/>
            <a:ext cx="6626025" cy="4075004"/>
          </a:xfrm>
          <a:prstGeom prst="rect">
            <a:avLst/>
          </a:prstGeom>
        </p:spPr>
      </p:pic>
      <p:sp>
        <p:nvSpPr>
          <p:cNvPr id="4" name="Alatunnisteen paikkamerkki 3">
            <a:extLst>
              <a:ext uri="{FF2B5EF4-FFF2-40B4-BE49-F238E27FC236}">
                <a16:creationId xmlns:a16="http://schemas.microsoft.com/office/drawing/2014/main" id="{B39AEF33-2C88-4DEC-A781-CC3405523C66}"/>
              </a:ext>
            </a:extLst>
          </p:cNvPr>
          <p:cNvSpPr>
            <a:spLocks noGrp="1"/>
          </p:cNvSpPr>
          <p:nvPr>
            <p:ph type="ftr" sz="quarter" idx="11"/>
          </p:nvPr>
        </p:nvSpPr>
        <p:spPr>
          <a:xfrm>
            <a:off x="5816025" y="6425734"/>
            <a:ext cx="5901459" cy="274320"/>
          </a:xfrm>
        </p:spPr>
        <p:txBody>
          <a:bodyPr>
            <a:normAutofit/>
          </a:bodyPr>
          <a:lstStyle/>
          <a:p>
            <a:pPr>
              <a:spcAft>
                <a:spcPts val="600"/>
              </a:spcAft>
            </a:pPr>
            <a:r>
              <a:rPr lang="fi-FI"/>
              <a:t>© Sanoma Pro, Tekijät ● Mieli 2 Kehittyvä ihminen</a:t>
            </a:r>
          </a:p>
        </p:txBody>
      </p:sp>
    </p:spTree>
    <p:extLst>
      <p:ext uri="{BB962C8B-B14F-4D97-AF65-F5344CB8AC3E}">
        <p14:creationId xmlns:p14="http://schemas.microsoft.com/office/powerpoint/2010/main" val="3015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BD16EE-C3E2-4C4F-8AB6-611FE99F44C1}"/>
              </a:ext>
            </a:extLst>
          </p:cNvPr>
          <p:cNvSpPr>
            <a:spLocks noGrp="1"/>
          </p:cNvSpPr>
          <p:nvPr>
            <p:ph type="title"/>
          </p:nvPr>
        </p:nvSpPr>
        <p:spPr>
          <a:xfrm>
            <a:off x="1024128" y="640080"/>
            <a:ext cx="5895961" cy="1499616"/>
          </a:xfrm>
        </p:spPr>
        <p:txBody>
          <a:bodyPr>
            <a:normAutofit/>
          </a:bodyPr>
          <a:lstStyle/>
          <a:p>
            <a:r>
              <a:rPr lang="fi-FI" sz="4400" dirty="0"/>
              <a:t>Näkökulmia kehitykseen</a:t>
            </a:r>
          </a:p>
        </p:txBody>
      </p:sp>
      <p:sp>
        <p:nvSpPr>
          <p:cNvPr id="3" name="Sisällön paikkamerkki 2">
            <a:extLst>
              <a:ext uri="{FF2B5EF4-FFF2-40B4-BE49-F238E27FC236}">
                <a16:creationId xmlns:a16="http://schemas.microsoft.com/office/drawing/2014/main" id="{6D8E1093-47FB-4B94-B275-0B673B06A3E8}"/>
              </a:ext>
            </a:extLst>
          </p:cNvPr>
          <p:cNvSpPr>
            <a:spLocks noGrp="1"/>
          </p:cNvSpPr>
          <p:nvPr>
            <p:ph idx="1"/>
          </p:nvPr>
        </p:nvSpPr>
        <p:spPr>
          <a:xfrm>
            <a:off x="772829" y="2140086"/>
            <a:ext cx="4552583" cy="4069728"/>
          </a:xfrm>
        </p:spPr>
        <p:txBody>
          <a:bodyPr vert="horz" lIns="45720" tIns="45720" rIns="45720" bIns="45720" rtlCol="0" anchor="t">
            <a:noAutofit/>
          </a:bodyPr>
          <a:lstStyle/>
          <a:p>
            <a:pPr>
              <a:buFont typeface="Arial" panose="020B0604020202020204" pitchFamily="34" charset="0"/>
              <a:buChar char="•"/>
            </a:pPr>
            <a:r>
              <a:rPr lang="en-FI" b="1" dirty="0"/>
              <a:t>Sosiaalinen näkökulma: </a:t>
            </a:r>
            <a:r>
              <a:rPr lang="en-FI" dirty="0"/>
              <a:t>millä tavoin yksilö kehittyy vuorovaikutuksessa muiden ihmisten kanssa</a:t>
            </a:r>
            <a:endParaRPr lang="fi-FI" dirty="0"/>
          </a:p>
          <a:p>
            <a:pPr marL="264795" lvl="1">
              <a:buFont typeface="Arial" panose="020B0604020202020204" pitchFamily="34" charset="0"/>
              <a:buChar char="•"/>
            </a:pPr>
            <a:r>
              <a:rPr lang="fi-FI" dirty="0"/>
              <a:t>t</a:t>
            </a:r>
            <a:r>
              <a:rPr lang="en-FI" dirty="0"/>
              <a:t>arkastellaan esimerkiksi suhdetta vanhempiin ja vertaissuhteita eli vuorovaikutussuhteita samanikäisiin</a:t>
            </a:r>
            <a:endParaRPr lang="fi-FI" dirty="0"/>
          </a:p>
          <a:p>
            <a:pPr marL="264795" lvl="1">
              <a:buFont typeface="Arial" panose="020B0604020202020204" pitchFamily="34" charset="0"/>
              <a:buChar char="•"/>
            </a:pPr>
            <a:r>
              <a:rPr lang="fi-FI" sz="1600" dirty="0"/>
              <a:t>k</a:t>
            </a:r>
            <a:r>
              <a:rPr lang="en-FI" dirty="0"/>
              <a:t>ehitys on aina vastavuoroista eli yksilö vaikuttaa myös ympäristöönsä</a:t>
            </a:r>
            <a:endParaRPr lang="fi-FI" dirty="0"/>
          </a:p>
          <a:p>
            <a:pPr marL="264795" lvl="1">
              <a:buFont typeface="Arial" panose="020B0604020202020204" pitchFamily="34" charset="0"/>
              <a:buChar char="•"/>
            </a:pPr>
            <a:endParaRPr lang="en-FI" dirty="0"/>
          </a:p>
          <a:p>
            <a:pPr>
              <a:buFont typeface="Arial" panose="020B0604020202020204" pitchFamily="34" charset="0"/>
              <a:buChar char="•"/>
            </a:pPr>
            <a:r>
              <a:rPr lang="en-FI" b="1" dirty="0"/>
              <a:t>Kulttuurinen näkökulma</a:t>
            </a:r>
            <a:r>
              <a:rPr lang="en-FI" dirty="0"/>
              <a:t>: miten kulttuuri vaikuttaa yksilön kehitykseen ja miten yksilö itse muokkaa kulttuuria</a:t>
            </a:r>
          </a:p>
          <a:p>
            <a:endParaRPr lang="fi-FI" sz="1600" dirty="0"/>
          </a:p>
        </p:txBody>
      </p:sp>
      <p:pic>
        <p:nvPicPr>
          <p:cNvPr id="6" name="Kuva 5">
            <a:extLst>
              <a:ext uri="{FF2B5EF4-FFF2-40B4-BE49-F238E27FC236}">
                <a16:creationId xmlns:a16="http://schemas.microsoft.com/office/drawing/2014/main" id="{0C00EC88-72B2-4457-BAB5-491C55B26B16}"/>
              </a:ext>
            </a:extLst>
          </p:cNvPr>
          <p:cNvPicPr>
            <a:picLocks noChangeAspect="1"/>
          </p:cNvPicPr>
          <p:nvPr/>
        </p:nvPicPr>
        <p:blipFill>
          <a:blip r:embed="rId2"/>
          <a:stretch>
            <a:fillRect/>
          </a:stretch>
        </p:blipFill>
        <p:spPr>
          <a:xfrm>
            <a:off x="5450391" y="1789729"/>
            <a:ext cx="6598240" cy="4057916"/>
          </a:xfrm>
          <a:prstGeom prst="rect">
            <a:avLst/>
          </a:prstGeom>
        </p:spPr>
      </p:pic>
      <p:sp>
        <p:nvSpPr>
          <p:cNvPr id="5" name="Alatunnisteen paikkamerkki 4">
            <a:extLst>
              <a:ext uri="{FF2B5EF4-FFF2-40B4-BE49-F238E27FC236}">
                <a16:creationId xmlns:a16="http://schemas.microsoft.com/office/drawing/2014/main" id="{A5994523-AA7A-4FA4-B58F-8E2C5330CCA2}"/>
              </a:ext>
            </a:extLst>
          </p:cNvPr>
          <p:cNvSpPr>
            <a:spLocks noGrp="1"/>
          </p:cNvSpPr>
          <p:nvPr>
            <p:ph type="ftr" sz="quarter" idx="11"/>
          </p:nvPr>
        </p:nvSpPr>
        <p:spPr>
          <a:xfrm>
            <a:off x="4842932" y="6470704"/>
            <a:ext cx="5901459" cy="274320"/>
          </a:xfrm>
        </p:spPr>
        <p:txBody>
          <a:bodyPr>
            <a:normAutofit/>
          </a:bodyPr>
          <a:lstStyle/>
          <a:p>
            <a:pPr>
              <a:spcAft>
                <a:spcPts val="600"/>
              </a:spcAft>
            </a:pPr>
            <a:r>
              <a:rPr lang="fi-FI"/>
              <a:t>© Sanoma Pro, Tekijät ● Mieli 2 Kehittyvä ihminen</a:t>
            </a:r>
          </a:p>
        </p:txBody>
      </p:sp>
    </p:spTree>
    <p:extLst>
      <p:ext uri="{BB962C8B-B14F-4D97-AF65-F5344CB8AC3E}">
        <p14:creationId xmlns:p14="http://schemas.microsoft.com/office/powerpoint/2010/main" val="395839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9720072" cy="1499616"/>
          </a:xfrm>
        </p:spPr>
        <p:txBody>
          <a:bodyPr>
            <a:normAutofit/>
          </a:bodyPr>
          <a:lstStyle/>
          <a:p>
            <a:r>
              <a:rPr lang="fi-FI" dirty="0"/>
              <a:t>kehityspolku</a:t>
            </a:r>
          </a:p>
        </p:txBody>
      </p:sp>
      <p:pic>
        <p:nvPicPr>
          <p:cNvPr id="5" name="Picture 4" descr="A picture containing ground, outdoor, person, little&#10;&#10;Description automatically generated">
            <a:extLst>
              <a:ext uri="{FF2B5EF4-FFF2-40B4-BE49-F238E27FC236}">
                <a16:creationId xmlns:a16="http://schemas.microsoft.com/office/drawing/2014/main" id="{8242DF95-4CC7-4235-A7D0-B9712D9EE352}"/>
              </a:ext>
            </a:extLst>
          </p:cNvPr>
          <p:cNvPicPr>
            <a:picLocks noChangeAspect="1"/>
          </p:cNvPicPr>
          <p:nvPr/>
        </p:nvPicPr>
        <p:blipFill>
          <a:blip r:embed="rId2"/>
          <a:stretch>
            <a:fillRect/>
          </a:stretch>
        </p:blipFill>
        <p:spPr>
          <a:xfrm>
            <a:off x="627249" y="2303563"/>
            <a:ext cx="4979072" cy="3323530"/>
          </a:xfrm>
          <a:prstGeom prst="rect">
            <a:avLst/>
          </a:prstGeom>
        </p:spPr>
      </p:pic>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5884164" y="2303563"/>
            <a:ext cx="5680587" cy="4023360"/>
          </a:xfrm>
        </p:spPr>
        <p:txBody>
          <a:bodyPr>
            <a:normAutofit/>
          </a:bodyPr>
          <a:lstStyle/>
          <a:p>
            <a:pPr>
              <a:buFont typeface="Arial" panose="020B0604020202020204" pitchFamily="34" charset="0"/>
              <a:buChar char="•"/>
            </a:pPr>
            <a:r>
              <a:rPr lang="en-FI" b="1" dirty="0"/>
              <a:t>Kehityspolku</a:t>
            </a:r>
            <a:r>
              <a:rPr lang="fi-FI" b="1" dirty="0"/>
              <a:t>: </a:t>
            </a:r>
            <a:r>
              <a:rPr lang="en-FI" dirty="0"/>
              <a:t>jokaisen yksilön oma kehityksen jatkumo</a:t>
            </a:r>
          </a:p>
          <a:p>
            <a:pPr>
              <a:buFont typeface="Arial" panose="020B0604020202020204" pitchFamily="34" charset="0"/>
              <a:buChar char="•"/>
            </a:pPr>
            <a:r>
              <a:rPr lang="en-FI" dirty="0"/>
              <a:t>Kehityspolulla aiemmat vaiheet vaikuttavat myöhempiin vaiheisiin</a:t>
            </a:r>
          </a:p>
          <a:p>
            <a:pPr>
              <a:buFont typeface="Arial" panose="020B0604020202020204" pitchFamily="34" charset="0"/>
              <a:buChar char="•"/>
            </a:pPr>
            <a:r>
              <a:rPr lang="en-FI" dirty="0"/>
              <a:t>Kehitystä </a:t>
            </a:r>
            <a:r>
              <a:rPr lang="en-FI" b="1" dirty="0"/>
              <a:t>suojaavat tekijät </a:t>
            </a:r>
            <a:r>
              <a:rPr lang="en-FI" dirty="0"/>
              <a:t>vaikuttavat yksilön kehitykseen myönteisesti</a:t>
            </a:r>
          </a:p>
          <a:p>
            <a:pPr>
              <a:buFont typeface="Arial" panose="020B0604020202020204" pitchFamily="34" charset="0"/>
              <a:buChar char="•"/>
            </a:pPr>
            <a:r>
              <a:rPr lang="en-FI" dirty="0"/>
              <a:t>Kehityksen </a:t>
            </a:r>
            <a:r>
              <a:rPr lang="en-FI" b="1" dirty="0"/>
              <a:t>riskitekijät</a:t>
            </a:r>
            <a:r>
              <a:rPr lang="en-FI" dirty="0"/>
              <a:t> vaikuttavat kielteisesti yksilön kehityspolkuun</a:t>
            </a:r>
          </a:p>
        </p:txBody>
      </p:sp>
      <p:sp>
        <p:nvSpPr>
          <p:cNvPr id="4" name="Alatunnisteen paikkamerkki 3">
            <a:extLst>
              <a:ext uri="{FF2B5EF4-FFF2-40B4-BE49-F238E27FC236}">
                <a16:creationId xmlns:a16="http://schemas.microsoft.com/office/drawing/2014/main" id="{2398972F-DF0A-487D-8C2A-FC3F356DBE46}"/>
              </a:ext>
            </a:extLst>
          </p:cNvPr>
          <p:cNvSpPr>
            <a:spLocks noGrp="1"/>
          </p:cNvSpPr>
          <p:nvPr>
            <p:ph type="ftr" sz="quarter" idx="11"/>
          </p:nvPr>
        </p:nvSpPr>
        <p:spPr>
          <a:xfrm>
            <a:off x="5884164" y="6479823"/>
            <a:ext cx="5901459" cy="274320"/>
          </a:xfrm>
        </p:spPr>
        <p:txBody>
          <a:bodyPr>
            <a:normAutofit/>
          </a:bodyPr>
          <a:lstStyle/>
          <a:p>
            <a:pPr>
              <a:spcAft>
                <a:spcPts val="600"/>
              </a:spcAft>
            </a:pPr>
            <a:r>
              <a:rPr lang="fi-FI" dirty="0"/>
              <a:t>© Sanoma Pro, Tekijät ● Mieli 2 Kehittyvä ihminen, kuva: </a:t>
            </a:r>
            <a:r>
              <a:rPr lang="fi-FI" dirty="0" err="1"/>
              <a:t>pexels</a:t>
            </a:r>
            <a:endParaRPr lang="fi-FI" dirty="0"/>
          </a:p>
        </p:txBody>
      </p:sp>
    </p:spTree>
    <p:extLst>
      <p:ext uri="{BB962C8B-B14F-4D97-AF65-F5344CB8AC3E}">
        <p14:creationId xmlns:p14="http://schemas.microsoft.com/office/powerpoint/2010/main" val="112155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6066818" cy="1499616"/>
          </a:xfrm>
        </p:spPr>
        <p:txBody>
          <a:bodyPr>
            <a:normAutofit/>
          </a:bodyPr>
          <a:lstStyle/>
          <a:p>
            <a:r>
              <a:rPr lang="fi-FI" sz="4800" dirty="0"/>
              <a:t>Kehitystä Suojaavat tekijät</a:t>
            </a:r>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1024128" y="2084832"/>
            <a:ext cx="6066818" cy="4023360"/>
          </a:xfrm>
        </p:spPr>
        <p:txBody>
          <a:bodyPr>
            <a:normAutofit/>
          </a:bodyPr>
          <a:lstStyle/>
          <a:p>
            <a:pPr>
              <a:buFont typeface="Arial" panose="020B0604020202020204" pitchFamily="34" charset="0"/>
              <a:buChar char="•"/>
            </a:pPr>
            <a:r>
              <a:rPr lang="en-FI" b="1" dirty="0"/>
              <a:t>Suojaavat tekijät </a:t>
            </a:r>
            <a:r>
              <a:rPr lang="en-FI" dirty="0"/>
              <a:t>tukevat myönteistä kehitystä</a:t>
            </a:r>
            <a:endParaRPr lang="fi-FI" dirty="0"/>
          </a:p>
          <a:p>
            <a:pPr>
              <a:buFont typeface="Arial" panose="020B0604020202020204" pitchFamily="34" charset="0"/>
              <a:buChar char="•"/>
            </a:pPr>
            <a:r>
              <a:rPr lang="fi-FI" dirty="0"/>
              <a:t>V</a:t>
            </a:r>
            <a:r>
              <a:rPr lang="en-FI" dirty="0"/>
              <a:t>oivat olla psyykkisiä, biologisia, sosiaalisia tai kulttuurisia</a:t>
            </a:r>
          </a:p>
          <a:p>
            <a:pPr>
              <a:buFont typeface="Arial" panose="020B0604020202020204" pitchFamily="34" charset="0"/>
              <a:buChar char="•"/>
            </a:pPr>
            <a:r>
              <a:rPr lang="en-FI" dirty="0"/>
              <a:t>Rakentavat voimavaroja, jotka auttavat yksilöä kehityksen haasteissa ja vastoinkäymisissä</a:t>
            </a:r>
          </a:p>
          <a:p>
            <a:pPr>
              <a:buFont typeface="Arial" panose="020B0604020202020204" pitchFamily="34" charset="0"/>
              <a:buChar char="•"/>
            </a:pPr>
            <a:r>
              <a:rPr lang="en-FI" dirty="0"/>
              <a:t>Esimerkke</a:t>
            </a:r>
            <a:r>
              <a:rPr lang="fi-FI" dirty="0" err="1"/>
              <a:t>jä</a:t>
            </a:r>
            <a:r>
              <a:rPr lang="fi-FI" dirty="0"/>
              <a:t>:</a:t>
            </a:r>
            <a:r>
              <a:rPr lang="en-FI" dirty="0"/>
              <a:t> </a:t>
            </a:r>
            <a:endParaRPr lang="fi-FI" dirty="0"/>
          </a:p>
          <a:p>
            <a:pPr lvl="1">
              <a:buFont typeface="Arial" panose="020B0604020202020204" pitchFamily="34" charset="0"/>
              <a:buChar char="•"/>
            </a:pPr>
            <a:r>
              <a:rPr lang="en-FI" dirty="0"/>
              <a:t>korkea itsetunto (psyykkinen)</a:t>
            </a:r>
            <a:endParaRPr lang="fi-FI" dirty="0"/>
          </a:p>
          <a:p>
            <a:pPr lvl="1">
              <a:buFont typeface="Arial" panose="020B0604020202020204" pitchFamily="34" charset="0"/>
              <a:buChar char="•"/>
            </a:pPr>
            <a:r>
              <a:rPr lang="en-FI" dirty="0"/>
              <a:t>suotuisa geeniperimä (biologinen)</a:t>
            </a:r>
            <a:endParaRPr lang="fi-FI" dirty="0"/>
          </a:p>
          <a:p>
            <a:pPr lvl="1">
              <a:buFont typeface="Arial" panose="020B0604020202020204" pitchFamily="34" charset="0"/>
              <a:buChar char="•"/>
            </a:pPr>
            <a:r>
              <a:rPr lang="en-FI" dirty="0"/>
              <a:t>turvallinen ja läheinen suhde vanhempiin (sosiaalinen)</a:t>
            </a:r>
            <a:endParaRPr lang="fi-FI" dirty="0"/>
          </a:p>
          <a:p>
            <a:pPr lvl="1">
              <a:buFont typeface="Arial" panose="020B0604020202020204" pitchFamily="34" charset="0"/>
              <a:buChar char="•"/>
            </a:pPr>
            <a:r>
              <a:rPr lang="en-FI" dirty="0"/>
              <a:t>yksilön hyvinvointia korostava ympäristö (yhteiskunta ja kulttuuri)</a:t>
            </a:r>
          </a:p>
        </p:txBody>
      </p:sp>
      <p:sp>
        <p:nvSpPr>
          <p:cNvPr id="4" name="Alatunnisteen paikkamerkki 3">
            <a:extLst>
              <a:ext uri="{FF2B5EF4-FFF2-40B4-BE49-F238E27FC236}">
                <a16:creationId xmlns:a16="http://schemas.microsoft.com/office/drawing/2014/main" id="{E42B8717-997A-4DA2-B76B-E6216D8D99CB}"/>
              </a:ext>
            </a:extLst>
          </p:cNvPr>
          <p:cNvSpPr>
            <a:spLocks noGrp="1"/>
          </p:cNvSpPr>
          <p:nvPr>
            <p:ph type="ftr" sz="quarter" idx="11"/>
          </p:nvPr>
        </p:nvSpPr>
        <p:spPr>
          <a:xfrm>
            <a:off x="3215148" y="6470704"/>
            <a:ext cx="3875798" cy="274320"/>
          </a:xfrm>
        </p:spPr>
        <p:txBody>
          <a:bodyPr>
            <a:normAutofit/>
          </a:bodyPr>
          <a:lstStyle/>
          <a:p>
            <a:pPr>
              <a:spcAft>
                <a:spcPts val="600"/>
              </a:spcAft>
            </a:pPr>
            <a:r>
              <a:rPr lang="fi-FI" dirty="0"/>
              <a:t>© Sanoma Pro, Tekijät ● Mieli 2 Kehittyvä ihminen, kuva: </a:t>
            </a:r>
            <a:r>
              <a:rPr lang="fi-FI" dirty="0" err="1"/>
              <a:t>pexels</a:t>
            </a:r>
            <a:endParaRPr lang="fi-FI" dirty="0"/>
          </a:p>
        </p:txBody>
      </p:sp>
      <p:pic>
        <p:nvPicPr>
          <p:cNvPr id="1028" name="Picture 4" descr="Ilmainen kuvapankkikuva tunnisteilla hiekka, hiekkaranta, hymy">
            <a:extLst>
              <a:ext uri="{FF2B5EF4-FFF2-40B4-BE49-F238E27FC236}">
                <a16:creationId xmlns:a16="http://schemas.microsoft.com/office/drawing/2014/main" id="{64301C71-C802-1045-BA87-E963E5B61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35"/>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6066818" cy="1499616"/>
          </a:xfrm>
        </p:spPr>
        <p:txBody>
          <a:bodyPr>
            <a:normAutofit/>
          </a:bodyPr>
          <a:lstStyle/>
          <a:p>
            <a:r>
              <a:rPr lang="fi-FI" dirty="0"/>
              <a:t>Kehityksen riskitekijät</a:t>
            </a:r>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945867" y="2084832"/>
            <a:ext cx="6223339" cy="4023360"/>
          </a:xfrm>
        </p:spPr>
        <p:txBody>
          <a:bodyPr>
            <a:normAutofit/>
          </a:bodyPr>
          <a:lstStyle/>
          <a:p>
            <a:pPr>
              <a:buFont typeface="Arial" panose="020B0604020202020204" pitchFamily="34" charset="0"/>
              <a:buChar char="•"/>
            </a:pPr>
            <a:r>
              <a:rPr lang="fi-FI" b="1" dirty="0"/>
              <a:t>Riskitekijät </a:t>
            </a:r>
            <a:r>
              <a:rPr lang="fi-FI" dirty="0"/>
              <a:t>u</a:t>
            </a:r>
            <a:r>
              <a:rPr lang="en-FI" dirty="0"/>
              <a:t>hkaavat tai häiritsevät suotuisaa kehitystä ja hyvinvointia</a:t>
            </a:r>
          </a:p>
          <a:p>
            <a:pPr>
              <a:buFont typeface="Arial" panose="020B0604020202020204" pitchFamily="34" charset="0"/>
              <a:buChar char="•"/>
            </a:pPr>
            <a:r>
              <a:rPr lang="en-FI" dirty="0"/>
              <a:t>Voivat olla psyykkisiä, biologisia, sosiaalisia tai kulttuurisia</a:t>
            </a:r>
          </a:p>
          <a:p>
            <a:pPr>
              <a:buFont typeface="Arial" panose="020B0604020202020204" pitchFamily="34" charset="0"/>
              <a:buChar char="•"/>
            </a:pPr>
            <a:r>
              <a:rPr lang="en-FI" dirty="0"/>
              <a:t>Esimerkke</a:t>
            </a:r>
            <a:r>
              <a:rPr lang="fi-FI" dirty="0" err="1"/>
              <a:t>jä</a:t>
            </a:r>
            <a:r>
              <a:rPr lang="fi-FI" dirty="0"/>
              <a:t>:</a:t>
            </a:r>
            <a:r>
              <a:rPr lang="en-FI" dirty="0"/>
              <a:t> </a:t>
            </a:r>
            <a:endParaRPr lang="fi-FI" dirty="0"/>
          </a:p>
          <a:p>
            <a:pPr lvl="1">
              <a:buFont typeface="Arial" panose="020B0604020202020204" pitchFamily="34" charset="0"/>
              <a:buChar char="•"/>
            </a:pPr>
            <a:r>
              <a:rPr lang="en-FI" sz="1700" dirty="0"/>
              <a:t>huonot tunteiden säätelyn taidot (psyykkinen)</a:t>
            </a:r>
            <a:endParaRPr lang="fi-FI" sz="1700" dirty="0"/>
          </a:p>
          <a:p>
            <a:pPr lvl="1">
              <a:buFont typeface="Arial" panose="020B0604020202020204" pitchFamily="34" charset="0"/>
              <a:buChar char="•"/>
            </a:pPr>
            <a:r>
              <a:rPr lang="en-FI" sz="1700" dirty="0"/>
              <a:t>runsas päihteiden käyttö (biologinen)</a:t>
            </a:r>
            <a:endParaRPr lang="fi-FI" sz="1700" dirty="0"/>
          </a:p>
          <a:p>
            <a:pPr lvl="1">
              <a:buFont typeface="Arial" panose="020B0604020202020204" pitchFamily="34" charset="0"/>
              <a:buChar char="•"/>
            </a:pPr>
            <a:r>
              <a:rPr lang="en-FI" sz="1700" dirty="0"/>
              <a:t>kaltoinkohtelun ja väkivallan kohtaaminen lapsuudessa (sosiaalinen)</a:t>
            </a:r>
            <a:endParaRPr lang="fi-FI" sz="1700" dirty="0"/>
          </a:p>
          <a:p>
            <a:pPr lvl="1">
              <a:buFont typeface="Arial" panose="020B0604020202020204" pitchFamily="34" charset="0"/>
              <a:buChar char="•"/>
            </a:pPr>
            <a:r>
              <a:rPr lang="en-FI" sz="1700" dirty="0"/>
              <a:t>väkivaltaa suosiva ympäristö (yhteiskunta ja kulttuuri)</a:t>
            </a:r>
          </a:p>
          <a:p>
            <a:pPr>
              <a:buFont typeface="Arial" panose="020B0604020202020204" pitchFamily="34" charset="0"/>
              <a:buChar char="•"/>
            </a:pPr>
            <a:r>
              <a:rPr lang="en-FI" dirty="0"/>
              <a:t>Suojaavat tekijät ja riskitekijät vuorovaikuttavat keskenään</a:t>
            </a:r>
          </a:p>
        </p:txBody>
      </p:sp>
      <p:sp>
        <p:nvSpPr>
          <p:cNvPr id="4" name="Alatunnisteen paikkamerkki 3">
            <a:extLst>
              <a:ext uri="{FF2B5EF4-FFF2-40B4-BE49-F238E27FC236}">
                <a16:creationId xmlns:a16="http://schemas.microsoft.com/office/drawing/2014/main" id="{5E45BCFF-136B-43AD-BE29-CBD44D8F891F}"/>
              </a:ext>
            </a:extLst>
          </p:cNvPr>
          <p:cNvSpPr>
            <a:spLocks noGrp="1"/>
          </p:cNvSpPr>
          <p:nvPr>
            <p:ph type="ftr" sz="quarter" idx="11"/>
          </p:nvPr>
        </p:nvSpPr>
        <p:spPr>
          <a:xfrm>
            <a:off x="3215148" y="6470704"/>
            <a:ext cx="3875798" cy="274320"/>
          </a:xfrm>
        </p:spPr>
        <p:txBody>
          <a:bodyPr>
            <a:normAutofit/>
          </a:bodyPr>
          <a:lstStyle/>
          <a:p>
            <a:pPr>
              <a:spcAft>
                <a:spcPts val="600"/>
              </a:spcAft>
            </a:pPr>
            <a:r>
              <a:rPr lang="fi-FI" dirty="0"/>
              <a:t>© Sanoma Pro, Tekijät ● Mieli 2 Kehittyvä ihminen, kuva: </a:t>
            </a:r>
            <a:r>
              <a:rPr lang="fi-FI" dirty="0" err="1"/>
              <a:t>pexels</a:t>
            </a:r>
            <a:endParaRPr lang="fi-FI" dirty="0"/>
          </a:p>
        </p:txBody>
      </p:sp>
      <p:pic>
        <p:nvPicPr>
          <p:cNvPr id="3074" name="Picture 2" descr="vuoret, Balkan, Eurooppa, matkustaa, matkailu, lapset, Lasten, pakolaisten, Roma, mustalaisia, Konik, montenegro, Podgorica, leiri, pakolaisleiri, ihmisjoukko, oikeita ihmisiä, maa, päivä, miehet, vapaa-ajan toiminta, taivas, naiset, elämäntavat, luonto, vuori, ihmiset, ympäristö, aikuinen, pysyvä, maisema, arkinen vaatetus, kopiointitila, ryhmä, ulkona, 2K">
            <a:extLst>
              <a:ext uri="{FF2B5EF4-FFF2-40B4-BE49-F238E27FC236}">
                <a16:creationId xmlns:a16="http://schemas.microsoft.com/office/drawing/2014/main" id="{A469D5CB-BE9E-954B-B7E2-A3A8737E43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17" r="29023"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uoret, Balkan, Eurooppa, matkustaa, matkailu, lapset, Lasten, pakolaisten, Roma, mustalaisia, Konik, montenegro, Podgorica, leiri, pakolaisleiri, ihmisjoukko, oikeita ihmisiä, maa, päivä, miehet, vapaa-ajan toiminta, taivas, naiset, elämäntavat, luonto, vuori, ihmiset, ympäristö, aikuinen, pysyvä, maisema, arkinen vaatetus, kopiointitila, ryhmä, ulkona, 2K">
            <a:extLst>
              <a:ext uri="{FF2B5EF4-FFF2-40B4-BE49-F238E27FC236}">
                <a16:creationId xmlns:a16="http://schemas.microsoft.com/office/drawing/2014/main" id="{52298FE1-83B2-DD4E-B4F0-2D63BA6FC2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51" t="-1" r="35589" b="-1"/>
          <a:stretch/>
        </p:blipFill>
        <p:spPr bwMode="auto">
          <a:xfrm>
            <a:off x="7552267"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6DED-88EF-B240-9A26-64A8AF317894}"/>
              </a:ext>
            </a:extLst>
          </p:cNvPr>
          <p:cNvSpPr>
            <a:spLocks noGrp="1"/>
          </p:cNvSpPr>
          <p:nvPr>
            <p:ph type="title"/>
          </p:nvPr>
        </p:nvSpPr>
        <p:spPr/>
        <p:txBody>
          <a:bodyPr/>
          <a:lstStyle/>
          <a:p>
            <a:r>
              <a:rPr lang="fi-FI" dirty="0" err="1"/>
              <a:t>Resilienssi</a:t>
            </a:r>
          </a:p>
        </p:txBody>
      </p:sp>
      <p:sp>
        <p:nvSpPr>
          <p:cNvPr id="3" name="Content Placeholder 2">
            <a:extLst>
              <a:ext uri="{FF2B5EF4-FFF2-40B4-BE49-F238E27FC236}">
                <a16:creationId xmlns:a16="http://schemas.microsoft.com/office/drawing/2014/main" id="{D5895AB8-A019-B04D-8049-3EDEB575056D}"/>
              </a:ext>
            </a:extLst>
          </p:cNvPr>
          <p:cNvSpPr>
            <a:spLocks noGrp="1"/>
          </p:cNvSpPr>
          <p:nvPr>
            <p:ph idx="1"/>
          </p:nvPr>
        </p:nvSpPr>
        <p:spPr>
          <a:xfrm>
            <a:off x="1024128" y="2092235"/>
            <a:ext cx="9720073" cy="4023360"/>
          </a:xfrm>
        </p:spPr>
        <p:txBody>
          <a:bodyPr/>
          <a:lstStyle/>
          <a:p>
            <a:pPr>
              <a:buFont typeface="Arial" panose="020B0604020202020204" pitchFamily="34" charset="0"/>
              <a:buChar char="•"/>
            </a:pPr>
            <a:r>
              <a:rPr lang="en-FI" dirty="0"/>
              <a:t>Psyykkinen palautumiskyky, joka kertyy kehityksen myötä</a:t>
            </a:r>
          </a:p>
          <a:p>
            <a:pPr>
              <a:buFont typeface="Arial" panose="020B0604020202020204" pitchFamily="34" charset="0"/>
              <a:buChar char="•"/>
            </a:pPr>
            <a:r>
              <a:rPr lang="en-FI" dirty="0"/>
              <a:t>Resilienssin avulla ihminen pystyy palautumaan vastoinkäymisistä ja tarttumaan uusiin haasteisiin</a:t>
            </a:r>
          </a:p>
          <a:p>
            <a:pPr>
              <a:buFont typeface="Arial" panose="020B0604020202020204" pitchFamily="34" charset="0"/>
              <a:buChar char="•"/>
            </a:pPr>
            <a:r>
              <a:rPr lang="en-FI" dirty="0"/>
              <a:t>Suojaavat tekijät kartuttavat resilienssiä</a:t>
            </a:r>
            <a:br>
              <a:rPr lang="en-FI" dirty="0"/>
            </a:br>
            <a:r>
              <a:rPr lang="en-FI" dirty="0"/>
              <a:t/>
            </a:r>
            <a:br>
              <a:rPr lang="en-FI" dirty="0"/>
            </a:br>
            <a:r>
              <a:rPr lang="en-FI" dirty="0"/>
              <a:t/>
            </a:r>
            <a:br>
              <a:rPr lang="en-FI" dirty="0"/>
            </a:br>
            <a:endParaRPr lang="en-FI" dirty="0"/>
          </a:p>
        </p:txBody>
      </p:sp>
      <p:sp>
        <p:nvSpPr>
          <p:cNvPr id="4" name="Alatunnisteen paikkamerkki 3">
            <a:extLst>
              <a:ext uri="{FF2B5EF4-FFF2-40B4-BE49-F238E27FC236}">
                <a16:creationId xmlns:a16="http://schemas.microsoft.com/office/drawing/2014/main" id="{92DA2884-730B-4008-BF03-EE4AA0C7094A}"/>
              </a:ext>
            </a:extLst>
          </p:cNvPr>
          <p:cNvSpPr>
            <a:spLocks noGrp="1"/>
          </p:cNvSpPr>
          <p:nvPr>
            <p:ph type="ftr" sz="quarter" idx="11"/>
          </p:nvPr>
        </p:nvSpPr>
        <p:spPr/>
        <p:txBody>
          <a:bodyPr/>
          <a:lstStyle/>
          <a:p>
            <a:r>
              <a:rPr lang="fi-FI"/>
              <a:t>© Sanoma Pro, Tekijät ● Mieli 2 Kehittyvä ihminen</a:t>
            </a:r>
          </a:p>
        </p:txBody>
      </p:sp>
      <p:pic>
        <p:nvPicPr>
          <p:cNvPr id="5" name="Kuva 4">
            <a:extLst>
              <a:ext uri="{FF2B5EF4-FFF2-40B4-BE49-F238E27FC236}">
                <a16:creationId xmlns:a16="http://schemas.microsoft.com/office/drawing/2014/main" id="{0609996D-A23D-4FDA-9AC3-797648CD04FC}"/>
              </a:ext>
            </a:extLst>
          </p:cNvPr>
          <p:cNvPicPr>
            <a:picLocks noChangeAspect="1"/>
          </p:cNvPicPr>
          <p:nvPr/>
        </p:nvPicPr>
        <p:blipFill>
          <a:blip r:embed="rId2"/>
          <a:stretch>
            <a:fillRect/>
          </a:stretch>
        </p:blipFill>
        <p:spPr>
          <a:xfrm>
            <a:off x="2293054" y="4103915"/>
            <a:ext cx="7182219" cy="2286117"/>
          </a:xfrm>
          <a:prstGeom prst="rect">
            <a:avLst/>
          </a:prstGeom>
        </p:spPr>
      </p:pic>
    </p:spTree>
    <p:extLst>
      <p:ext uri="{BB962C8B-B14F-4D97-AF65-F5344CB8AC3E}">
        <p14:creationId xmlns:p14="http://schemas.microsoft.com/office/powerpoint/2010/main" val="20407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Violetti">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E9B2EBDD64CC4383B99224C2A6C036" ma:contentTypeVersion="6" ma:contentTypeDescription="Create a new document." ma:contentTypeScope="" ma:versionID="82fc9880f7217d5f41ae7c096de6dfca">
  <xsd:schema xmlns:xsd="http://www.w3.org/2001/XMLSchema" xmlns:xs="http://www.w3.org/2001/XMLSchema" xmlns:p="http://schemas.microsoft.com/office/2006/metadata/properties" xmlns:ns2="42116817-7e29-4aa7-b7a6-c483eebecbb8" xmlns:ns3="807aa635-cdf8-4f87-acc5-eeaafee58acb" targetNamespace="http://schemas.microsoft.com/office/2006/metadata/properties" ma:root="true" ma:fieldsID="a3685f77edf1ad2f28e00b7531634890" ns2:_="" ns3:_="">
    <xsd:import namespace="42116817-7e29-4aa7-b7a6-c483eebecbb8"/>
    <xsd:import namespace="807aa635-cdf8-4f87-acc5-eeaafee58a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16817-7e29-4aa7-b7a6-c483eebec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7aa635-cdf8-4f87-acc5-eeaafee58a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F624AA-0F4C-4108-8115-3C5E42DC3780}">
  <ds:schemaRefs>
    <ds:schemaRef ds:uri="http://schemas.microsoft.com/sharepoint/v3/contenttype/forms"/>
  </ds:schemaRefs>
</ds:datastoreItem>
</file>

<file path=customXml/itemProps2.xml><?xml version="1.0" encoding="utf-8"?>
<ds:datastoreItem xmlns:ds="http://schemas.openxmlformats.org/officeDocument/2006/customXml" ds:itemID="{4A076FD3-69D2-4429-A550-435B7480F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16817-7e29-4aa7-b7a6-c483eebecbb8"/>
    <ds:schemaRef ds:uri="807aa635-cdf8-4f87-acc5-eeaafee58a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CBD289-E586-4BE5-86A3-5CCE31521B32}">
  <ds:schemaRefs>
    <ds:schemaRef ds:uri="42116817-7e29-4aa7-b7a6-c483eebecbb8"/>
    <ds:schemaRef ds:uri="http://purl.org/dc/terms/"/>
    <ds:schemaRef ds:uri="807aa635-cdf8-4f87-acc5-eeaafee58acb"/>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Integral</Template>
  <TotalTime>2075</TotalTime>
  <Words>706</Words>
  <Application>Microsoft Office PowerPoint</Application>
  <PresentationFormat>Laajakuva</PresentationFormat>
  <Paragraphs>88</Paragraphs>
  <Slides>12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Arial</vt:lpstr>
      <vt:lpstr>Calibri</vt:lpstr>
      <vt:lpstr>Tw Cen MT</vt:lpstr>
      <vt:lpstr>Tw Cen MT Condensed</vt:lpstr>
      <vt:lpstr>Wingdings 3</vt:lpstr>
      <vt:lpstr>Integraali</vt:lpstr>
      <vt:lpstr>1. Kehitys ja kehityspsykologia</vt:lpstr>
      <vt:lpstr>Kehityspsykologia ja kehitys</vt:lpstr>
      <vt:lpstr>Ikäkaudet kehityksessä</vt:lpstr>
      <vt:lpstr>Näkökulmia kehitykseen</vt:lpstr>
      <vt:lpstr>Näkökulmia kehitykseen</vt:lpstr>
      <vt:lpstr>kehityspolku</vt:lpstr>
      <vt:lpstr>Kehitystä Suojaavat tekijät</vt:lpstr>
      <vt:lpstr>Kehityksen riskitekijät</vt:lpstr>
      <vt:lpstr>Resilienssi</vt:lpstr>
      <vt:lpstr>Kehityksen tutkiminen</vt:lpstr>
      <vt:lpstr>Poikittais- ja pitkittäistutkimus</vt:lpstr>
      <vt:lpstr>Kaksos- ja adoptiotutkimus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Temperamentti ja persoonallisuuden piirteet</dc:title>
  <dc:creator>Åhs, Vesa A A</dc:creator>
  <cp:lastModifiedBy>Syrjäläinen Jarno Antero</cp:lastModifiedBy>
  <cp:revision>77</cp:revision>
  <dcterms:created xsi:type="dcterms:W3CDTF">2018-06-13T08:29:15Z</dcterms:created>
  <dcterms:modified xsi:type="dcterms:W3CDTF">2022-04-05T06:39:42Z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0x010100CEE9B2EBDD64CC4383B99224C2A6C036</vt:lpwstr>
  </property>
</Properties>
</file>