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58" r:id="rId6"/>
    <p:sldId id="259" r:id="rId7"/>
    <p:sldId id="257" r:id="rId8"/>
    <p:sldId id="263" r:id="rId9"/>
    <p:sldId id="261" r:id="rId10"/>
    <p:sldId id="264" r:id="rId11"/>
    <p:sldId id="265" r:id="rId12"/>
    <p:sldId id="26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F47E12-167E-84E9-F616-41A36155FD74}" v="11" dt="2021-09-07T14:21:35.7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a Viljakainen" userId="S::nea.viljakainen@sanoma.com::31f03692-df5d-4046-a9e0-25d0beb92039" providerId="AD" clId="Web-{7BF47E12-167E-84E9-F616-41A36155FD74}"/>
    <pc:docChg chg="modSld">
      <pc:chgData name="Nea Viljakainen" userId="S::nea.viljakainen@sanoma.com::31f03692-df5d-4046-a9e0-25d0beb92039" providerId="AD" clId="Web-{7BF47E12-167E-84E9-F616-41A36155FD74}" dt="2021-09-07T14:21:32.580" v="3" actId="20577"/>
      <pc:docMkLst>
        <pc:docMk/>
      </pc:docMkLst>
      <pc:sldChg chg="modSp">
        <pc:chgData name="Nea Viljakainen" userId="S::nea.viljakainen@sanoma.com::31f03692-df5d-4046-a9e0-25d0beb92039" providerId="AD" clId="Web-{7BF47E12-167E-84E9-F616-41A36155FD74}" dt="2021-09-07T14:21:32.580" v="3" actId="20577"/>
        <pc:sldMkLst>
          <pc:docMk/>
          <pc:sldMk cId="412747277" sldId="261"/>
        </pc:sldMkLst>
        <pc:spChg chg="mod">
          <ac:chgData name="Nea Viljakainen" userId="S::nea.viljakainen@sanoma.com::31f03692-df5d-4046-a9e0-25d0beb92039" providerId="AD" clId="Web-{7BF47E12-167E-84E9-F616-41A36155FD74}" dt="2021-09-07T14:21:32.580" v="3" actId="20577"/>
          <ac:spMkLst>
            <pc:docMk/>
            <pc:sldMk cId="412747277" sldId="261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FEE98-852F-4ED8-9008-33F5122FA77E}" type="datetimeFigureOut">
              <a:rPr lang="fi-FI" smtClean="0"/>
              <a:t>5.4.2022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741AE-6A69-4727-9C5E-C2EAA7D2C6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4949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857DB5-A2DC-4859-8C32-8AFCF75A5A3A}" type="datetime1">
              <a:rPr lang="fi-FI" smtClean="0"/>
              <a:t>5.4.2022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0934-6991-4342-A142-12429707E59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834476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7DB5-A2DC-4859-8C32-8AFCF75A5A3A}" type="datetime1">
              <a:rPr lang="fi-FI" smtClean="0"/>
              <a:t>5.4.2022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0934-6991-4342-A142-12429707E5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6977692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7DB5-A2DC-4859-8C32-8AFCF75A5A3A}" type="datetime1">
              <a:rPr lang="fi-FI" smtClean="0"/>
              <a:t>5.4.2022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0934-6991-4342-A142-12429707E59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786278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7DB5-A2DC-4859-8C32-8AFCF75A5A3A}" type="datetime1">
              <a:rPr lang="fi-FI" smtClean="0"/>
              <a:t>5.4.2022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0934-6991-4342-A142-12429707E5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8059151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7DB5-A2DC-4859-8C32-8AFCF75A5A3A}" type="datetime1">
              <a:rPr lang="fi-FI" smtClean="0"/>
              <a:t>5.4.2022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0934-6991-4342-A142-12429707E59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027412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7DB5-A2DC-4859-8C32-8AFCF75A5A3A}" type="datetime1">
              <a:rPr lang="fi-FI" smtClean="0"/>
              <a:t>5.4.2022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0934-6991-4342-A142-12429707E5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8940185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7DB5-A2DC-4859-8C32-8AFCF75A5A3A}" type="datetime1">
              <a:rPr lang="fi-FI" smtClean="0"/>
              <a:t>5.4.2022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0934-6991-4342-A142-12429707E5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5205926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7DB5-A2DC-4859-8C32-8AFCF75A5A3A}" type="datetime1">
              <a:rPr lang="fi-FI" smtClean="0"/>
              <a:t>5.4.2022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0934-6991-4342-A142-12429707E5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7938688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7DB5-A2DC-4859-8C32-8AFCF75A5A3A}" type="datetime1">
              <a:rPr lang="fi-FI" smtClean="0"/>
              <a:t>5.4.2022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0934-6991-4342-A142-12429707E5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8112895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7DB5-A2DC-4859-8C32-8AFCF75A5A3A}" type="datetime1">
              <a:rPr lang="fi-FI" smtClean="0"/>
              <a:t>5.4.2022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0934-6991-4342-A142-12429707E5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365078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7DB5-A2DC-4859-8C32-8AFCF75A5A3A}" type="datetime1">
              <a:rPr lang="fi-FI" smtClean="0"/>
              <a:t>5.4.2022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0934-6991-4342-A142-12429707E59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4729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857DB5-A2DC-4859-8C32-8AFCF75A5A3A}" type="datetime1">
              <a:rPr lang="fi-FI" smtClean="0"/>
              <a:t>5.4.2022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2 Kehittyvä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A410934-6991-4342-A142-12429707E59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315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</p:spPr>
        <p:txBody>
          <a:bodyPr anchor="b">
            <a:normAutofit/>
          </a:bodyPr>
          <a:lstStyle/>
          <a:p>
            <a:pPr algn="l"/>
            <a:r>
              <a:rPr lang="fi-FI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14. Sukupuoli- ja seksuaali-identiteetti</a:t>
            </a:r>
            <a:br>
              <a:rPr lang="fi-FI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fi-FI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1524" y="4460708"/>
            <a:ext cx="6280299" cy="1753175"/>
          </a:xfrm>
        </p:spPr>
        <p:txBody>
          <a:bodyPr anchor="t">
            <a:normAutofit/>
          </a:bodyPr>
          <a:lstStyle/>
          <a:p>
            <a:endParaRPr lang="fi-FI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Kuva 3" descr="Kuva, joka sisältää kohteen teksti, käsine, veitsi, ruokailuvälineet&#10;&#10;Kuvaus luotu automaattisesti">
            <a:extLst>
              <a:ext uri="{FF2B5EF4-FFF2-40B4-BE49-F238E27FC236}">
                <a16:creationId xmlns:a16="http://schemas.microsoft.com/office/drawing/2014/main" id="{60C74311-8814-435E-869B-EA2F2492D3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999" y="2640768"/>
            <a:ext cx="3993942" cy="1557637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E44B719-201A-42C1-84B9-436C50F75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/>
              <a:t>© Sanoma Pro, Tekijät ● Mieli 2 Kehittyvä ihminen</a:t>
            </a:r>
          </a:p>
        </p:txBody>
      </p:sp>
    </p:spTree>
    <p:extLst>
      <p:ext uri="{BB962C8B-B14F-4D97-AF65-F5344CB8AC3E}">
        <p14:creationId xmlns:p14="http://schemas.microsoft.com/office/powerpoint/2010/main" val="154264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sukupuoli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356" y="1998133"/>
            <a:ext cx="6169833" cy="412947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1900" dirty="0"/>
              <a:t>Sukupuoli on monesta tekijästä koostuva monimutkainen kokonaisuus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1900" b="1" dirty="0"/>
              <a:t>Biologinen sukupuoli</a:t>
            </a:r>
          </a:p>
          <a:p>
            <a:pPr lvl="1"/>
            <a:r>
              <a:rPr lang="fi-FI" sz="1600" dirty="0"/>
              <a:t>maskuliininen kehityslinja: johtaa yleensä miehelle tyypillisiin kehon piirteisiin</a:t>
            </a:r>
          </a:p>
          <a:p>
            <a:pPr lvl="1"/>
            <a:r>
              <a:rPr lang="fi-FI" sz="1600" dirty="0"/>
              <a:t>feminiininen kehityslinja: johtaa yleensä naisille tyypillisiin kehon piirteisiin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1900" b="1" dirty="0"/>
              <a:t>Sosiaalinen sukupuoli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dirty="0"/>
              <a:t>yhteiskunnassa eri sukupuoliin liitetyt normit, roolit ja käyttäytymistavat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1900" b="1" dirty="0"/>
              <a:t>Juridinen sukupuoli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dirty="0"/>
              <a:t>määritellään tyypillisesti syntymässä sukuelinten ulkoisten piirteiden perusteella</a:t>
            </a:r>
          </a:p>
          <a:p>
            <a:pPr marL="0" indent="0">
              <a:buNone/>
            </a:pPr>
            <a:endParaRPr lang="fi-FI" sz="2400" dirty="0"/>
          </a:p>
        </p:txBody>
      </p:sp>
      <p:pic>
        <p:nvPicPr>
          <p:cNvPr id="2050" name="Picture 2" descr="Ilmainen kuvapankkikuva tunnisteilla aaltoilevat hiukset, alhaalta, androgyyni">
            <a:extLst>
              <a:ext uri="{FF2B5EF4-FFF2-40B4-BE49-F238E27FC236}">
                <a16:creationId xmlns:a16="http://schemas.microsoft.com/office/drawing/2014/main" id="{534EB0AD-8F01-8C45-9038-840410922D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2"/>
          <a:stretch/>
        </p:blipFill>
        <p:spPr bwMode="auto">
          <a:xfrm>
            <a:off x="7552267" y="640080"/>
            <a:ext cx="3999654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AC8DF39-B437-4132-B222-3BCAFDDF3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0462" y="6328777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2 Kehittyvä ihminen, kuva: </a:t>
            </a:r>
            <a:r>
              <a:rPr lang="fi-FI" dirty="0" err="1"/>
              <a:t>pexels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108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Sukupuoli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000" b="1" dirty="0"/>
              <a:t>Transsukupuolinen</a:t>
            </a:r>
            <a:r>
              <a:rPr lang="fi-FI" sz="2000" dirty="0"/>
              <a:t>: sukupuoli-identiteetti ei vastaa syntymässä määritettyä sukupuolta (</a:t>
            </a:r>
            <a:r>
              <a:rPr lang="fi-FI" sz="2000" dirty="0" err="1"/>
              <a:t>trans</a:t>
            </a:r>
            <a:r>
              <a:rPr lang="fi-FI" sz="2000" dirty="0"/>
              <a:t> = ”eri puolella”)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b="1" dirty="0"/>
              <a:t>Cis-sukupuolinen</a:t>
            </a:r>
            <a:r>
              <a:rPr lang="fi-FI" sz="2000" dirty="0"/>
              <a:t>: sukupuoli-identiteetti vastaa syntymässä määritettyä sukupuolta (cis = ”samalla puolella”)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b="1" dirty="0" err="1"/>
              <a:t>Muunsukupuolinen</a:t>
            </a:r>
            <a:r>
              <a:rPr lang="fi-FI" sz="2000" dirty="0"/>
              <a:t>: kokee olevansa muu kuin mies tai nainen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b="1" dirty="0" err="1"/>
              <a:t>Intersukupuolinen</a:t>
            </a:r>
            <a:r>
              <a:rPr lang="fi-FI" sz="2000" dirty="0"/>
              <a:t>: ei yksikäsitteisesti määriteltävissä mieheksi tai naiseksi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b="1" dirty="0"/>
              <a:t>Sukupuoleton</a:t>
            </a:r>
            <a:r>
              <a:rPr lang="fi-FI" sz="2000" dirty="0"/>
              <a:t>: ei koe olevansa mitään sukupuolta tai sukupuolella ei ole merkitystä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b="1" dirty="0"/>
              <a:t>Sukupuolittaminen:</a:t>
            </a:r>
            <a:r>
              <a:rPr lang="fi-FI" sz="2000" dirty="0"/>
              <a:t> oletuksen tekeminen toisen sukupuolesta esim. kehonpiirteiden ja käyttäytymisen perusteella</a:t>
            </a:r>
            <a:endParaRPr lang="fi-FI" sz="2000" b="1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10724D6-E60E-495D-8534-369B7D07E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</p:spTree>
    <p:extLst>
      <p:ext uri="{BB962C8B-B14F-4D97-AF65-F5344CB8AC3E}">
        <p14:creationId xmlns:p14="http://schemas.microsoft.com/office/powerpoint/2010/main" val="408377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sz="5400" dirty="0"/>
              <a:t>Sukupuoli- ja seksuaali-identiteetti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538784"/>
            <a:ext cx="5902061" cy="39319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Sukupuoli-identiteetti</a:t>
            </a:r>
            <a:r>
              <a:rPr lang="fi-FI" dirty="0"/>
              <a:t>: mitä sukupuolta henkilö kokee olevansa</a:t>
            </a:r>
          </a:p>
          <a:p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Seksuaali-identiteetti</a:t>
            </a:r>
            <a:r>
              <a:rPr lang="fi-FI" dirty="0"/>
              <a:t>: ihmisen käsitys omasta seksuaalisuudestaan</a:t>
            </a:r>
          </a:p>
          <a:p>
            <a:pPr lvl="1"/>
            <a:r>
              <a:rPr lang="fi-FI" dirty="0"/>
              <a:t>ei vain seksuaalinen suuntautuminen</a:t>
            </a:r>
          </a:p>
          <a:p>
            <a:pPr lvl="1"/>
            <a:r>
              <a:rPr lang="fi-FI" dirty="0"/>
              <a:t>homon seksuaali-identiteetti voi olla homo, mutta myös esim. aseksuaali</a:t>
            </a:r>
          </a:p>
        </p:txBody>
      </p:sp>
      <p:pic>
        <p:nvPicPr>
          <p:cNvPr id="1026" name="Picture 2" descr="Ilmainen kuvapankkikuva tunnisteilla afro, afroamerikkalaiset naiset, asu">
            <a:extLst>
              <a:ext uri="{FF2B5EF4-FFF2-40B4-BE49-F238E27FC236}">
                <a16:creationId xmlns:a16="http://schemas.microsoft.com/office/drawing/2014/main" id="{5766F361-701E-0C4F-B39E-0C1583867F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0490" y="640080"/>
            <a:ext cx="3723208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F78A957-9A0E-4F6E-A77C-557B59634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397552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2 Kehittyvä ihminen, kuva: </a:t>
            </a:r>
            <a:r>
              <a:rPr lang="fi-FI" dirty="0" err="1"/>
              <a:t>pexels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46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064" y="625040"/>
            <a:ext cx="6066818" cy="1499616"/>
          </a:xfrm>
        </p:spPr>
        <p:txBody>
          <a:bodyPr>
            <a:normAutofit/>
          </a:bodyPr>
          <a:lstStyle/>
          <a:p>
            <a:r>
              <a:rPr lang="fi-FI" dirty="0"/>
              <a:t>Sukupuoli-identiteetin osia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6328946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000" b="1" dirty="0"/>
              <a:t>Sukupuoli-identiteetti</a:t>
            </a:r>
            <a:r>
              <a:rPr lang="fi-FI" sz="2000" dirty="0"/>
              <a:t>: mitä sukupuolta olen, miten tyytyväinen olen sukupuoleeni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dirty="0"/>
              <a:t>käsitys itsestä: miten haluan toimia ja käyttäytyä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dirty="0"/>
              <a:t>käsitys sukupuolistereotypioista: miten eri sukupuolien ajatellaan toimivan ja käyttäytyvän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Ihmiset toteuttavat sukupuoltaan eri tavoin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700" dirty="0"/>
              <a:t>jokaisella on oma suhde omaan sukupuoleensa, oma käsitys itsestä, ja oma ajatus siitä, miten sukupuolistereotypioita haluaa toteuttaa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Sukupuoli-identiteetillä osin biologinen perusta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700" dirty="0"/>
              <a:t>useimmiten varsin muuttumaton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700" dirty="0"/>
              <a:t>ei aina vastaa syntymässä määritettyä sukupuolta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89548D7-DD7C-477B-A365-814855DB6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5148" y="6470704"/>
            <a:ext cx="3875798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2 Kehittyvä ihminen, kuva: </a:t>
            </a:r>
            <a:r>
              <a:rPr lang="fi-FI" dirty="0" err="1"/>
              <a:t>pexels</a:t>
            </a:r>
            <a:endParaRPr lang="fi-FI" dirty="0"/>
          </a:p>
        </p:txBody>
      </p:sp>
      <p:pic>
        <p:nvPicPr>
          <p:cNvPr id="1026" name="Picture 2" descr="Ilmainen kuvapankkikuva tunnisteilla aikuinen, asu, hengittää">
            <a:extLst>
              <a:ext uri="{FF2B5EF4-FFF2-40B4-BE49-F238E27FC236}">
                <a16:creationId xmlns:a16="http://schemas.microsoft.com/office/drawing/2014/main" id="{66A72935-28A3-134B-8396-21BB099FB1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63" r="35577" b="-1"/>
          <a:stretch/>
        </p:blipFill>
        <p:spPr bwMode="auto">
          <a:xfrm>
            <a:off x="7552266" y="10"/>
            <a:ext cx="463973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38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620869" cy="1499616"/>
          </a:xfrm>
        </p:spPr>
        <p:txBody>
          <a:bodyPr>
            <a:normAutofit/>
          </a:bodyPr>
          <a:lstStyle/>
          <a:p>
            <a:r>
              <a:rPr lang="fi-FI" dirty="0"/>
              <a:t>Sukupuoliroolit ja -normit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6844" y="2180986"/>
            <a:ext cx="7118152" cy="402336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000" b="1" dirty="0"/>
              <a:t>Sukupuolirooli: </a:t>
            </a:r>
            <a:r>
              <a:rPr lang="fi-FI" sz="2000" dirty="0"/>
              <a:t>miten tiettyyn sukupuoleen kuuluvat tyypillisesti käyttäytyvät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b="1" dirty="0"/>
              <a:t>Sukupuolinormi: </a:t>
            </a:r>
            <a:r>
              <a:rPr lang="fi-FI" sz="2000" dirty="0"/>
              <a:t>millaista käyttäytymistä yhteiskunta odottaa tai vaatii tiettyyn sukupuoleen kuuluvalta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Opitaan pääosin varhaislapsuudessa sosiaalistumisen myötä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dirty="0"/>
              <a:t>lapsi oppii yhdistämään tietyt asiat ja toimintatavat eri sukupuoliin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dirty="0"/>
              <a:t>kasvuympäristö usein palkitsee sukupuolinormien mukaisesta käytöksestä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Länsimaissa opitaan aluksi jäykät sukupuoliroolit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dirty="0"/>
              <a:t>lapsen käsitteellisen ajattelun kehittyessä n. 6. vuoden iästä alkaen sukupuoliroolit muuttuvat sallivammiksi </a:t>
            </a:r>
          </a:p>
        </p:txBody>
      </p:sp>
      <p:pic>
        <p:nvPicPr>
          <p:cNvPr id="5122" name="Picture 2" descr="Ilmainen kuvapankkikuva tunnisteilla blondi, ilme, Keittiö">
            <a:extLst>
              <a:ext uri="{FF2B5EF4-FFF2-40B4-BE49-F238E27FC236}">
                <a16:creationId xmlns:a16="http://schemas.microsoft.com/office/drawing/2014/main" id="{FF91F0AA-16AC-6B4D-9C91-80544C3BD4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12" r="1" b="63"/>
          <a:stretch/>
        </p:blipFill>
        <p:spPr bwMode="auto">
          <a:xfrm>
            <a:off x="751219" y="2084832"/>
            <a:ext cx="3391935" cy="371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656D54D-5580-4F56-B290-CBB479C91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1219" y="6300500"/>
            <a:ext cx="5901459" cy="27432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fi-FI" dirty="0"/>
              <a:t>© Sanoma Pro, Tekijät ● Mieli 2 Kehittyvä ihminen, kuva: </a:t>
            </a:r>
            <a:r>
              <a:rPr lang="fi-FI" dirty="0" err="1"/>
              <a:t>pexels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74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fi-FI" dirty="0"/>
              <a:t>Seksuaali-identiteetti</a:t>
            </a:r>
          </a:p>
        </p:txBody>
      </p:sp>
      <p:pic>
        <p:nvPicPr>
          <p:cNvPr id="2050" name="Picture 2" descr="Ilmainen kuvapankkikuva tunnisteilla hauska, hymyily, hymyt">
            <a:extLst>
              <a:ext uri="{FF2B5EF4-FFF2-40B4-BE49-F238E27FC236}">
                <a16:creationId xmlns:a16="http://schemas.microsoft.com/office/drawing/2014/main" id="{82E9649C-01A7-B545-86AD-8E82DEAA2F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30021"/>
          <a:stretch/>
        </p:blipFill>
        <p:spPr bwMode="auto">
          <a:xfrm>
            <a:off x="688847" y="2286000"/>
            <a:ext cx="3615605" cy="3448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9733" y="2286000"/>
            <a:ext cx="6479823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Seksuaalinen suuntautuminen on suuri osa seksuaali-identiteettiä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Usein jatkumo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ei vain hetero-</a:t>
            </a:r>
            <a:r>
              <a:rPr lang="fi-FI" dirty="0" err="1"/>
              <a:t>bi</a:t>
            </a:r>
            <a:r>
              <a:rPr lang="fi-FI" dirty="0"/>
              <a:t>-homo/lesbo/muu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jos voi vastata olevansa esim. ”enimmäkseen hetero” eikä vain ”hetero tai </a:t>
            </a:r>
            <a:r>
              <a:rPr lang="fi-FI" dirty="0" err="1"/>
              <a:t>bi</a:t>
            </a:r>
            <a:r>
              <a:rPr lang="fi-FI" dirty="0"/>
              <a:t>”, moni valitsee enimmäkseen heteron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Seksuaali-identiteetti muuttuu itsestään, jos on muuttuakseen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Kaikille ei kehity vakiintunutta seksuaali-identiteettiä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E216CEA-E929-4DFC-A415-45B93530C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84164" y="6510528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2 Kehittyvä ihminen, kuva: </a:t>
            </a:r>
            <a:r>
              <a:rPr lang="fi-FI" dirty="0" err="1"/>
              <a:t>pexels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805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Sukupuoli- ja seksuaalivähemmistöt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Yhteiskunnassa syrjitty ja haavoittuva ryhmä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Heteronormatiivisuus: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heteroseksuaalista suuntautumista ja käyttäytymistä pidetään normaalina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oletetaan lähtökohtaisesti kaikkien olevan ja toimivan </a:t>
            </a:r>
            <a:r>
              <a:rPr lang="fi-FI" dirty="0" err="1"/>
              <a:t>heteroiden</a:t>
            </a:r>
            <a:r>
              <a:rPr lang="fi-FI" dirty="0"/>
              <a:t> tapaan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Vähemmistöstressi: </a:t>
            </a:r>
            <a:r>
              <a:rPr lang="fi-FI" dirty="0"/>
              <a:t>ahdistus siitä, ettei sovi yhteiskunnan normeihin ja odotuksiin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Sateenkaari-ihmiseen kohdistuu myös kiusaamista ja syrjintää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9513CDD-88DC-4208-91EE-2B2E61D94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</p:spTree>
    <p:extLst>
      <p:ext uri="{BB962C8B-B14F-4D97-AF65-F5344CB8AC3E}">
        <p14:creationId xmlns:p14="http://schemas.microsoft.com/office/powerpoint/2010/main" val="293829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r>
              <a:rPr lang="fi-FI" dirty="0"/>
              <a:t>Suhteiden moninaisuus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6066818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 err="1"/>
              <a:t>Monoamorinen</a:t>
            </a:r>
            <a:r>
              <a:rPr lang="fi-FI" dirty="0"/>
              <a:t>: seksuaalisesti tai romanttisesti kiinnostunut yhdestä henkilöstä kerrallaan</a:t>
            </a:r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 err="1"/>
              <a:t>Polyamorinen</a:t>
            </a:r>
            <a:r>
              <a:rPr lang="fi-FI" dirty="0"/>
              <a:t>: seksuaalisesti tai romanttisesti kiinnostunut useammasta henkilöstä kerrallaan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430AEED-A36C-46FC-A40F-4F07FA811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5148" y="6470704"/>
            <a:ext cx="3875798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2 Kehittyvä ihminen, kuva: </a:t>
            </a:r>
            <a:r>
              <a:rPr lang="fi-FI" dirty="0" err="1"/>
              <a:t>pexels</a:t>
            </a:r>
            <a:endParaRPr lang="fi-FI" dirty="0"/>
          </a:p>
        </p:txBody>
      </p:sp>
      <p:pic>
        <p:nvPicPr>
          <p:cNvPr id="4098" name="Picture 2" descr="Ilmainen kuvapankkikuva tunnisteilla asu, gay, Gay Pride">
            <a:extLst>
              <a:ext uri="{FF2B5EF4-FFF2-40B4-BE49-F238E27FC236}">
                <a16:creationId xmlns:a16="http://schemas.microsoft.com/office/drawing/2014/main" id="{F84568ED-2CE1-4449-B99E-890563F066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84" r="34456" b="-1"/>
          <a:stretch/>
        </p:blipFill>
        <p:spPr bwMode="auto">
          <a:xfrm>
            <a:off x="7552266" y="10"/>
            <a:ext cx="463973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4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Violetti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E9B2EBDD64CC4383B99224C2A6C036" ma:contentTypeVersion="6" ma:contentTypeDescription="Create a new document." ma:contentTypeScope="" ma:versionID="82fc9880f7217d5f41ae7c096de6dfca">
  <xsd:schema xmlns:xsd="http://www.w3.org/2001/XMLSchema" xmlns:xs="http://www.w3.org/2001/XMLSchema" xmlns:p="http://schemas.microsoft.com/office/2006/metadata/properties" xmlns:ns2="42116817-7e29-4aa7-b7a6-c483eebecbb8" xmlns:ns3="807aa635-cdf8-4f87-acc5-eeaafee58acb" targetNamespace="http://schemas.microsoft.com/office/2006/metadata/properties" ma:root="true" ma:fieldsID="a3685f77edf1ad2f28e00b7531634890" ns2:_="" ns3:_="">
    <xsd:import namespace="42116817-7e29-4aa7-b7a6-c483eebecbb8"/>
    <xsd:import namespace="807aa635-cdf8-4f87-acc5-eeaafee58a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16817-7e29-4aa7-b7a6-c483eebecb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aa635-cdf8-4f87-acc5-eeaafee58ac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934FB8-AB6A-4EBD-9480-6E05813880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435084-4A9F-4AB4-852B-C15EB60F54C4}">
  <ds:schemaRefs>
    <ds:schemaRef ds:uri="http://schemas.microsoft.com/office/2006/documentManagement/types"/>
    <ds:schemaRef ds:uri="42116817-7e29-4aa7-b7a6-c483eebecbb8"/>
    <ds:schemaRef ds:uri="http://purl.org/dc/terms/"/>
    <ds:schemaRef ds:uri="807aa635-cdf8-4f87-acc5-eeaafee58acb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0E18349-EB58-4A0A-881D-2EA87938FD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116817-7e29-4aa7-b7a6-c483eebecbb8"/>
    <ds:schemaRef ds:uri="807aa635-cdf8-4f87-acc5-eeaafee58a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7747</TotalTime>
  <Words>506</Words>
  <Application>Microsoft Office PowerPoint</Application>
  <PresentationFormat>Laajakuva</PresentationFormat>
  <Paragraphs>67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5" baseType="lpstr">
      <vt:lpstr>Arial</vt:lpstr>
      <vt:lpstr>Calibri</vt:lpstr>
      <vt:lpstr>Tw Cen MT</vt:lpstr>
      <vt:lpstr>Tw Cen MT Condensed</vt:lpstr>
      <vt:lpstr>Wingdings 3</vt:lpstr>
      <vt:lpstr>Integraali</vt:lpstr>
      <vt:lpstr>14. Sukupuoli- ja seksuaali-identiteetti </vt:lpstr>
      <vt:lpstr>sukupuoli</vt:lpstr>
      <vt:lpstr>Sukupuoli</vt:lpstr>
      <vt:lpstr>Sukupuoli- ja seksuaali-identiteetti</vt:lpstr>
      <vt:lpstr>Sukupuoli-identiteetin osia</vt:lpstr>
      <vt:lpstr>Sukupuoliroolit ja -normit</vt:lpstr>
      <vt:lpstr>Seksuaali-identiteetti</vt:lpstr>
      <vt:lpstr>Sukupuoli- ja seksuaalivähemmistöt</vt:lpstr>
      <vt:lpstr>Suhteiden moninaisuus</vt:lpstr>
    </vt:vector>
  </TitlesOfParts>
  <Company>University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Luku 13</dc:title>
  <dc:creator>Partanen, Eino J</dc:creator>
  <cp:lastModifiedBy>Syrjäläinen Jarno Antero</cp:lastModifiedBy>
  <cp:revision>21</cp:revision>
  <dcterms:created xsi:type="dcterms:W3CDTF">2021-05-17T08:07:20Z</dcterms:created>
  <dcterms:modified xsi:type="dcterms:W3CDTF">2022-04-05T08:52:43Z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0x010100CEE9B2EBDD64CC4383B99224C2A6C036</vt:lpwstr>
  </property>
</Properties>
</file>