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8" r:id="rId7"/>
    <p:sldId id="266" r:id="rId8"/>
    <p:sldId id="259" r:id="rId9"/>
    <p:sldId id="267" r:id="rId10"/>
    <p:sldId id="269" r:id="rId11"/>
    <p:sldId id="261" r:id="rId12"/>
    <p:sldId id="262" r:id="rId13"/>
    <p:sldId id="263" r:id="rId14"/>
    <p:sldId id="264" r:id="rId15"/>
    <p:sldId id="26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a4d912ff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a4d912ff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a4d912f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a4d912ff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a4d912ff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a4d912ff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a4d912ff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a4d912ff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a4d912ff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a4d912ff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a4d912ff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a4d912ff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a4d912ff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a4d912ff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a4d912ff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a4d912ff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80B05EA-8F0E-4710-B9F3-0099CDE8CC07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58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460EC-ADFD-48D6-92C9-8B3BECF8E25A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48971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D75F-0F4D-47FE-A06C-455DB15DA7CE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7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761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64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88A2E-A821-4CDD-9E68-EDC5E7739C36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14815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D321-3289-4030-98B0-A1152918E3BF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34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BE4FB-1913-495C-B37D-AEB7EE2446FB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81579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FF127-7EBB-4DFB-8787-26A4D04E617B}" type="datetime1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08613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E1170-D099-4391-9258-DD1A8FC29040}" type="datetime1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576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7D4D-0069-45D9-A30A-33540B7B8313}" type="datetime1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867028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A418-7DB5-4CF3-91C4-234F55BB9036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05409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3BF70-CF1E-4941-B4AB-AD64E297E4EC}" type="datetime1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4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55165BF-C6F8-4D9C-B4CD-CB516BC3848D}" type="datetime1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 smtClean="0"/>
              <a:t>‹#›</a:t>
            </a:fld>
            <a:endParaRPr lang="fi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24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55" y="0"/>
            <a:ext cx="9141545" cy="51442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943600" y="480060"/>
            <a:ext cx="4720267" cy="2739303"/>
          </a:xfrm>
          <a:prstGeom prst="rect">
            <a:avLst/>
          </a:prstGeom>
        </p:spPr>
        <p:txBody>
          <a:bodyPr spcFirstLastPara="1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3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  <a:sym typeface="Calibri"/>
              </a:rPr>
              <a:t>13. Nuoruus on identiteetin rakentamisen aikaa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953643" y="3345531"/>
            <a:ext cx="4710224" cy="1314881"/>
          </a:xfrm>
          <a:prstGeom prst="rect">
            <a:avLst/>
          </a:prstGeom>
        </p:spPr>
        <p:txBody>
          <a:bodyPr spcFirstLastPara="1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i-FI" sz="1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Kuva 3" descr="Kuva, joka sisältää kohteen teksti, käsine, veitsi, ruokailuvälineet&#10;&#10;Kuvaus luotu automaattisesti">
            <a:extLst>
              <a:ext uri="{FF2B5EF4-FFF2-40B4-BE49-F238E27FC236}">
                <a16:creationId xmlns:a16="http://schemas.microsoft.com/office/drawing/2014/main" id="{41B88D3E-1AA4-42B4-B8F2-F6C29622F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99" y="1980576"/>
            <a:ext cx="2995456" cy="1168227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82230" y="3291105"/>
            <a:ext cx="43891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D17A1E-34E1-4187-B3F1-A884CA51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200C8B5-FB5A-4F8B-A9BD-693C0514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spc="100" dirty="0" err="1">
                <a:sym typeface="Calibri"/>
              </a:rPr>
              <a:t>Kulttuuri-identiteetti</a:t>
            </a:r>
            <a:endParaRPr lang="en-US" sz="3600" spc="100" dirty="0" err="1"/>
          </a:p>
        </p:txBody>
      </p:sp>
      <p:pic>
        <p:nvPicPr>
          <p:cNvPr id="2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A768A84-335A-4D8D-891C-8B2ECD186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93" r="20995" b="2"/>
          <a:stretch/>
        </p:blipFill>
        <p:spPr>
          <a:xfrm>
            <a:off x="600196" y="1789538"/>
            <a:ext cx="2705916" cy="2928224"/>
          </a:xfrm>
          <a:prstGeom prst="rect">
            <a:avLst/>
          </a:prstGeom>
        </p:spPr>
      </p:pic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521813" y="1714500"/>
            <a:ext cx="5074992" cy="3010952"/>
          </a:xfrm>
          <a:prstGeom prst="rect">
            <a:avLst/>
          </a:prstGeom>
        </p:spPr>
        <p:txBody>
          <a:bodyPr spcFirstLastPara="1" vert="horz" lIns="45720" tIns="45720" rIns="45720" bIns="45720" rtlCol="0" anchorCtr="0">
            <a:normAutofit/>
          </a:bodyPr>
          <a:lstStyle/>
          <a:p>
            <a:pPr marL="457200" lvl="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b="1" dirty="0" err="1">
                <a:sym typeface="Calibri"/>
              </a:rPr>
              <a:t>Kulttuuri-identiteetti</a:t>
            </a:r>
            <a:r>
              <a:rPr lang="en-US" dirty="0">
                <a:sym typeface="Calibri"/>
              </a:rPr>
              <a:t>: </a:t>
            </a:r>
            <a:r>
              <a:rPr lang="en-US" dirty="0" err="1">
                <a:sym typeface="Calibri"/>
              </a:rPr>
              <a:t>oman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kasvuympäristön</a:t>
            </a:r>
            <a:r>
              <a:rPr lang="en-US" dirty="0">
                <a:sym typeface="Calibri"/>
              </a:rPr>
              <a:t> tai </a:t>
            </a:r>
            <a:r>
              <a:rPr lang="en-US" dirty="0" err="1">
                <a:sym typeface="Calibri"/>
              </a:rPr>
              <a:t>useampien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eri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kulttuuri-ympäristöjen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tapojen</a:t>
            </a:r>
            <a:r>
              <a:rPr lang="en-US" dirty="0">
                <a:sym typeface="Calibri"/>
              </a:rPr>
              <a:t>, </a:t>
            </a:r>
            <a:r>
              <a:rPr lang="en-US" dirty="0" err="1">
                <a:sym typeface="Calibri"/>
              </a:rPr>
              <a:t>uskomusten</a:t>
            </a:r>
            <a:r>
              <a:rPr lang="en-US" dirty="0">
                <a:sym typeface="Calibri"/>
              </a:rPr>
              <a:t>, </a:t>
            </a:r>
            <a:r>
              <a:rPr lang="en-US" dirty="0" err="1">
                <a:sym typeface="Calibri"/>
              </a:rPr>
              <a:t>näkemysten</a:t>
            </a:r>
            <a:r>
              <a:rPr lang="en-US" dirty="0">
                <a:sym typeface="Calibri"/>
              </a:rPr>
              <a:t> ja </a:t>
            </a:r>
            <a:r>
              <a:rPr lang="en-US" dirty="0" err="1">
                <a:sym typeface="Calibri"/>
              </a:rPr>
              <a:t>arvojen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omaksumista</a:t>
            </a:r>
            <a:endParaRPr lang="en-US" dirty="0"/>
          </a:p>
          <a:p>
            <a:pPr indent="-292100" defTabSz="914400"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dirty="0" err="1">
                <a:sym typeface="Calibri"/>
              </a:rPr>
              <a:t>Yhteisöllinen</a:t>
            </a:r>
            <a:endParaRPr lang="en-US" dirty="0">
              <a:sym typeface="Calibri"/>
            </a:endParaRPr>
          </a:p>
          <a:p>
            <a:pPr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dirty="0" err="1">
                <a:sym typeface="Calibri"/>
              </a:rPr>
              <a:t>koostuu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samankaltaisesti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ajattelevan</a:t>
            </a:r>
            <a:r>
              <a:rPr lang="en-US" dirty="0">
                <a:sym typeface="Calibri"/>
              </a:rPr>
              <a:t>, </a:t>
            </a:r>
            <a:r>
              <a:rPr lang="en-US" dirty="0" err="1">
                <a:sym typeface="Calibri"/>
              </a:rPr>
              <a:t>toimivan</a:t>
            </a:r>
            <a:r>
              <a:rPr lang="en-US" dirty="0">
                <a:sym typeface="Calibri"/>
              </a:rPr>
              <a:t> ja </a:t>
            </a:r>
            <a:r>
              <a:rPr lang="en-US" dirty="0" err="1">
                <a:sym typeface="Calibri"/>
              </a:rPr>
              <a:t>kommunikoivan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yhteisön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jakamista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yhteisistä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kulttuurisista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arvoista</a:t>
            </a:r>
            <a:endParaRPr lang="en-US" dirty="0"/>
          </a:p>
          <a:p>
            <a:pPr marL="457200" lvl="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dirty="0" err="1">
                <a:sym typeface="Calibri"/>
              </a:rPr>
              <a:t>Yksilöllinen</a:t>
            </a:r>
            <a:endParaRPr lang="en-US" dirty="0"/>
          </a:p>
          <a:p>
            <a:pPr lvl="1" defTabSz="914400"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dirty="0" err="1">
                <a:sym typeface="Calibri"/>
              </a:rPr>
              <a:t>lähiympäristön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vaikutus</a:t>
            </a:r>
            <a:endParaRPr lang="en-US" dirty="0"/>
          </a:p>
          <a:p>
            <a:pPr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dirty="0" err="1">
                <a:sym typeface="Calibri"/>
              </a:rPr>
              <a:t>muuttuu</a:t>
            </a:r>
            <a:r>
              <a:rPr lang="en-US" dirty="0">
                <a:sym typeface="Calibri"/>
              </a:rPr>
              <a:t> ja </a:t>
            </a:r>
            <a:r>
              <a:rPr lang="en-US" dirty="0" err="1">
                <a:sym typeface="Calibri"/>
              </a:rPr>
              <a:t>muovautuu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kulttuurin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muutosten</a:t>
            </a:r>
            <a:r>
              <a:rPr lang="en-US" dirty="0">
                <a:sym typeface="Calibri"/>
              </a:rPr>
              <a:t> ja </a:t>
            </a:r>
            <a:r>
              <a:rPr lang="en-US" dirty="0" err="1">
                <a:sym typeface="Calibri"/>
              </a:rPr>
              <a:t>yksilön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kasvun</a:t>
            </a:r>
            <a:r>
              <a:rPr lang="en-US" dirty="0">
                <a:sym typeface="Calibri"/>
              </a:rPr>
              <a:t>/</a:t>
            </a:r>
            <a:r>
              <a:rPr lang="en-US" dirty="0" err="1">
                <a:sym typeface="Calibri"/>
              </a:rPr>
              <a:t>kehityksen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myötä</a:t>
            </a:r>
            <a:endParaRPr lang="en-US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9A48CE2-B0CD-4873-A667-386C99E9090B}"/>
              </a:ext>
            </a:extLst>
          </p:cNvPr>
          <p:cNvSpPr txBox="1"/>
          <p:nvPr/>
        </p:nvSpPr>
        <p:spPr>
          <a:xfrm>
            <a:off x="579382" y="4826219"/>
            <a:ext cx="2743200" cy="207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750" cap="all" dirty="0">
                <a:solidFill>
                  <a:srgbClr val="0D0D0D"/>
                </a:solidFill>
                <a:latin typeface="Tw Cen MT Condensed"/>
              </a:rPr>
              <a:t>© SANOMA PRO, TEKIJÄT ● MIELI 2 KEHITTYVÄ IHMINEN, KUVA: </a:t>
            </a:r>
            <a:r>
              <a:rPr lang="fi-FI" sz="750" cap="all" dirty="0" err="1">
                <a:solidFill>
                  <a:srgbClr val="0D0D0D"/>
                </a:solidFill>
                <a:latin typeface="Tw Cen MT Condensed"/>
              </a:rPr>
              <a:t>wikimeida</a:t>
            </a:r>
            <a:r>
              <a:rPr lang="fi-FI" sz="750" cap="all" dirty="0">
                <a:solidFill>
                  <a:srgbClr val="0D0D0D"/>
                </a:solidFill>
                <a:latin typeface="Tw Cen MT Condensed"/>
              </a:rPr>
              <a:t> </a:t>
            </a:r>
            <a:r>
              <a:rPr lang="fi-FI" sz="750" cap="all" dirty="0" err="1">
                <a:solidFill>
                  <a:srgbClr val="0D0D0D"/>
                </a:solidFill>
                <a:latin typeface="Tw Cen MT Condensed"/>
              </a:rPr>
              <a:t>commons</a:t>
            </a:r>
            <a:r>
              <a:rPr lang="fi-FI" sz="750" dirty="0">
                <a:latin typeface="Tw Cen MT Condensed"/>
              </a:rPr>
              <a:t>​</a:t>
            </a:r>
            <a:endParaRPr lang="fi-FI" sz="7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821C225-5C4D-4168-90AF-3D263D72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B0890400-BB8B-4A44-AB63-65C7CA22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723591" y="603249"/>
            <a:ext cx="2543925" cy="393700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r" defTabSz="914400">
              <a:spcBef>
                <a:spcPct val="0"/>
              </a:spcBef>
            </a:pPr>
            <a:r>
              <a:rPr lang="en-US" sz="3500" spc="100" dirty="0" err="1">
                <a:sym typeface="Calibri"/>
              </a:rPr>
              <a:t>Kulttuuri-identiteetin</a:t>
            </a:r>
            <a:r>
              <a:rPr lang="en-US" sz="3500" spc="100" dirty="0">
                <a:sym typeface="Calibri"/>
              </a:rPr>
              <a:t> </a:t>
            </a:r>
            <a:r>
              <a:rPr lang="en-US" sz="3500" spc="100" dirty="0" err="1">
                <a:sym typeface="Calibri"/>
              </a:rPr>
              <a:t>rakentuminen</a:t>
            </a:r>
            <a:endParaRPr lang="en-US" sz="3500" spc="100" dirty="0" err="1"/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D39B797-CDC6-4529-8A36-9CBFC9816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08197" y="120015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729790" y="347058"/>
            <a:ext cx="4890359" cy="4324570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/>
          </a:bodyPr>
          <a:lstStyle/>
          <a:p>
            <a:pPr marL="457200" lvl="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2000" dirty="0" err="1">
                <a:sym typeface="Calibri"/>
              </a:rPr>
              <a:t>Kulttuuri-identiteetti</a:t>
            </a:r>
            <a:r>
              <a:rPr lang="en-US" sz="2000" dirty="0">
                <a:sym typeface="Calibri"/>
              </a:rPr>
              <a:t> </a:t>
            </a:r>
            <a:r>
              <a:rPr lang="en-US" sz="2000" dirty="0" err="1">
                <a:sym typeface="Calibri"/>
              </a:rPr>
              <a:t>voi</a:t>
            </a:r>
            <a:r>
              <a:rPr lang="en-US" sz="2000" dirty="0">
                <a:sym typeface="Calibri"/>
              </a:rPr>
              <a:t> </a:t>
            </a:r>
            <a:r>
              <a:rPr lang="en-US" sz="2000" dirty="0" err="1">
                <a:sym typeface="Calibri"/>
              </a:rPr>
              <a:t>koostua</a:t>
            </a:r>
            <a:r>
              <a:rPr lang="en-US" sz="2000" dirty="0">
                <a:sym typeface="Calibri"/>
              </a:rPr>
              <a:t> </a:t>
            </a:r>
            <a:r>
              <a:rPr lang="en-US" sz="2000" dirty="0" err="1">
                <a:sym typeface="Calibri"/>
              </a:rPr>
              <a:t>useasta</a:t>
            </a:r>
            <a:r>
              <a:rPr lang="en-US" sz="2000" dirty="0">
                <a:sym typeface="Calibri"/>
              </a:rPr>
              <a:t> </a:t>
            </a:r>
            <a:r>
              <a:rPr lang="en-US" sz="2000" dirty="0" err="1">
                <a:sym typeface="Calibri"/>
              </a:rPr>
              <a:t>eri</a:t>
            </a:r>
            <a:r>
              <a:rPr lang="en-US" sz="2000" dirty="0">
                <a:sym typeface="Calibri"/>
              </a:rPr>
              <a:t> </a:t>
            </a:r>
            <a:r>
              <a:rPr lang="en-US" sz="2000" dirty="0" err="1">
                <a:sym typeface="Calibri"/>
              </a:rPr>
              <a:t>tekijästä</a:t>
            </a:r>
            <a:endParaRPr lang="en-US" sz="2000" dirty="0"/>
          </a:p>
          <a:p>
            <a:pPr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600" dirty="0" err="1">
                <a:sym typeface="Calibri"/>
              </a:rPr>
              <a:t>tyypillistä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globaalissa</a:t>
            </a:r>
            <a:r>
              <a:rPr lang="en-US" sz="1600" dirty="0">
                <a:sym typeface="Calibri"/>
              </a:rPr>
              <a:t> ja </a:t>
            </a:r>
            <a:r>
              <a:rPr lang="en-US" sz="1600" dirty="0" err="1">
                <a:sym typeface="Calibri"/>
              </a:rPr>
              <a:t>muuttuvassa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maailmassa</a:t>
            </a:r>
            <a:endParaRPr lang="en-US" sz="1600" dirty="0"/>
          </a:p>
          <a:p>
            <a:pPr marL="457200" lvl="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2000" dirty="0" err="1">
                <a:sym typeface="Calibri"/>
              </a:rPr>
              <a:t>Kulttuuri-identiteetin</a:t>
            </a:r>
            <a:r>
              <a:rPr lang="en-US" sz="2000" dirty="0">
                <a:sym typeface="Calibri"/>
              </a:rPr>
              <a:t> </a:t>
            </a:r>
            <a:r>
              <a:rPr lang="en-US" sz="2000" dirty="0" err="1">
                <a:sym typeface="Calibri"/>
              </a:rPr>
              <a:t>vahvistaminen</a:t>
            </a:r>
            <a:endParaRPr lang="en-US" sz="2000" dirty="0"/>
          </a:p>
          <a:p>
            <a:pPr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600" dirty="0" err="1">
                <a:sym typeface="Calibri"/>
              </a:rPr>
              <a:t>vahvistetaan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tunnetta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ryhmään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kuulumisesta</a:t>
            </a:r>
            <a:r>
              <a:rPr lang="en-US" sz="1600" dirty="0">
                <a:sym typeface="Calibri"/>
              </a:rPr>
              <a:t> ja </a:t>
            </a:r>
            <a:r>
              <a:rPr lang="en-US" sz="1600" dirty="0" err="1">
                <a:sym typeface="Calibri"/>
              </a:rPr>
              <a:t>yhtenäisyyteen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pyrkimisestä</a:t>
            </a:r>
            <a:endParaRPr lang="en-US" sz="1600" dirty="0"/>
          </a:p>
          <a:p>
            <a:pPr marL="914400"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600" dirty="0" err="1">
                <a:sym typeface="Calibri"/>
              </a:rPr>
              <a:t>esim</a:t>
            </a:r>
            <a:r>
              <a:rPr lang="en-US" sz="1600" dirty="0">
                <a:sym typeface="Calibri"/>
              </a:rPr>
              <a:t>. </a:t>
            </a:r>
            <a:r>
              <a:rPr lang="en-US" sz="1600" dirty="0" err="1">
                <a:sym typeface="Calibri"/>
              </a:rPr>
              <a:t>perinteiden</a:t>
            </a:r>
            <a:r>
              <a:rPr lang="en-US" sz="1600" dirty="0">
                <a:sym typeface="Calibri"/>
              </a:rPr>
              <a:t> ja </a:t>
            </a:r>
            <a:r>
              <a:rPr lang="en-US" sz="1600" dirty="0" err="1">
                <a:sym typeface="Calibri"/>
              </a:rPr>
              <a:t>uskonnollisten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tapojen</a:t>
            </a:r>
            <a:r>
              <a:rPr lang="en-US" sz="1600" dirty="0">
                <a:sym typeface="Calibri"/>
              </a:rPr>
              <a:t> </a:t>
            </a:r>
            <a:r>
              <a:rPr lang="en-US" sz="1600" dirty="0" err="1">
                <a:sym typeface="Calibri"/>
              </a:rPr>
              <a:t>elvyttäminen</a:t>
            </a:r>
            <a:r>
              <a:rPr lang="en-US" sz="1600" dirty="0">
                <a:sym typeface="Calibri"/>
              </a:rPr>
              <a:t> ja </a:t>
            </a:r>
            <a:r>
              <a:rPr lang="en-US" sz="1600" dirty="0" err="1">
                <a:sym typeface="Calibri"/>
              </a:rPr>
              <a:t>ylläpitäminen</a:t>
            </a:r>
            <a:endParaRPr lang="en-US" sz="1600" dirty="0"/>
          </a:p>
          <a:p>
            <a:pPr lvl="1" defTabSz="914400"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600" dirty="0" err="1">
                <a:ea typeface="+mn-lt"/>
                <a:cs typeface="+mn-lt"/>
              </a:rPr>
              <a:t>voi</a:t>
            </a:r>
            <a:r>
              <a:rPr lang="en-US" sz="1600" dirty="0">
                <a:ea typeface="+mn-lt"/>
                <a:cs typeface="+mn-lt"/>
              </a:rPr>
              <a:t> olla </a:t>
            </a:r>
            <a:r>
              <a:rPr lang="en-US" sz="1600" dirty="0" err="1">
                <a:ea typeface="+mn-lt"/>
                <a:cs typeface="+mn-lt"/>
              </a:rPr>
              <a:t>vastareaktio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turvattomuuden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tunteelle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nopeasti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muuttuvassa</a:t>
            </a:r>
            <a:r>
              <a:rPr lang="en-US" sz="1600" dirty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maailmassa</a:t>
            </a:r>
            <a:endParaRPr lang="en-US" sz="1600" dirty="0">
              <a:ea typeface="+mn-lt"/>
              <a:cs typeface="+mn-lt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B025AB1A-FE02-41B7-8139-B1866DB98BED}"/>
              </a:ext>
            </a:extLst>
          </p:cNvPr>
          <p:cNvSpPr txBox="1"/>
          <p:nvPr/>
        </p:nvSpPr>
        <p:spPr>
          <a:xfrm>
            <a:off x="6195848" y="4832788"/>
            <a:ext cx="2743200" cy="207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750" cap="all" dirty="0">
                <a:solidFill>
                  <a:srgbClr val="0D0D0D"/>
                </a:solidFill>
                <a:latin typeface="Tw Cen MT Condensed"/>
              </a:rPr>
              <a:t>© SANOMA PRO, TEKIJÄT ● MIELI 2 KEHITTYVÄ IHMINEN</a:t>
            </a:r>
            <a:r>
              <a:rPr lang="fi-FI" sz="750" dirty="0">
                <a:latin typeface="Tw Cen MT Condensed"/>
              </a:rPr>
              <a:t>​</a:t>
            </a:r>
            <a:endParaRPr lang="fi-FI" sz="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426545" cy="112471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spc="100" dirty="0" err="1">
                <a:sym typeface="Calibri"/>
              </a:rPr>
              <a:t>Etninen</a:t>
            </a:r>
            <a:r>
              <a:rPr lang="en-US" sz="3600" spc="100" dirty="0">
                <a:sym typeface="Calibri"/>
              </a:rPr>
              <a:t> </a:t>
            </a:r>
            <a:r>
              <a:rPr lang="en-US" sz="3600" spc="100" dirty="0" err="1">
                <a:sym typeface="Calibri"/>
              </a:rPr>
              <a:t>identiteetti</a:t>
            </a:r>
            <a:endParaRPr lang="en-US" sz="3600" spc="100"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idx="1"/>
          </p:nvPr>
        </p:nvSpPr>
        <p:spPr>
          <a:xfrm>
            <a:off x="479063" y="1563415"/>
            <a:ext cx="5267370" cy="3100025"/>
          </a:xfrm>
          <a:prstGeom prst="rect">
            <a:avLst/>
          </a:prstGeom>
        </p:spPr>
        <p:txBody>
          <a:bodyPr spcFirstLastPara="1" vert="horz" lIns="45720" tIns="45720" rIns="45720" bIns="45720" rtlCol="0" anchor="t" anchorCtr="0">
            <a:normAutofit fontScale="92500" lnSpcReduction="10000"/>
          </a:bodyPr>
          <a:lstStyle/>
          <a:p>
            <a:pPr marL="457200" indent="-292100" defTabSz="914400">
              <a:spcBef>
                <a:spcPts val="60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-US" sz="1700" b="1" dirty="0" err="1">
                <a:sym typeface="Calibri"/>
              </a:rPr>
              <a:t>Etninen</a:t>
            </a:r>
            <a:r>
              <a:rPr lang="en-US" sz="1700" b="1" dirty="0">
                <a:sym typeface="Calibri"/>
              </a:rPr>
              <a:t> </a:t>
            </a:r>
            <a:r>
              <a:rPr lang="en-US" sz="1700" b="1" dirty="0" err="1">
                <a:sym typeface="Calibri"/>
              </a:rPr>
              <a:t>identiteetti</a:t>
            </a:r>
            <a:r>
              <a:rPr lang="en-US" sz="1700" dirty="0">
                <a:sym typeface="Calibri"/>
              </a:rPr>
              <a:t>: </a:t>
            </a:r>
            <a:r>
              <a:rPr lang="en-US" sz="1700" dirty="0" err="1">
                <a:sym typeface="Calibri"/>
              </a:rPr>
              <a:t>yhteenkuuluvuutta</a:t>
            </a:r>
            <a:r>
              <a:rPr lang="en-US" sz="1700" dirty="0">
                <a:sym typeface="Calibri"/>
              </a:rPr>
              <a:t>, jota </a:t>
            </a:r>
            <a:r>
              <a:rPr lang="en-US" sz="1700" dirty="0" err="1">
                <a:sym typeface="Calibri"/>
              </a:rPr>
              <a:t>ihminen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tuntee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johonkin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etniseen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ryhmään</a:t>
            </a:r>
            <a:endParaRPr lang="en-US" sz="1700" dirty="0" err="1"/>
          </a:p>
          <a:p>
            <a:pPr marL="457200" lvl="0" indent="-292100" defTabSz="914400">
              <a:spcBef>
                <a:spcPts val="60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-US" sz="1700" dirty="0" err="1">
                <a:sym typeface="Calibri"/>
              </a:rPr>
              <a:t>Vaikuttaa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merkittävästi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erityisesti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vähemmistöryhmiin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kuuluvien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ihmisten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kokonaisidentiteetin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kehitykseen</a:t>
            </a:r>
            <a:endParaRPr lang="en-US" sz="1700" dirty="0" err="1"/>
          </a:p>
          <a:p>
            <a:pPr marL="457200" indent="-292100" defTabSz="914400">
              <a:spcBef>
                <a:spcPts val="60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-US" sz="1700" dirty="0" err="1">
                <a:sym typeface="Calibri"/>
              </a:rPr>
              <a:t>Suomessa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monia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kulttuurisia</a:t>
            </a:r>
            <a:r>
              <a:rPr lang="en-US" sz="1700" dirty="0">
                <a:sym typeface="Calibri"/>
              </a:rPr>
              <a:t>, </a:t>
            </a:r>
            <a:r>
              <a:rPr lang="en-US" sz="1700" dirty="0" err="1">
                <a:sym typeface="Calibri"/>
              </a:rPr>
              <a:t>kielellisiä</a:t>
            </a:r>
            <a:r>
              <a:rPr lang="en-US" sz="1700" dirty="0">
                <a:sym typeface="Calibri"/>
              </a:rPr>
              <a:t>, </a:t>
            </a:r>
            <a:r>
              <a:rPr lang="en-US" sz="1700" dirty="0" err="1">
                <a:sym typeface="Calibri"/>
              </a:rPr>
              <a:t>uskonnollisia</a:t>
            </a:r>
            <a:r>
              <a:rPr lang="en-US" sz="1700" dirty="0">
                <a:sym typeface="Calibri"/>
              </a:rPr>
              <a:t> ja </a:t>
            </a:r>
            <a:r>
              <a:rPr lang="en-US" sz="1700" dirty="0" err="1">
                <a:sym typeface="Calibri"/>
              </a:rPr>
              <a:t>etnisiä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vähemmistöjä</a:t>
            </a:r>
            <a:endParaRPr lang="en-US" sz="1700" dirty="0" err="1"/>
          </a:p>
          <a:p>
            <a:pPr marL="587375" lvl="1" defTabSz="914400">
              <a:spcBef>
                <a:spcPts val="60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-US" sz="1700" dirty="0" err="1">
                <a:sym typeface="Calibri"/>
              </a:rPr>
              <a:t>esim</a:t>
            </a:r>
            <a:r>
              <a:rPr lang="en-US" sz="1700" dirty="0">
                <a:sym typeface="Calibri"/>
              </a:rPr>
              <a:t>. </a:t>
            </a:r>
            <a:r>
              <a:rPr lang="en-US" sz="1700" dirty="0" err="1">
                <a:sym typeface="Calibri"/>
              </a:rPr>
              <a:t>saamelaiset</a:t>
            </a:r>
            <a:r>
              <a:rPr lang="en-US" sz="1700" dirty="0">
                <a:sym typeface="Calibri"/>
              </a:rPr>
              <a:t>, </a:t>
            </a:r>
            <a:r>
              <a:rPr lang="en-US" sz="1700" dirty="0" err="1">
                <a:sym typeface="Calibri"/>
              </a:rPr>
              <a:t>suomenruotsalaiset</a:t>
            </a:r>
            <a:r>
              <a:rPr lang="en-US" sz="1700" dirty="0">
                <a:sym typeface="Calibri"/>
              </a:rPr>
              <a:t>, </a:t>
            </a:r>
            <a:r>
              <a:rPr lang="en-US" sz="1700" dirty="0" err="1">
                <a:sym typeface="Calibri"/>
              </a:rPr>
              <a:t>romanit</a:t>
            </a:r>
            <a:r>
              <a:rPr lang="en-US" sz="1700" dirty="0">
                <a:sym typeface="Calibri"/>
              </a:rPr>
              <a:t>, </a:t>
            </a:r>
            <a:r>
              <a:rPr lang="en-US" sz="1700" dirty="0" err="1">
                <a:sym typeface="Calibri"/>
              </a:rPr>
              <a:t>juutalaiset</a:t>
            </a:r>
            <a:r>
              <a:rPr lang="en-US" sz="1700" dirty="0">
                <a:sym typeface="Calibri"/>
              </a:rPr>
              <a:t>, </a:t>
            </a:r>
            <a:r>
              <a:rPr lang="en-US" sz="1700" dirty="0" err="1">
                <a:sym typeface="Calibri"/>
              </a:rPr>
              <a:t>muslimit</a:t>
            </a:r>
            <a:r>
              <a:rPr lang="en-US" sz="1700" dirty="0">
                <a:sym typeface="Calibri"/>
              </a:rPr>
              <a:t> ja </a:t>
            </a:r>
            <a:r>
              <a:rPr lang="en-US" sz="1700" dirty="0" err="1">
                <a:sym typeface="Calibri"/>
              </a:rPr>
              <a:t>venäläiset</a:t>
            </a:r>
            <a:endParaRPr lang="en-US" sz="1700" dirty="0"/>
          </a:p>
          <a:p>
            <a:pPr marL="587375" lvl="1" defTabSz="914400">
              <a:spcBef>
                <a:spcPts val="600"/>
              </a:spcBef>
              <a:spcAft>
                <a:spcPts val="0"/>
              </a:spcAft>
              <a:buSzPts val="1000"/>
              <a:buFont typeface="Calibri"/>
              <a:buChar char="●"/>
            </a:pPr>
            <a:endParaRPr lang="en-US" sz="1700" dirty="0">
              <a:sym typeface="Calibri"/>
            </a:endParaRPr>
          </a:p>
          <a:p>
            <a:pPr marL="457200" indent="-292100" defTabSz="914400">
              <a:spcBef>
                <a:spcPts val="600"/>
              </a:spcBef>
              <a:spcAft>
                <a:spcPts val="0"/>
              </a:spcAft>
              <a:buSzPts val="1000"/>
              <a:buFont typeface="Calibri"/>
              <a:buChar char="●"/>
            </a:pPr>
            <a:r>
              <a:rPr lang="en-US" sz="1700" b="1" dirty="0" err="1">
                <a:sym typeface="Calibri"/>
              </a:rPr>
              <a:t>Vähemmistöstressi</a:t>
            </a:r>
            <a:r>
              <a:rPr lang="en-US" sz="1700" dirty="0">
                <a:sym typeface="Calibri"/>
              </a:rPr>
              <a:t> = </a:t>
            </a:r>
            <a:r>
              <a:rPr lang="en-US" sz="1700" dirty="0" err="1">
                <a:sym typeface="Calibri"/>
              </a:rPr>
              <a:t>vähemmistöasemaan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liittyvä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psyykkinen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kuormitus</a:t>
            </a:r>
            <a:r>
              <a:rPr lang="en-US" sz="1700" dirty="0">
                <a:sym typeface="Calibri"/>
              </a:rPr>
              <a:t>, </a:t>
            </a:r>
            <a:r>
              <a:rPr lang="en-US" sz="1700" dirty="0" err="1">
                <a:sym typeface="Calibri"/>
              </a:rPr>
              <a:t>jonka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syynä</a:t>
            </a:r>
            <a:r>
              <a:rPr lang="en-US" sz="1700" dirty="0">
                <a:sym typeface="Calibri"/>
              </a:rPr>
              <a:t> </a:t>
            </a:r>
            <a:r>
              <a:rPr lang="en-US" sz="1700" dirty="0" err="1">
                <a:sym typeface="Calibri"/>
              </a:rPr>
              <a:t>yhteiskunnassa</a:t>
            </a:r>
            <a:r>
              <a:rPr lang="en-US" sz="1700" dirty="0">
                <a:ea typeface="+mn-lt"/>
                <a:cs typeface="+mn-lt"/>
                <a:sym typeface="Calibri"/>
              </a:rPr>
              <a:t> </a:t>
            </a:r>
            <a:r>
              <a:rPr lang="en-US" sz="1700" dirty="0" err="1">
                <a:ea typeface="+mn-lt"/>
                <a:cs typeface="+mn-lt"/>
                <a:sym typeface="Calibri"/>
              </a:rPr>
              <a:t>vallitsevat</a:t>
            </a:r>
            <a:r>
              <a:rPr lang="en-US" sz="1700" dirty="0">
                <a:ea typeface="+mn-lt"/>
                <a:cs typeface="+mn-lt"/>
                <a:sym typeface="Calibri"/>
              </a:rPr>
              <a:t> </a:t>
            </a:r>
            <a:r>
              <a:rPr lang="en-US" sz="1700" dirty="0" err="1">
                <a:ea typeface="+mn-lt"/>
                <a:cs typeface="+mn-lt"/>
                <a:sym typeface="Calibri"/>
              </a:rPr>
              <a:t>syrjivät</a:t>
            </a:r>
            <a:r>
              <a:rPr lang="en-US" sz="1700" dirty="0">
                <a:ea typeface="+mn-lt"/>
                <a:cs typeface="+mn-lt"/>
                <a:sym typeface="Calibri"/>
              </a:rPr>
              <a:t> </a:t>
            </a:r>
            <a:r>
              <a:rPr lang="en-US" sz="1700" dirty="0" err="1">
                <a:ea typeface="+mn-lt"/>
                <a:cs typeface="+mn-lt"/>
                <a:sym typeface="Calibri"/>
              </a:rPr>
              <a:t>asenteet</a:t>
            </a:r>
            <a:r>
              <a:rPr lang="en-US" sz="1700" dirty="0">
                <a:ea typeface="+mn-lt"/>
                <a:cs typeface="+mn-lt"/>
                <a:sym typeface="Calibri"/>
              </a:rPr>
              <a:t> </a:t>
            </a:r>
            <a:r>
              <a:rPr lang="en-US" sz="1700" dirty="0" err="1">
                <a:ea typeface="+mn-lt"/>
                <a:cs typeface="+mn-lt"/>
                <a:sym typeface="Calibri"/>
              </a:rPr>
              <a:t>muita</a:t>
            </a:r>
            <a:r>
              <a:rPr lang="en-US" sz="1700" dirty="0">
                <a:ea typeface="+mn-lt"/>
                <a:cs typeface="+mn-lt"/>
                <a:sym typeface="Calibri"/>
              </a:rPr>
              <a:t> </a:t>
            </a:r>
            <a:r>
              <a:rPr lang="en-US" sz="1700" dirty="0" err="1">
                <a:ea typeface="+mn-lt"/>
                <a:cs typeface="+mn-lt"/>
                <a:sym typeface="Calibri"/>
              </a:rPr>
              <a:t>kuin</a:t>
            </a:r>
            <a:r>
              <a:rPr lang="en-US" sz="1700" dirty="0">
                <a:ea typeface="+mn-lt"/>
                <a:cs typeface="+mn-lt"/>
                <a:sym typeface="Calibri"/>
              </a:rPr>
              <a:t> </a:t>
            </a:r>
            <a:r>
              <a:rPr lang="en-US" sz="1700" dirty="0" err="1">
                <a:ea typeface="+mn-lt"/>
                <a:cs typeface="+mn-lt"/>
                <a:sym typeface="Calibri"/>
              </a:rPr>
              <a:t>enemmistöä</a:t>
            </a:r>
            <a:r>
              <a:rPr lang="en-US" sz="1700" dirty="0">
                <a:ea typeface="+mn-lt"/>
                <a:cs typeface="+mn-lt"/>
                <a:sym typeface="Calibri"/>
              </a:rPr>
              <a:t> </a:t>
            </a:r>
            <a:r>
              <a:rPr lang="en-US" sz="1700" dirty="0" err="1">
                <a:ea typeface="+mn-lt"/>
                <a:cs typeface="+mn-lt"/>
                <a:sym typeface="Calibri"/>
              </a:rPr>
              <a:t>kohtaan</a:t>
            </a:r>
            <a:endParaRPr lang="en-US" sz="1700" dirty="0" err="1"/>
          </a:p>
          <a:p>
            <a:pPr marL="0" indent="0" defTabSz="914400">
              <a:spcBef>
                <a:spcPts val="600"/>
              </a:spcBef>
              <a:spcAft>
                <a:spcPts val="1200"/>
              </a:spcAft>
              <a:buFont typeface="Tw Cen MT" panose="020B0602020104020603" pitchFamily="34" charset="0"/>
              <a:buNone/>
            </a:pPr>
            <a:endParaRPr lang="en-US" sz="1700" dirty="0"/>
          </a:p>
        </p:txBody>
      </p:sp>
      <p:pic>
        <p:nvPicPr>
          <p:cNvPr id="2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A577C937-4194-4C26-8E8D-2DDC781F1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039" y="440646"/>
            <a:ext cx="2792406" cy="418338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ECD20392-7A15-43AB-813D-D69E871EB538}"/>
              </a:ext>
            </a:extLst>
          </p:cNvPr>
          <p:cNvSpPr txBox="1"/>
          <p:nvPr/>
        </p:nvSpPr>
        <p:spPr>
          <a:xfrm>
            <a:off x="6695089" y="4852494"/>
            <a:ext cx="2743200" cy="207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750" cap="all" dirty="0">
                <a:solidFill>
                  <a:srgbClr val="0D0D0D"/>
                </a:solidFill>
                <a:latin typeface="Tw Cen MT Condensed"/>
              </a:rPr>
              <a:t>© SANOMA PRO, TEKIJÄT ● MIELI 2 KEHITTYVÄ IHMINEN</a:t>
            </a:r>
            <a:r>
              <a:rPr lang="fi-FI" sz="750" dirty="0">
                <a:latin typeface="Tw Cen MT Condensed"/>
              </a:rPr>
              <a:t>​, KUVA: PEXELS</a:t>
            </a:r>
            <a:endParaRPr lang="fi-FI" sz="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426545" cy="112471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defTabSz="914400"/>
            <a:r>
              <a:rPr lang="en-US" sz="3600" spc="100" dirty="0" err="1">
                <a:sym typeface="Calibri"/>
              </a:rPr>
              <a:t>Identiteetti</a:t>
            </a:r>
            <a:r>
              <a:rPr lang="en-US" sz="3600" spc="100" dirty="0">
                <a:sym typeface="Calibri"/>
              </a:rPr>
              <a:t> </a:t>
            </a:r>
            <a:br>
              <a:rPr lang="en-US" sz="3600" spc="100" dirty="0"/>
            </a:br>
            <a:r>
              <a:rPr lang="en-US" sz="3600" spc="100" dirty="0">
                <a:sym typeface="Calibri"/>
              </a:rPr>
              <a:t>− </a:t>
            </a:r>
            <a:r>
              <a:rPr lang="en-US" sz="3600" spc="100" dirty="0" err="1">
                <a:sym typeface="Calibri"/>
              </a:rPr>
              <a:t>kuka</a:t>
            </a:r>
            <a:r>
              <a:rPr lang="en-US" sz="3600" spc="100" dirty="0">
                <a:sym typeface="Calibri"/>
              </a:rPr>
              <a:t> </a:t>
            </a:r>
            <a:r>
              <a:rPr lang="en-US" sz="3600" spc="100" dirty="0" err="1">
                <a:sym typeface="Calibri"/>
              </a:rPr>
              <a:t>minä</a:t>
            </a:r>
            <a:r>
              <a:rPr lang="en-US" sz="3600" spc="100" dirty="0">
                <a:sym typeface="Calibri"/>
              </a:rPr>
              <a:t> </a:t>
            </a:r>
            <a:r>
              <a:rPr lang="en-US" sz="3600" spc="100" dirty="0" err="1">
                <a:sym typeface="Calibri"/>
              </a:rPr>
              <a:t>olen</a:t>
            </a:r>
            <a:r>
              <a:rPr lang="en-US" sz="3600" spc="100" dirty="0">
                <a:sym typeface="Calibri"/>
              </a:rPr>
              <a:t>?</a:t>
            </a:r>
            <a:endParaRPr lang="en-US" sz="3600" spc="100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xfrm>
            <a:off x="571027" y="1753914"/>
            <a:ext cx="5388843" cy="3017520"/>
          </a:xfrm>
          <a:prstGeom prst="rect">
            <a:avLst/>
          </a:prstGeom>
        </p:spPr>
        <p:txBody>
          <a:bodyPr spcFirstLastPara="1" vert="horz" lIns="45720" tIns="45720" rIns="45720" bIns="45720" rtlCol="0" anchor="t" anchorCtr="0">
            <a:normAutofit/>
          </a:bodyPr>
          <a:lstStyle/>
          <a:p>
            <a:pPr marL="0" indent="-182880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r>
              <a:rPr lang="en-US" sz="1800" b="1" dirty="0" err="1">
                <a:sym typeface="Calibri"/>
              </a:rPr>
              <a:t>Identiteetti</a:t>
            </a:r>
            <a:endParaRPr lang="en-US" sz="1800" dirty="0"/>
          </a:p>
          <a:p>
            <a:pPr marL="91440" indent="-91440" defTabSz="914400">
              <a:spcBef>
                <a:spcPts val="0"/>
              </a:spcBef>
              <a:spcAft>
                <a:spcPts val="600"/>
              </a:spcAft>
              <a:buSzPts val="1000"/>
              <a:buFont typeface="Arial" panose="020B0602020104020603" pitchFamily="34" charset="0"/>
              <a:buChar char="•"/>
            </a:pPr>
            <a:r>
              <a:rPr lang="en-US" sz="1400" dirty="0" err="1">
                <a:sym typeface="Calibri"/>
              </a:rPr>
              <a:t>yhtenäinen</a:t>
            </a:r>
            <a:r>
              <a:rPr lang="en-US" sz="1400" dirty="0">
                <a:sym typeface="Calibri"/>
              </a:rPr>
              <a:t> ja </a:t>
            </a:r>
            <a:r>
              <a:rPr lang="en-US" sz="1400" dirty="0" err="1">
                <a:sym typeface="Calibri"/>
              </a:rPr>
              <a:t>jatkuva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minuuden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kokemus</a:t>
            </a:r>
            <a:endParaRPr lang="en-US" sz="1400" dirty="0"/>
          </a:p>
          <a:p>
            <a:pPr marL="91440" indent="-91440" defTabSz="914400">
              <a:spcBef>
                <a:spcPts val="0"/>
              </a:spcBef>
              <a:spcAft>
                <a:spcPts val="600"/>
              </a:spcAft>
              <a:buSzPts val="1000"/>
              <a:buFont typeface="Arial" panose="020B0602020104020603" pitchFamily="34" charset="0"/>
              <a:buChar char="•"/>
            </a:pPr>
            <a:r>
              <a:rPr lang="en-US" sz="1400" dirty="0" err="1">
                <a:sym typeface="Calibri"/>
              </a:rPr>
              <a:t>sisältää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samastumisen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tiettyihin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rooleihin</a:t>
            </a:r>
            <a:r>
              <a:rPr lang="en-US" sz="1400" dirty="0">
                <a:sym typeface="Calibri"/>
              </a:rPr>
              <a:t>, </a:t>
            </a:r>
            <a:r>
              <a:rPr lang="en-US" sz="1400" dirty="0" err="1">
                <a:sym typeface="Calibri"/>
              </a:rPr>
              <a:t>tapoihin</a:t>
            </a:r>
            <a:r>
              <a:rPr lang="en-US" sz="1400" dirty="0">
                <a:sym typeface="Calibri"/>
              </a:rPr>
              <a:t>, </a:t>
            </a:r>
            <a:r>
              <a:rPr lang="en-US" sz="1400" dirty="0" err="1">
                <a:sym typeface="Calibri"/>
              </a:rPr>
              <a:t>uskomuksiin</a:t>
            </a:r>
            <a:r>
              <a:rPr lang="en-US" sz="1400" dirty="0">
                <a:sym typeface="Calibri"/>
              </a:rPr>
              <a:t> ja </a:t>
            </a:r>
            <a:r>
              <a:rPr lang="en-US" sz="1400" dirty="0" err="1">
                <a:sym typeface="Calibri"/>
              </a:rPr>
              <a:t>arvoihin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sekä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itsen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määrittelyn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osaksi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joitain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ryhmiä</a:t>
            </a:r>
            <a:r>
              <a:rPr lang="en-US" sz="1400" dirty="0">
                <a:sym typeface="Calibri"/>
              </a:rPr>
              <a:t>, </a:t>
            </a:r>
            <a:r>
              <a:rPr lang="en-US" sz="1400" dirty="0" err="1">
                <a:sym typeface="Calibri"/>
              </a:rPr>
              <a:t>yhteisöjä</a:t>
            </a:r>
            <a:r>
              <a:rPr lang="en-US" sz="1400" dirty="0">
                <a:sym typeface="Calibri"/>
              </a:rPr>
              <a:t> tai </a:t>
            </a:r>
            <a:r>
              <a:rPr lang="en-US" sz="1400" dirty="0" err="1">
                <a:sym typeface="Calibri"/>
              </a:rPr>
              <a:t>kulttuureja</a:t>
            </a:r>
            <a:endParaRPr lang="en-US" sz="1400" dirty="0"/>
          </a:p>
          <a:p>
            <a:pPr marL="0" indent="-182880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endParaRPr lang="en-US" sz="1800" b="1" dirty="0">
              <a:sym typeface="Calibri"/>
            </a:endParaRPr>
          </a:p>
          <a:p>
            <a:pPr marL="0" indent="-182880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r>
              <a:rPr lang="en-US" sz="1800" b="1" dirty="0" err="1">
                <a:sym typeface="Calibri"/>
              </a:rPr>
              <a:t>Identiteetin</a:t>
            </a:r>
            <a:r>
              <a:rPr lang="en-US" sz="1800" b="1" dirty="0">
                <a:sym typeface="Calibri"/>
              </a:rPr>
              <a:t> </a:t>
            </a:r>
            <a:r>
              <a:rPr lang="en-US" sz="1800" b="1" dirty="0" err="1">
                <a:sym typeface="Calibri"/>
              </a:rPr>
              <a:t>kehitys</a:t>
            </a:r>
            <a:endParaRPr lang="en-US" sz="1400" b="1" dirty="0"/>
          </a:p>
          <a:p>
            <a:pPr marL="91440" indent="-91440" defTabSz="914400">
              <a:spcBef>
                <a:spcPts val="0"/>
              </a:spcBef>
              <a:spcAft>
                <a:spcPts val="600"/>
              </a:spcAft>
              <a:buSzPts val="1000"/>
              <a:buFont typeface="Arial" panose="020B0602020104020603" pitchFamily="34" charset="0"/>
              <a:buChar char="•"/>
            </a:pPr>
            <a:r>
              <a:rPr lang="en-US" sz="1400" dirty="0" err="1">
                <a:sym typeface="Calibri"/>
              </a:rPr>
              <a:t>alkaa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lapsuudessa</a:t>
            </a:r>
            <a:r>
              <a:rPr lang="en-US" sz="1400" dirty="0">
                <a:sym typeface="Calibri"/>
              </a:rPr>
              <a:t>, </a:t>
            </a:r>
            <a:r>
              <a:rPr lang="en-US" sz="1400" dirty="0" err="1">
                <a:sym typeface="Calibri"/>
              </a:rPr>
              <a:t>keskeistä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aikaa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kehitykselle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erityisesti</a:t>
            </a:r>
            <a:r>
              <a:rPr lang="en-US" sz="1400" dirty="0">
                <a:sym typeface="Calibri"/>
              </a:rPr>
              <a:t> </a:t>
            </a:r>
            <a:r>
              <a:rPr lang="en-US" sz="1400" dirty="0" err="1">
                <a:sym typeface="Calibri"/>
              </a:rPr>
              <a:t>nuoruus</a:t>
            </a:r>
            <a:r>
              <a:rPr lang="en-US" sz="1400" dirty="0">
                <a:sym typeface="Calibri"/>
              </a:rPr>
              <a:t> ja </a:t>
            </a:r>
            <a:r>
              <a:rPr lang="en-US" sz="1400" dirty="0" err="1">
                <a:sym typeface="Calibri"/>
              </a:rPr>
              <a:t>varhaisaikuisuus</a:t>
            </a:r>
            <a:endParaRPr lang="en-US" sz="1400" dirty="0"/>
          </a:p>
          <a:p>
            <a:pPr marL="91440" indent="-91440" defTabSz="914400">
              <a:spcBef>
                <a:spcPts val="0"/>
              </a:spcBef>
              <a:spcAft>
                <a:spcPts val="600"/>
              </a:spcAft>
              <a:buSzPts val="1000"/>
              <a:buFont typeface="Arial" panose="020B0602020104020603" pitchFamily="34" charset="0"/>
              <a:buChar char="•"/>
            </a:pPr>
            <a:r>
              <a:rPr lang="en-US" sz="1400" dirty="0" err="1">
                <a:ea typeface="+mn-lt"/>
                <a:cs typeface="+mn-lt"/>
                <a:sym typeface="Calibri"/>
              </a:rPr>
              <a:t>Kehittyy</a:t>
            </a:r>
            <a:r>
              <a:rPr lang="en-US" sz="1400" dirty="0">
                <a:ea typeface="+mn-lt"/>
                <a:cs typeface="+mn-lt"/>
                <a:sym typeface="Calibri"/>
              </a:rPr>
              <a:t> ja </a:t>
            </a:r>
            <a:r>
              <a:rPr lang="en-US" sz="1400" dirty="0" err="1">
                <a:ea typeface="+mn-lt"/>
                <a:cs typeface="+mn-lt"/>
                <a:sym typeface="Calibri"/>
              </a:rPr>
              <a:t>muotoutuu</a:t>
            </a:r>
            <a:r>
              <a:rPr lang="en-US" sz="1400" dirty="0">
                <a:ea typeface="+mn-lt"/>
                <a:cs typeface="+mn-lt"/>
                <a:sym typeface="Calibri"/>
              </a:rPr>
              <a:t> </a:t>
            </a:r>
            <a:r>
              <a:rPr lang="en-US" sz="1400" dirty="0" err="1">
                <a:ea typeface="+mn-lt"/>
                <a:cs typeface="+mn-lt"/>
                <a:sym typeface="Calibri"/>
              </a:rPr>
              <a:t>yksilön</a:t>
            </a:r>
            <a:r>
              <a:rPr lang="en-US" sz="1400" dirty="0">
                <a:ea typeface="+mn-lt"/>
                <a:cs typeface="+mn-lt"/>
                <a:sym typeface="Calibri"/>
              </a:rPr>
              <a:t>, </a:t>
            </a:r>
            <a:r>
              <a:rPr lang="en-US" sz="1400" dirty="0" err="1">
                <a:ea typeface="+mn-lt"/>
                <a:cs typeface="+mn-lt"/>
                <a:sym typeface="Calibri"/>
              </a:rPr>
              <a:t>yhteisön</a:t>
            </a:r>
            <a:r>
              <a:rPr lang="en-US" sz="1400" dirty="0">
                <a:ea typeface="+mn-lt"/>
                <a:cs typeface="+mn-lt"/>
                <a:sym typeface="Calibri"/>
              </a:rPr>
              <a:t> ja </a:t>
            </a:r>
            <a:r>
              <a:rPr lang="en-US" sz="1400" dirty="0" err="1">
                <a:ea typeface="+mn-lt"/>
                <a:cs typeface="+mn-lt"/>
                <a:sym typeface="Calibri"/>
              </a:rPr>
              <a:t>kulttuurin</a:t>
            </a:r>
            <a:r>
              <a:rPr lang="en-US" sz="1400" dirty="0">
                <a:ea typeface="+mn-lt"/>
                <a:cs typeface="+mn-lt"/>
                <a:sym typeface="Calibri"/>
              </a:rPr>
              <a:t> </a:t>
            </a:r>
            <a:r>
              <a:rPr lang="en-US" sz="1400" dirty="0" err="1">
                <a:ea typeface="+mn-lt"/>
                <a:cs typeface="+mn-lt"/>
                <a:sym typeface="Calibri"/>
              </a:rPr>
              <a:t>välisessä</a:t>
            </a:r>
            <a:r>
              <a:rPr lang="en-US" sz="1400" dirty="0">
                <a:ea typeface="+mn-lt"/>
                <a:cs typeface="+mn-lt"/>
                <a:sym typeface="Calibri"/>
              </a:rPr>
              <a:t> </a:t>
            </a:r>
            <a:r>
              <a:rPr lang="en-US" sz="1400" dirty="0" err="1">
                <a:ea typeface="+mn-lt"/>
                <a:cs typeface="+mn-lt"/>
                <a:sym typeface="Calibri"/>
              </a:rPr>
              <a:t>vuorovaikutuksessa</a:t>
            </a:r>
            <a:endParaRPr lang="en-US" sz="1400" dirty="0">
              <a:ea typeface="+mn-lt"/>
              <a:cs typeface="+mn-lt"/>
            </a:endParaRPr>
          </a:p>
          <a:p>
            <a:pPr marL="91440" indent="-91440" defTabSz="914400">
              <a:spcBef>
                <a:spcPts val="0"/>
              </a:spcBef>
              <a:spcAft>
                <a:spcPts val="600"/>
              </a:spcAft>
              <a:buSzPts val="1000"/>
              <a:buFont typeface="Arial" panose="020B0602020104020603" pitchFamily="34" charset="0"/>
              <a:buChar char="•"/>
            </a:pPr>
            <a:r>
              <a:rPr lang="en-US" sz="1400" dirty="0" err="1">
                <a:ea typeface="+mn-lt"/>
                <a:cs typeface="+mn-lt"/>
                <a:sym typeface="Calibri"/>
              </a:rPr>
              <a:t>dynaaminen</a:t>
            </a:r>
            <a:r>
              <a:rPr lang="en-US" sz="1400" dirty="0">
                <a:ea typeface="+mn-lt"/>
                <a:cs typeface="+mn-lt"/>
                <a:sym typeface="Calibri"/>
              </a:rPr>
              <a:t>: </a:t>
            </a:r>
            <a:r>
              <a:rPr lang="en-US" sz="1400" dirty="0" err="1">
                <a:ea typeface="+mn-lt"/>
                <a:cs typeface="+mn-lt"/>
                <a:sym typeface="Calibri"/>
              </a:rPr>
              <a:t>muovautuu</a:t>
            </a:r>
            <a:r>
              <a:rPr lang="en-US" sz="1400" dirty="0">
                <a:ea typeface="+mn-lt"/>
                <a:cs typeface="+mn-lt"/>
                <a:sym typeface="Calibri"/>
              </a:rPr>
              <a:t> </a:t>
            </a:r>
            <a:r>
              <a:rPr lang="en-US" sz="1400" dirty="0" err="1">
                <a:ea typeface="+mn-lt"/>
                <a:cs typeface="+mn-lt"/>
                <a:sym typeface="Calibri"/>
              </a:rPr>
              <a:t>elämänkulun</a:t>
            </a:r>
            <a:r>
              <a:rPr lang="en-US" sz="1400" dirty="0">
                <a:ea typeface="+mn-lt"/>
                <a:cs typeface="+mn-lt"/>
                <a:sym typeface="Calibri"/>
              </a:rPr>
              <a:t> </a:t>
            </a:r>
            <a:r>
              <a:rPr lang="en-US" sz="1400" dirty="0" err="1">
                <a:ea typeface="+mn-lt"/>
                <a:cs typeface="+mn-lt"/>
                <a:sym typeface="Calibri"/>
              </a:rPr>
              <a:t>aikana</a:t>
            </a:r>
            <a:endParaRPr lang="en-US" sz="1400" dirty="0">
              <a:ea typeface="+mn-lt"/>
              <a:cs typeface="+mn-lt"/>
            </a:endParaRPr>
          </a:p>
          <a:p>
            <a:pPr marL="0" lvl="0" indent="-182880" defTabSz="914400">
              <a:spcBef>
                <a:spcPts val="0"/>
              </a:spcBef>
              <a:spcAft>
                <a:spcPts val="600"/>
              </a:spcAft>
              <a:buSzPts val="1000"/>
              <a:buNone/>
            </a:pPr>
            <a:endParaRPr lang="en-US" sz="1400" b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D8A0E66-71CC-44F1-BB87-1F7064BA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489" y="4938145"/>
            <a:ext cx="2906848" cy="2057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© Sanoma Pro, Tekijät ● Mieli 2 Kehittyvä ihminen, kuva: </a:t>
            </a:r>
            <a:r>
              <a:rPr lang="fi-FI" err="1"/>
              <a:t>pexels</a:t>
            </a:r>
            <a:endParaRPr lang="en-US" err="1"/>
          </a:p>
        </p:txBody>
      </p:sp>
      <p:pic>
        <p:nvPicPr>
          <p:cNvPr id="5" name="Picture 2" descr="Ilmainen kuvapankkikuva tunnisteilla bändi, esitys, harrastus">
            <a:extLst>
              <a:ext uri="{FF2B5EF4-FFF2-40B4-BE49-F238E27FC236}">
                <a16:creationId xmlns:a16="http://schemas.microsoft.com/office/drawing/2014/main" id="{BD4C7796-A412-AC4F-8992-2ACBCF7463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t="10308" r="4623" b="6482"/>
          <a:stretch/>
        </p:blipFill>
        <p:spPr bwMode="auto">
          <a:xfrm>
            <a:off x="6242687" y="-6070"/>
            <a:ext cx="2898774" cy="51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7986364" cy="112471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ea typeface="Calibri"/>
                <a:cs typeface="Calibri"/>
                <a:sym typeface="Calibri"/>
              </a:rPr>
              <a:t>Identiteetin osa-alueet ja kokonaisidentiteetti</a:t>
            </a:r>
            <a:endParaRPr lang="fi-FI" sz="3600" dirty="0">
              <a:ea typeface="Calibri"/>
              <a:cs typeface="Calibri"/>
            </a:endParaRPr>
          </a:p>
        </p:txBody>
      </p:sp>
      <p:pic>
        <p:nvPicPr>
          <p:cNvPr id="1026" name="Picture 2" descr="Ilmainen kuvapankkikuva tunnisteilla aikuinen, asu, blondi">
            <a:extLst>
              <a:ext uri="{FF2B5EF4-FFF2-40B4-BE49-F238E27FC236}">
                <a16:creationId xmlns:a16="http://schemas.microsoft.com/office/drawing/2014/main" id="{6C783807-8113-F045-830E-E59442453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b="1484"/>
          <a:stretch/>
        </p:blipFill>
        <p:spPr bwMode="auto">
          <a:xfrm>
            <a:off x="768096" y="1539918"/>
            <a:ext cx="2546356" cy="33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3BE8554-C200-4FB3-B90F-B36E1B5BA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23" y="1537138"/>
            <a:ext cx="4736006" cy="3017520"/>
          </a:xfrm>
        </p:spPr>
        <p:txBody>
          <a:bodyPr vert="horz" lIns="45720" tIns="45720" rIns="45720" bIns="45720" rtlCol="0" anchor="t">
            <a:normAutofit fontScale="92500"/>
          </a:bodyPr>
          <a:lstStyle/>
          <a:p>
            <a:pPr marL="0" lvl="0" indent="0">
              <a:buNone/>
            </a:pPr>
            <a:r>
              <a:rPr lang="fi-FI" sz="1500" b="1"/>
              <a:t>Identiteetin osa-alueet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/>
              <a:t>identiteetillä monia eri muotoja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500"/>
              <a:t>esim. henkilökohtainen identiteetti, sosiaalinen identiteetti, kulttuuri-identiteetti</a:t>
            </a:r>
            <a:endParaRPr lang="en-US" sz="1500"/>
          </a:p>
          <a:p>
            <a:pPr>
              <a:buFont typeface="Arial" panose="020B0604020202020204" pitchFamily="34" charset="0"/>
              <a:buChar char="•"/>
            </a:pPr>
            <a:r>
              <a:rPr lang="fi-FI" sz="1500"/>
              <a:t>osa-alueet voivat liittyä myös eri rooleihin tai elämänalueisiin</a:t>
            </a:r>
          </a:p>
          <a:p>
            <a:pPr marL="198755" lvl="1" indent="-68580">
              <a:buFont typeface="Arial" panose="020B0604020202020204" pitchFamily="34" charset="0"/>
              <a:buChar char="•"/>
            </a:pPr>
            <a:r>
              <a:rPr lang="fi-FI" sz="1400"/>
              <a:t>esim. ammatillinen identiteetti, parisuhde-identiteetti </a:t>
            </a:r>
          </a:p>
          <a:p>
            <a:pPr marL="0" indent="0">
              <a:buNone/>
            </a:pPr>
            <a:endParaRPr lang="fi-FI" sz="1500" b="1"/>
          </a:p>
          <a:p>
            <a:pPr marL="0" lvl="0" indent="0">
              <a:buNone/>
            </a:pPr>
            <a:r>
              <a:rPr lang="fi-FI" sz="1500" b="1"/>
              <a:t>Kokonaisidentiteetti</a:t>
            </a:r>
            <a:endParaRPr lang="fi-FI" sz="1500"/>
          </a:p>
          <a:p>
            <a:pPr>
              <a:buFont typeface="Arial" panose="020B0604020202020204" pitchFamily="34" charset="0"/>
              <a:buChar char="•"/>
            </a:pPr>
            <a:r>
              <a:rPr lang="fi-FI" sz="1500"/>
              <a:t>Henkilölle merkityksellisten identiteetin osa-alueiden yhteenveto</a:t>
            </a:r>
            <a:endParaRPr lang="en-US" sz="1500"/>
          </a:p>
          <a:p>
            <a:pPr lvl="0"/>
            <a:endParaRPr lang="fi-FI" sz="1500"/>
          </a:p>
          <a:p>
            <a:pPr lvl="0"/>
            <a:endParaRPr lang="en-US" sz="1500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65DB024-FFD1-41C0-B751-50B93D9683AE}"/>
              </a:ext>
            </a:extLst>
          </p:cNvPr>
          <p:cNvSpPr txBox="1"/>
          <p:nvPr/>
        </p:nvSpPr>
        <p:spPr>
          <a:xfrm>
            <a:off x="3388873" y="4738587"/>
            <a:ext cx="5175114" cy="207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750" cap="all">
                <a:solidFill>
                  <a:srgbClr val="0D0D0D"/>
                </a:solidFill>
                <a:latin typeface="Tw Cen MT Condensed"/>
              </a:rPr>
              <a:t>© SANOMA PRO, TEKIJÄT ● MIELI 2 KEHITTYVÄ IHMINEN, KUVA: PEXELS</a:t>
            </a:r>
            <a:r>
              <a:rPr lang="fi-FI" sz="750">
                <a:latin typeface="Tw Cen MT Condensed"/>
              </a:rPr>
              <a:t>​</a:t>
            </a:r>
            <a:endParaRPr lang="fi-FI" sz="7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28BA90A1-6BEC-48B7-BBE0-886326225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D7950F2D-29CC-4F1C-8AFA-D6AE15BF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640970E-B735-4D8B-A4D1-2C32CF437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4" r="109" b="-146"/>
          <a:stretch/>
        </p:blipFill>
        <p:spPr>
          <a:xfrm>
            <a:off x="1664871" y="531238"/>
            <a:ext cx="5686589" cy="4245166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9465EE-FF3F-4D0F-8BC3-53C9DF10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4853028"/>
            <a:ext cx="4426094" cy="205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© Sanoma Pro, Tekijät ● Mieli 2 Kehittyvä ihminen</a:t>
            </a:r>
          </a:p>
        </p:txBody>
      </p:sp>
    </p:spTree>
    <p:extLst>
      <p:ext uri="{BB962C8B-B14F-4D97-AF65-F5344CB8AC3E}">
        <p14:creationId xmlns:p14="http://schemas.microsoft.com/office/powerpoint/2010/main" val="221731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8092912" cy="1124712"/>
          </a:xfrm>
          <a:prstGeom prst="rect">
            <a:avLst/>
          </a:prstGeom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 dirty="0">
                <a:ea typeface="Calibri"/>
                <a:cs typeface="Calibri"/>
                <a:sym typeface="Calibri"/>
              </a:rPr>
              <a:t>James Marcia: kokonaisidentiteetin rakentuminen</a:t>
            </a:r>
            <a:endParaRPr lang="fi-FI" sz="3200" dirty="0">
              <a:ea typeface="Calibri"/>
              <a:cs typeface="Calibri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idx="1"/>
          </p:nvPr>
        </p:nvSpPr>
        <p:spPr>
          <a:xfrm>
            <a:off x="391149" y="1678021"/>
            <a:ext cx="2884467" cy="2948940"/>
          </a:xfrm>
          <a:prstGeom prst="rect">
            <a:avLst/>
          </a:prstGeom>
        </p:spPr>
        <p:txBody>
          <a:bodyPr spcFirstLastPara="1" vert="horz" lIns="91425" tIns="91425" rIns="91425" bIns="91425" rtlCol="0" anchor="t" anchorCtr="0">
            <a:normAutofit/>
          </a:bodyPr>
          <a:lstStyle/>
          <a:p>
            <a:pPr marL="91440" indent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fi-FI" sz="1800" b="1" dirty="0">
                <a:latin typeface="TW Cen MT"/>
                <a:ea typeface="Calibri"/>
                <a:cs typeface="Calibri"/>
                <a:sym typeface="Calibri"/>
              </a:rPr>
              <a:t>Identiteetin kehityksen kaksi keskeistä ulottuvuutta:</a:t>
            </a:r>
            <a:endParaRPr lang="fi-FI" sz="1800" b="1" dirty="0">
              <a:latin typeface="TW Cen MT"/>
              <a:ea typeface="Calibri"/>
              <a:cs typeface="Calibri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fi-FI" dirty="0">
              <a:latin typeface="TW Cen MT"/>
              <a:ea typeface="Calibri"/>
              <a:cs typeface="Calibri"/>
              <a:sym typeface="Calibri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i-FI" dirty="0">
                <a:latin typeface="TW Cen MT"/>
                <a:ea typeface="Calibri"/>
                <a:cs typeface="Calibri"/>
                <a:sym typeface="Calibri"/>
              </a:rPr>
              <a:t>1. Identiteetin aktiivinen ja omakohtainen etsintä</a:t>
            </a:r>
            <a:endParaRPr lang="fi-FI" dirty="0">
              <a:latin typeface="TW Cen MT"/>
              <a:ea typeface="Calibri"/>
              <a:cs typeface="Calibri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lang="fi-FI" dirty="0">
              <a:latin typeface="TW Cen MT"/>
              <a:ea typeface="Calibri"/>
              <a:cs typeface="Calibri"/>
              <a:sym typeface="Calibri"/>
            </a:endParaRPr>
          </a:p>
          <a:p>
            <a:pPr marL="91440" indent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fi-FI" dirty="0">
                <a:latin typeface="TW Cen MT"/>
                <a:ea typeface="Calibri"/>
                <a:cs typeface="Calibri"/>
                <a:sym typeface="Calibri"/>
              </a:rPr>
              <a:t>2. Sitoutuminen omiin kiinnostuksiin, arvoihin ja näkemyksiin</a:t>
            </a:r>
            <a:endParaRPr lang="fi-FI" dirty="0">
              <a:latin typeface="TW Cen MT"/>
              <a:ea typeface="Calibri"/>
              <a:cs typeface="Calibri"/>
            </a:endParaRPr>
          </a:p>
          <a:p>
            <a:pPr marL="914400" lvl="0" indent="-3492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arenR"/>
            </a:pPr>
            <a:endParaRPr lang="fi-FI" dirty="0">
              <a:latin typeface="TW Cen MT"/>
              <a:ea typeface="Calibri"/>
              <a:cs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1200"/>
              </a:spcAft>
              <a:buNone/>
            </a:pPr>
            <a:endParaRPr lang="fi-FI" dirty="0">
              <a:latin typeface="TW Cen MT"/>
              <a:ea typeface="Calibri"/>
              <a:cs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A1511C7-4709-40F0-B940-76E0358B8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13" y="1821016"/>
            <a:ext cx="5454019" cy="237276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957F45E-BEBB-425E-8321-4981E660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199" y="4853028"/>
            <a:ext cx="4426094" cy="2057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© Sanoma Pro, Tekijät ● Mieli 2 Kehittyvä ihminen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32BF8FC-3CD8-4B7E-806B-C5BA66A0D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935" b="215"/>
          <a:stretch/>
        </p:blipFill>
        <p:spPr>
          <a:xfrm>
            <a:off x="-1618" y="581756"/>
            <a:ext cx="4766392" cy="3119137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AEFE541-86C0-4780-9C00-A1469DD3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562" y="4879304"/>
            <a:ext cx="4426094" cy="205740"/>
          </a:xfrm>
        </p:spPr>
        <p:txBody>
          <a:bodyPr/>
          <a:lstStyle/>
          <a:p>
            <a:r>
              <a:rPr lang="fi-FI"/>
              <a:t>© Sanoma Pro, Tekijät ● Mieli 2 Kehittyvä ihminen</a:t>
            </a:r>
            <a:endParaRPr lang="en-US"/>
          </a:p>
        </p:txBody>
      </p:sp>
      <p:pic>
        <p:nvPicPr>
          <p:cNvPr id="2" name="Sisällön paikkamerkki 4">
            <a:extLst>
              <a:ext uri="{FF2B5EF4-FFF2-40B4-BE49-F238E27FC236}">
                <a16:creationId xmlns:a16="http://schemas.microsoft.com/office/drawing/2014/main" id="{FFDBA909-BCAF-41CE-97A6-98A6845FC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9" r="11142" b="454"/>
          <a:stretch/>
        </p:blipFill>
        <p:spPr>
          <a:xfrm>
            <a:off x="4874165" y="1116526"/>
            <a:ext cx="4209605" cy="291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E28A0-B510-471D-96A6-4C553FC5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38912"/>
            <a:ext cx="4550113" cy="1124712"/>
          </a:xfrm>
        </p:spPr>
        <p:txBody>
          <a:bodyPr>
            <a:normAutofit/>
          </a:bodyPr>
          <a:lstStyle/>
          <a:p>
            <a:r>
              <a:rPr lang="fi-FI" sz="3600" dirty="0"/>
              <a:t>Henkilökohtainen identiteetti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3278AF-1896-4293-8C8A-ABC453699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14500"/>
            <a:ext cx="4550113" cy="30175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1600" b="1" dirty="0"/>
              <a:t>Henkilökohtainen identiteetti:</a:t>
            </a:r>
            <a:r>
              <a:rPr lang="fi-FI" sz="1600" dirty="0"/>
              <a:t> itsensä määrittelemistä ainutkertaisena yksilönä suhteessa toisiin ihmisiin ja ryhmiin</a:t>
            </a:r>
          </a:p>
          <a:p>
            <a:pPr marL="198755" lvl="1">
              <a:buFont typeface="Arial" panose="020B0602020104020603" pitchFamily="34" charset="0"/>
              <a:buChar char="•"/>
            </a:pPr>
            <a:r>
              <a:rPr lang="fi-FI" sz="1400" dirty="0"/>
              <a:t>henkilökohtaisten arvojen, normien ja uskomusten sekä elämäntavoitteiden omaksuminen ja niiden kehittäminen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600" b="1" dirty="0"/>
              <a:t>Elämänsuunnittelu:</a:t>
            </a:r>
            <a:r>
              <a:rPr lang="fi-FI" sz="1600" dirty="0"/>
              <a:t> yksi tärkeä osa henkilökohtaisen identiteetin rakentamista</a:t>
            </a:r>
          </a:p>
          <a:p>
            <a:pPr marL="198755" lvl="1">
              <a:buFont typeface="Arial" panose="020B0602020104020603" pitchFamily="34" charset="0"/>
              <a:buChar char="•"/>
            </a:pPr>
            <a:r>
              <a:rPr lang="fi-FI" sz="1400" dirty="0"/>
              <a:t>nuori suunnittelee ja tekee töitä asettamiensa tavoitteiden saavuttamiseksi</a:t>
            </a:r>
          </a:p>
          <a:p>
            <a:pPr marL="198755" lvl="1">
              <a:buFont typeface="Arial" panose="020B0602020104020603" pitchFamily="34" charset="0"/>
              <a:buChar char="•"/>
            </a:pPr>
            <a:r>
              <a:rPr lang="fi-FI" sz="1400" dirty="0"/>
              <a:t>ei vain yksilöllistä ajattelua; tapahtuu laajassa sosiaalisessa ympäristössä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1600" dirty="0"/>
          </a:p>
          <a:p>
            <a:pPr>
              <a:buFont typeface="Arial" panose="020B0602020104020603" pitchFamily="34" charset="0"/>
              <a:buChar char="•"/>
            </a:pPr>
            <a:endParaRPr lang="fi-FI" sz="1600" dirty="0"/>
          </a:p>
          <a:p>
            <a:pPr>
              <a:buFont typeface="Arial" panose="020B0602020104020603" pitchFamily="34" charset="0"/>
              <a:buChar char="•"/>
            </a:pPr>
            <a:endParaRPr lang="fi-FI" sz="1600" dirty="0"/>
          </a:p>
          <a:p>
            <a:pPr>
              <a:buFont typeface="Arial" panose="020B0602020104020603" pitchFamily="34" charset="0"/>
              <a:buChar char="•"/>
            </a:pPr>
            <a:endParaRPr lang="fi-FI" sz="1600" dirty="0"/>
          </a:p>
          <a:p>
            <a:pPr>
              <a:buFont typeface="Arial" panose="020B0602020104020603" pitchFamily="34" charset="0"/>
              <a:buChar char="•"/>
            </a:pP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5AB3A8E-CA57-4610-9CE7-9C1E35AF8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1361" y="4853028"/>
            <a:ext cx="2906848" cy="2057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pexels</a:t>
            </a:r>
            <a:endParaRPr lang="en-US" dirty="0" err="1"/>
          </a:p>
        </p:txBody>
      </p:sp>
      <p:pic>
        <p:nvPicPr>
          <p:cNvPr id="6" name="Picture 2" descr="Ilmainen kuvapankkikuva tunnisteilla akustinen kitara, dreadlockit, harrastus">
            <a:extLst>
              <a:ext uri="{FF2B5EF4-FFF2-40B4-BE49-F238E27FC236}">
                <a16:creationId xmlns:a16="http://schemas.microsoft.com/office/drawing/2014/main" id="{D11FFF1B-C80A-48D2-A927-81D163351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"/>
          <a:stretch/>
        </p:blipFill>
        <p:spPr bwMode="auto">
          <a:xfrm>
            <a:off x="5664199" y="10"/>
            <a:ext cx="3479800" cy="514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defTabSz="914400"/>
            <a:r>
              <a:rPr lang="en-US" sz="3600" spc="100" dirty="0" err="1">
                <a:sym typeface="Calibri"/>
              </a:rPr>
              <a:t>Henkilökohtainen</a:t>
            </a:r>
            <a:r>
              <a:rPr lang="en-US" sz="3600" spc="100" dirty="0">
                <a:sym typeface="Calibri"/>
              </a:rPr>
              <a:t> </a:t>
            </a:r>
            <a:r>
              <a:rPr lang="en-US" sz="3600" spc="100" dirty="0" err="1">
                <a:sym typeface="Calibri"/>
              </a:rPr>
              <a:t>identiteetti</a:t>
            </a:r>
            <a:r>
              <a:rPr lang="en-US" sz="3600" spc="100" dirty="0">
                <a:sym typeface="Calibri"/>
              </a:rPr>
              <a:t> </a:t>
            </a:r>
            <a:br>
              <a:rPr lang="en-US" dirty="0"/>
            </a:br>
            <a:r>
              <a:rPr lang="en-US" sz="3600" spc="100" dirty="0">
                <a:sym typeface="Calibri"/>
              </a:rPr>
              <a:t>- </a:t>
            </a:r>
            <a:r>
              <a:rPr lang="en-US" sz="3600" spc="100" dirty="0" err="1">
                <a:sym typeface="Calibri"/>
              </a:rPr>
              <a:t>kertomus</a:t>
            </a:r>
            <a:r>
              <a:rPr lang="en-US" sz="3600" spc="100" dirty="0">
                <a:sym typeface="Calibri"/>
              </a:rPr>
              <a:t>  </a:t>
            </a:r>
            <a:r>
              <a:rPr lang="en-US" sz="3600" spc="100" dirty="0" err="1">
                <a:sym typeface="Calibri"/>
              </a:rPr>
              <a:t>itsestä</a:t>
            </a:r>
            <a:endParaRPr lang="en-US" sz="3600" spc="100" dirty="0" err="1"/>
          </a:p>
        </p:txBody>
      </p:sp>
      <p:sp>
        <p:nvSpPr>
          <p:cNvPr id="87" name="Google Shape;87;p18"/>
          <p:cNvSpPr txBox="1">
            <a:spLocks noGrp="1"/>
          </p:cNvSpPr>
          <p:nvPr>
            <p:ph idx="1"/>
          </p:nvPr>
        </p:nvSpPr>
        <p:spPr>
          <a:xfrm>
            <a:off x="584165" y="1563414"/>
            <a:ext cx="7290055" cy="3017520"/>
          </a:xfrm>
          <a:prstGeom prst="rect">
            <a:avLst/>
          </a:prstGeom>
        </p:spPr>
        <p:txBody>
          <a:bodyPr spcFirstLastPara="1" vert="horz" lIns="45720" tIns="45720" rIns="45720" bIns="45720" rtlCol="0" anchor="ctr" anchorCtr="0">
            <a:normAutofit/>
          </a:bodyPr>
          <a:lstStyle/>
          <a:p>
            <a:pPr marL="457200" lvl="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dirty="0" err="1">
                <a:sym typeface="Calibri"/>
              </a:rPr>
              <a:t>Ajatellaan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usein</a:t>
            </a:r>
            <a:r>
              <a:rPr lang="en-US" dirty="0">
                <a:sym typeface="Calibri"/>
              </a:rPr>
              <a:t> </a:t>
            </a:r>
            <a:r>
              <a:rPr lang="en-US" b="1" dirty="0" err="1">
                <a:sym typeface="Calibri"/>
              </a:rPr>
              <a:t>kertomuksena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eli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narratiivina</a:t>
            </a:r>
            <a:r>
              <a:rPr lang="en-US" dirty="0">
                <a:sym typeface="Calibri"/>
              </a:rPr>
              <a:t>, </a:t>
            </a:r>
            <a:r>
              <a:rPr lang="en-US" dirty="0" err="1">
                <a:sym typeface="Calibri"/>
              </a:rPr>
              <a:t>jonka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kautta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yksilö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luo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kokonaiskäsitystä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itsestään</a:t>
            </a:r>
            <a:endParaRPr lang="en-US" b="1" dirty="0" err="1">
              <a:sym typeface="Calibri"/>
            </a:endParaRPr>
          </a:p>
          <a:p>
            <a:pPr marL="45720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b="1" dirty="0" err="1">
                <a:sym typeface="Calibri"/>
              </a:rPr>
              <a:t>Kielteiset</a:t>
            </a:r>
            <a:r>
              <a:rPr lang="en-US" b="1" dirty="0">
                <a:sym typeface="Calibri"/>
              </a:rPr>
              <a:t> </a:t>
            </a:r>
            <a:r>
              <a:rPr lang="en-US" b="1" dirty="0" err="1">
                <a:sym typeface="Calibri"/>
              </a:rPr>
              <a:t>identiteettikertomukset</a:t>
            </a:r>
            <a:r>
              <a:rPr lang="en-US" dirty="0">
                <a:sym typeface="Calibri"/>
              </a:rPr>
              <a:t>: </a:t>
            </a:r>
            <a:r>
              <a:rPr lang="en-US" dirty="0" err="1">
                <a:sym typeface="Calibri"/>
              </a:rPr>
              <a:t>voivat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muodostua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pidemmällä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aikavälillä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kehityksen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riskitekijäksi</a:t>
            </a:r>
            <a:endParaRPr lang="en-US" b="1" dirty="0" err="1">
              <a:sym typeface="Calibri"/>
            </a:endParaRPr>
          </a:p>
          <a:p>
            <a:pPr marL="587375"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dirty="0">
                <a:sym typeface="Calibri"/>
              </a:rPr>
              <a:t> </a:t>
            </a:r>
            <a:r>
              <a:rPr lang="en-US" dirty="0" err="1">
                <a:sym typeface="Calibri"/>
              </a:rPr>
              <a:t>suurempi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riski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ongelmakäyttäytymiseen</a:t>
            </a:r>
            <a:r>
              <a:rPr lang="en-US" dirty="0">
                <a:sym typeface="Calibri"/>
              </a:rPr>
              <a:t> tai </a:t>
            </a:r>
            <a:r>
              <a:rPr lang="en-US" dirty="0" err="1">
                <a:sym typeface="Calibri"/>
              </a:rPr>
              <a:t>mielenterveyshäiriöihin</a:t>
            </a:r>
            <a:r>
              <a:rPr lang="en-US" dirty="0">
                <a:sym typeface="Calibri"/>
              </a:rPr>
              <a:t> (</a:t>
            </a:r>
            <a:r>
              <a:rPr lang="en-US" dirty="0" err="1">
                <a:sym typeface="Calibri"/>
              </a:rPr>
              <a:t>esim</a:t>
            </a:r>
            <a:r>
              <a:rPr lang="en-US" dirty="0">
                <a:sym typeface="Calibri"/>
              </a:rPr>
              <a:t>. </a:t>
            </a:r>
            <a:r>
              <a:rPr lang="en-US" dirty="0" err="1">
                <a:sym typeface="Calibri"/>
              </a:rPr>
              <a:t>masennus</a:t>
            </a:r>
            <a:r>
              <a:rPr lang="en-US" dirty="0">
                <a:sym typeface="Calibri"/>
              </a:rPr>
              <a:t>)</a:t>
            </a:r>
            <a:endParaRPr lang="en-US" b="1" dirty="0"/>
          </a:p>
          <a:p>
            <a:pPr marL="45720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b="1" dirty="0" err="1">
                <a:sym typeface="Calibri"/>
              </a:rPr>
              <a:t>Myönteiset</a:t>
            </a:r>
            <a:r>
              <a:rPr lang="en-US" b="1" dirty="0">
                <a:sym typeface="Calibri"/>
              </a:rPr>
              <a:t> </a:t>
            </a:r>
            <a:r>
              <a:rPr lang="en-US" b="1" dirty="0" err="1">
                <a:sym typeface="Calibri"/>
              </a:rPr>
              <a:t>identiteettikertomukset</a:t>
            </a:r>
            <a:r>
              <a:rPr lang="en-US" dirty="0">
                <a:sym typeface="Calibri"/>
              </a:rPr>
              <a:t>: </a:t>
            </a:r>
            <a:r>
              <a:rPr lang="en-US" dirty="0" err="1">
                <a:sym typeface="Calibri"/>
              </a:rPr>
              <a:t>liittyvät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keskeisesti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yksilön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kokemukseen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omasta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arvostaan</a:t>
            </a:r>
            <a:endParaRPr lang="en-US" dirty="0"/>
          </a:p>
          <a:p>
            <a:pPr marL="587375"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dirty="0">
                <a:sym typeface="Calibri"/>
              </a:rPr>
              <a:t> </a:t>
            </a:r>
            <a:r>
              <a:rPr lang="en-US" dirty="0" err="1">
                <a:sym typeface="Calibri"/>
              </a:rPr>
              <a:t>itsensä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hyväksyminen</a:t>
            </a:r>
            <a:r>
              <a:rPr lang="en-US" b="1" dirty="0">
                <a:sym typeface="Calibri"/>
              </a:rPr>
              <a:t>: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myönteistä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itsearvostusta</a:t>
            </a:r>
            <a:r>
              <a:rPr lang="en-US" dirty="0">
                <a:sym typeface="Calibri"/>
              </a:rPr>
              <a:t> ja </a:t>
            </a:r>
            <a:r>
              <a:rPr lang="en-US" dirty="0" err="1">
                <a:sym typeface="Calibri"/>
              </a:rPr>
              <a:t>omien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rajojen</a:t>
            </a:r>
            <a:r>
              <a:rPr lang="en-US" dirty="0">
                <a:sym typeface="Calibri"/>
              </a:rPr>
              <a:t> </a:t>
            </a:r>
            <a:r>
              <a:rPr lang="en-US" dirty="0" err="1">
                <a:sym typeface="Calibri"/>
              </a:rPr>
              <a:t>tiedostamista</a:t>
            </a:r>
            <a:endParaRPr lang="en-US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D722CBD-47F0-446B-AD82-A73417A2CCCC}"/>
              </a:ext>
            </a:extLst>
          </p:cNvPr>
          <p:cNvSpPr txBox="1"/>
          <p:nvPr/>
        </p:nvSpPr>
        <p:spPr>
          <a:xfrm>
            <a:off x="6399487" y="4852495"/>
            <a:ext cx="2743200" cy="2077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750" cap="all" dirty="0">
                <a:solidFill>
                  <a:srgbClr val="0D0D0D"/>
                </a:solidFill>
                <a:latin typeface="Tw Cen MT Condensed"/>
              </a:rPr>
              <a:t>© SANOMA PRO, TEKIJÄT ● MIELI 2 KEHITTYVÄ IHMINEN</a:t>
            </a:r>
            <a:r>
              <a:rPr lang="fi-FI" sz="750" dirty="0">
                <a:latin typeface="Tw Cen MT Condensed"/>
              </a:rPr>
              <a:t>​</a:t>
            </a:r>
            <a:endParaRPr lang="fi-FI" sz="7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68096" y="438912"/>
            <a:ext cx="4426545" cy="112471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3600" spc="100" dirty="0" err="1">
                <a:sym typeface="Calibri"/>
              </a:rPr>
              <a:t>Sosiaalinen</a:t>
            </a:r>
            <a:r>
              <a:rPr lang="en-US" sz="3600" spc="100" dirty="0">
                <a:sym typeface="Calibri"/>
              </a:rPr>
              <a:t> </a:t>
            </a:r>
            <a:r>
              <a:rPr lang="en-US" sz="3600" spc="100" dirty="0" err="1">
                <a:sym typeface="Calibri"/>
              </a:rPr>
              <a:t>identiteetti</a:t>
            </a:r>
            <a:endParaRPr lang="en-US" sz="3600" spc="100" dirty="0"/>
          </a:p>
        </p:txBody>
      </p:sp>
      <p:sp>
        <p:nvSpPr>
          <p:cNvPr id="93" name="Google Shape;93;p19"/>
          <p:cNvSpPr txBox="1">
            <a:spLocks noGrp="1"/>
          </p:cNvSpPr>
          <p:nvPr>
            <p:ph idx="1"/>
          </p:nvPr>
        </p:nvSpPr>
        <p:spPr>
          <a:xfrm>
            <a:off x="413372" y="1681655"/>
            <a:ext cx="4886371" cy="3093455"/>
          </a:xfrm>
          <a:prstGeom prst="rect">
            <a:avLst/>
          </a:prstGeom>
        </p:spPr>
        <p:txBody>
          <a:bodyPr spcFirstLastPara="1" vert="horz" lIns="45720" tIns="45720" rIns="45720" bIns="45720" rtlCol="0" anchor="t" anchorCtr="0">
            <a:normAutofit/>
          </a:bodyPr>
          <a:lstStyle/>
          <a:p>
            <a:pPr marL="45720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500" b="1" dirty="0" err="1">
                <a:sym typeface="Calibri"/>
              </a:rPr>
              <a:t>Sosiaalinen</a:t>
            </a:r>
            <a:r>
              <a:rPr lang="en-US" sz="1500" b="1" dirty="0">
                <a:sym typeface="Calibri"/>
              </a:rPr>
              <a:t> </a:t>
            </a:r>
            <a:r>
              <a:rPr lang="en-US" sz="1500" b="1" dirty="0" err="1">
                <a:sym typeface="Calibri"/>
              </a:rPr>
              <a:t>identiteetti</a:t>
            </a:r>
            <a:r>
              <a:rPr lang="en-US" sz="1500" dirty="0">
                <a:sym typeface="Calibri"/>
              </a:rPr>
              <a:t>: </a:t>
            </a:r>
            <a:r>
              <a:rPr lang="en-US" sz="1500" dirty="0" err="1">
                <a:sym typeface="Calibri"/>
              </a:rPr>
              <a:t>itsensä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määrittelemistä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osaksi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jotakin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laajempaa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yhteisöä</a:t>
            </a:r>
            <a:r>
              <a:rPr lang="en-US" sz="1500" dirty="0">
                <a:sym typeface="Calibri"/>
              </a:rPr>
              <a:t> tai </a:t>
            </a:r>
            <a:r>
              <a:rPr lang="en-US" sz="1500" dirty="0" err="1">
                <a:sym typeface="Calibri"/>
              </a:rPr>
              <a:t>sosiaalista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ryhmää</a:t>
            </a:r>
            <a:r>
              <a:rPr lang="en-US" sz="1500" dirty="0">
                <a:sym typeface="Calibri"/>
              </a:rPr>
              <a:t>; “me”</a:t>
            </a:r>
            <a:endParaRPr lang="fi-FI" dirty="0"/>
          </a:p>
          <a:p>
            <a:pPr marL="45720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500" dirty="0" err="1">
                <a:sym typeface="Calibri"/>
              </a:rPr>
              <a:t>Vanhempien</a:t>
            </a:r>
            <a:r>
              <a:rPr lang="en-US" sz="1500" dirty="0">
                <a:sym typeface="Calibri"/>
              </a:rPr>
              <a:t> ja </a:t>
            </a:r>
            <a:r>
              <a:rPr lang="en-US" sz="1500" dirty="0" err="1">
                <a:sym typeface="Calibri"/>
              </a:rPr>
              <a:t>perheen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lisäksi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vertaisryhmien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rooli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keskeinen</a:t>
            </a:r>
            <a:endParaRPr lang="en-US" sz="1500" b="1" dirty="0" err="1">
              <a:sym typeface="Calibri"/>
            </a:endParaRPr>
          </a:p>
          <a:p>
            <a:pPr marL="587375"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200" dirty="0" err="1">
                <a:sym typeface="Calibri"/>
              </a:rPr>
              <a:t>opitaan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erilaisia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toimintatapoja</a:t>
            </a:r>
            <a:r>
              <a:rPr lang="en-US" sz="1200" dirty="0">
                <a:sym typeface="Calibri"/>
              </a:rPr>
              <a:t> ja </a:t>
            </a:r>
            <a:r>
              <a:rPr lang="en-US" sz="1200" dirty="0" err="1">
                <a:sym typeface="Calibri"/>
              </a:rPr>
              <a:t>identiteettiin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kuuluvia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asioita</a:t>
            </a:r>
            <a:r>
              <a:rPr lang="en-US" sz="1200" dirty="0">
                <a:sym typeface="Calibri"/>
              </a:rPr>
              <a:t> </a:t>
            </a:r>
            <a:r>
              <a:rPr lang="en-US" sz="1200" b="1" dirty="0" err="1">
                <a:sym typeface="Calibri"/>
              </a:rPr>
              <a:t>lähikehityksen</a:t>
            </a:r>
            <a:r>
              <a:rPr lang="en-US" sz="1200" b="1" dirty="0">
                <a:sym typeface="Calibri"/>
              </a:rPr>
              <a:t> </a:t>
            </a:r>
            <a:r>
              <a:rPr lang="en-US" sz="1200" b="1" dirty="0" err="1">
                <a:sym typeface="Calibri"/>
              </a:rPr>
              <a:t>vyöhykkeellä</a:t>
            </a:r>
            <a:endParaRPr lang="en-US" sz="1200" dirty="0"/>
          </a:p>
          <a:p>
            <a:pPr marL="587375"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200" dirty="0" err="1">
                <a:sym typeface="Calibri"/>
              </a:rPr>
              <a:t>olennaista</a:t>
            </a:r>
            <a:r>
              <a:rPr lang="en-US" sz="1200" b="1" dirty="0">
                <a:sym typeface="Calibri"/>
              </a:rPr>
              <a:t> </a:t>
            </a:r>
            <a:r>
              <a:rPr lang="en-US" sz="1200" b="1" dirty="0" err="1">
                <a:sym typeface="Calibri"/>
              </a:rPr>
              <a:t>vastavuoroisuus</a:t>
            </a:r>
            <a:r>
              <a:rPr lang="en-US" sz="1200" dirty="0">
                <a:sym typeface="Calibri"/>
              </a:rPr>
              <a:t>: </a:t>
            </a:r>
            <a:r>
              <a:rPr lang="en-US" sz="1200" dirty="0" err="1">
                <a:sym typeface="Calibri"/>
              </a:rPr>
              <a:t>läheiset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ihmiset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vaikuttavat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nuoreen</a:t>
            </a:r>
            <a:r>
              <a:rPr lang="en-US" sz="1200" dirty="0">
                <a:sym typeface="Calibri"/>
              </a:rPr>
              <a:t> ja </a:t>
            </a:r>
            <a:r>
              <a:rPr lang="en-US" sz="1200" dirty="0" err="1">
                <a:sym typeface="Calibri"/>
              </a:rPr>
              <a:t>nuori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vaikuttaa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heihin</a:t>
            </a:r>
            <a:endParaRPr lang="en-US" sz="1200" dirty="0"/>
          </a:p>
          <a:p>
            <a:pPr marL="587375" lvl="1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200" dirty="0" err="1">
                <a:sym typeface="Calibri"/>
              </a:rPr>
              <a:t>ryhmän</a:t>
            </a:r>
            <a:r>
              <a:rPr lang="en-US" sz="1200" dirty="0">
                <a:sym typeface="Calibri"/>
              </a:rPr>
              <a:t> </a:t>
            </a:r>
            <a:r>
              <a:rPr lang="en-US" sz="1200" b="1" dirty="0" err="1">
                <a:sym typeface="Calibri"/>
              </a:rPr>
              <a:t>normit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keskeisiä</a:t>
            </a:r>
            <a:r>
              <a:rPr lang="en-US" sz="1200" dirty="0">
                <a:sym typeface="Calibri"/>
              </a:rPr>
              <a:t> </a:t>
            </a:r>
            <a:r>
              <a:rPr lang="en-US" sz="1200" dirty="0" err="1">
                <a:sym typeface="Calibri"/>
              </a:rPr>
              <a:t>ajattelulle</a:t>
            </a:r>
            <a:r>
              <a:rPr lang="en-US" sz="1200" dirty="0">
                <a:sym typeface="Calibri"/>
              </a:rPr>
              <a:t> ja </a:t>
            </a:r>
            <a:r>
              <a:rPr lang="en-US" sz="1200" dirty="0" err="1">
                <a:sym typeface="Calibri"/>
              </a:rPr>
              <a:t>käyttäytymiselle</a:t>
            </a:r>
            <a:endParaRPr lang="en-US" sz="1200" dirty="0"/>
          </a:p>
          <a:p>
            <a:pPr marL="457200" indent="-292100" defTabSz="914400">
              <a:spcBef>
                <a:spcPts val="0"/>
              </a:spcBef>
              <a:spcAft>
                <a:spcPts val="600"/>
              </a:spcAft>
              <a:buSzPts val="1000"/>
              <a:buFont typeface="Calibri"/>
              <a:buChar char="●"/>
            </a:pPr>
            <a:r>
              <a:rPr lang="en-US" sz="1500" dirty="0" err="1">
                <a:sym typeface="Calibri"/>
              </a:rPr>
              <a:t>Digitaalinen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ympäristö</a:t>
            </a:r>
            <a:r>
              <a:rPr lang="en-US" sz="1500" dirty="0">
                <a:sym typeface="Calibri"/>
              </a:rPr>
              <a:t> (mm. </a:t>
            </a:r>
            <a:r>
              <a:rPr lang="en-US" sz="1500" dirty="0" err="1">
                <a:sym typeface="Calibri"/>
              </a:rPr>
              <a:t>sosiaalinen</a:t>
            </a:r>
            <a:r>
              <a:rPr lang="en-US" sz="1500" dirty="0">
                <a:sym typeface="Calibri"/>
              </a:rPr>
              <a:t> media ja </a:t>
            </a:r>
            <a:r>
              <a:rPr lang="en-US" sz="1500" dirty="0" err="1">
                <a:sym typeface="Calibri"/>
              </a:rPr>
              <a:t>pelit</a:t>
            </a:r>
            <a:r>
              <a:rPr lang="en-US" sz="1500" dirty="0">
                <a:sym typeface="Calibri"/>
              </a:rPr>
              <a:t>) </a:t>
            </a:r>
            <a:r>
              <a:rPr lang="en-US" sz="1500" dirty="0" err="1">
                <a:sym typeface="Calibri"/>
              </a:rPr>
              <a:t>merkittävä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identiteetin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rakentamisen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kanava</a:t>
            </a:r>
            <a:r>
              <a:rPr lang="en-US" sz="1500" dirty="0">
                <a:sym typeface="Calibri"/>
              </a:rPr>
              <a:t> </a:t>
            </a:r>
            <a:r>
              <a:rPr lang="en-US" sz="1500" dirty="0" err="1">
                <a:sym typeface="Calibri"/>
              </a:rPr>
              <a:t>nykypäivänä</a:t>
            </a:r>
            <a:endParaRPr lang="en-US" sz="1500" dirty="0"/>
          </a:p>
        </p:txBody>
      </p:sp>
      <p:pic>
        <p:nvPicPr>
          <p:cNvPr id="3076" name="Picture 4" descr="Ilmainen kuvapankkikuva tunnisteilla hauska, ihmiset, istua">
            <a:extLst>
              <a:ext uri="{FF2B5EF4-FFF2-40B4-BE49-F238E27FC236}">
                <a16:creationId xmlns:a16="http://schemas.microsoft.com/office/drawing/2014/main" id="{C232A9A5-70EB-E84A-B213-0DA538ABD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391" y="1544844"/>
            <a:ext cx="3242791" cy="322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AB8AAD0-11CC-43A3-B681-75A1B577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0475" y="4839890"/>
            <a:ext cx="4426094" cy="2057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2 Kehittyvä ihminen, kuva: </a:t>
            </a:r>
            <a:r>
              <a:rPr lang="fi-FI" dirty="0" err="1"/>
              <a:t>pexels</a:t>
            </a:r>
            <a:endParaRPr lang="en-US" dirty="0" err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6" ma:contentTypeDescription="Create a new document." ma:contentTypeScope="" ma:versionID="82fc9880f7217d5f41ae7c096de6dfca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a3685f77edf1ad2f28e00b7531634890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B07004-C82A-4BF3-A39F-61083A12D4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D8FA90-F45C-4A6D-837A-242A403D44D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AB087C-EB4A-4D13-867C-4220E68C8FDE}">
  <ds:schemaRefs>
    <ds:schemaRef ds:uri="42116817-7e29-4aa7-b7a6-c483eebecbb8"/>
    <ds:schemaRef ds:uri="807aa635-cdf8-4f87-acc5-eeaafee58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605</Words>
  <Application>Microsoft Office PowerPoint</Application>
  <PresentationFormat>Näytössä katseltava esitys (16:9)</PresentationFormat>
  <Paragraphs>80</Paragraphs>
  <Slides>12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Tw Cen MT</vt:lpstr>
      <vt:lpstr>Tw Cen MT</vt:lpstr>
      <vt:lpstr>Tw Cen MT Condensed</vt:lpstr>
      <vt:lpstr>Wingdings 3</vt:lpstr>
      <vt:lpstr>Integraali</vt:lpstr>
      <vt:lpstr>13. Nuoruus on identiteetin rakentamisen aikaa</vt:lpstr>
      <vt:lpstr>Identiteetti  − kuka minä olen?</vt:lpstr>
      <vt:lpstr>Identiteetin osa-alueet ja kokonaisidentiteetti</vt:lpstr>
      <vt:lpstr>PowerPoint-esitys</vt:lpstr>
      <vt:lpstr>James Marcia: kokonaisidentiteetin rakentuminen</vt:lpstr>
      <vt:lpstr>PowerPoint-esitys</vt:lpstr>
      <vt:lpstr>Henkilökohtainen identiteetti</vt:lpstr>
      <vt:lpstr>Henkilökohtainen identiteetti  - kertomus  itsestä</vt:lpstr>
      <vt:lpstr>Sosiaalinen identiteetti</vt:lpstr>
      <vt:lpstr>Kulttuuri-identiteetti</vt:lpstr>
      <vt:lpstr>Kulttuuri-identiteetin rakentuminen</vt:lpstr>
      <vt:lpstr>Etninen identiteetti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Nuoruus on identiteetin rakentamisen aikaa</dc:title>
  <dc:creator>Syrjäläinen Jarno Antero</dc:creator>
  <cp:lastModifiedBy>Syrjäläinen Jarno Antero</cp:lastModifiedBy>
  <cp:revision>497</cp:revision>
  <dcterms:modified xsi:type="dcterms:W3CDTF">2022-05-17T06:10:45Z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