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67" r:id="rId2"/>
    <p:sldId id="323" r:id="rId3"/>
    <p:sldId id="325" r:id="rId4"/>
    <p:sldId id="350" r:id="rId5"/>
    <p:sldId id="319" r:id="rId6"/>
    <p:sldId id="369" r:id="rId7"/>
    <p:sldId id="372" r:id="rId8"/>
    <p:sldId id="351" r:id="rId9"/>
    <p:sldId id="322" r:id="rId10"/>
    <p:sldId id="341" r:id="rId11"/>
    <p:sldId id="371" r:id="rId12"/>
    <p:sldId id="353" r:id="rId13"/>
    <p:sldId id="324" r:id="rId14"/>
    <p:sldId id="358" r:id="rId15"/>
    <p:sldId id="343" r:id="rId16"/>
    <p:sldId id="354" r:id="rId17"/>
    <p:sldId id="352" r:id="rId18"/>
    <p:sldId id="342" r:id="rId19"/>
    <p:sldId id="355" r:id="rId20"/>
    <p:sldId id="356" r:id="rId21"/>
    <p:sldId id="340" r:id="rId22"/>
    <p:sldId id="349" r:id="rId23"/>
    <p:sldId id="357" r:id="rId24"/>
    <p:sldId id="370" r:id="rId25"/>
    <p:sldId id="368" r:id="rId26"/>
    <p:sldId id="359" r:id="rId27"/>
    <p:sldId id="317" r:id="rId28"/>
    <p:sldId id="347" r:id="rId29"/>
    <p:sldId id="305" r:id="rId30"/>
    <p:sldId id="344" r:id="rId31"/>
    <p:sldId id="345" r:id="rId32"/>
    <p:sldId id="348" r:id="rId33"/>
    <p:sldId id="346" r:id="rId34"/>
    <p:sldId id="375" r:id="rId35"/>
    <p:sldId id="374" r:id="rId36"/>
    <p:sldId id="361" r:id="rId37"/>
    <p:sldId id="362" r:id="rId38"/>
    <p:sldId id="363" r:id="rId39"/>
  </p:sldIdLst>
  <p:sldSz cx="9144000" cy="6858000" type="screen4x3"/>
  <p:notesSz cx="6865938" cy="9994900"/>
  <p:defaultTextStyle>
    <a:defPPr>
      <a:defRPr lang="fi-FI"/>
    </a:defPPr>
    <a:lvl1pPr algn="l" rtl="0" fontAlgn="base">
      <a:spcBef>
        <a:spcPct val="50000"/>
      </a:spcBef>
      <a:spcAft>
        <a:spcPct val="0"/>
      </a:spcAft>
      <a:defRPr sz="2800" b="1" kern="1200">
        <a:solidFill>
          <a:schemeClr val="tx1"/>
        </a:solidFill>
        <a:latin typeface="Arial" charset="0"/>
        <a:ea typeface="+mn-ea"/>
        <a:cs typeface="+mn-cs"/>
      </a:defRPr>
    </a:lvl1pPr>
    <a:lvl2pPr marL="457200" algn="l" rtl="0" fontAlgn="base">
      <a:spcBef>
        <a:spcPct val="50000"/>
      </a:spcBef>
      <a:spcAft>
        <a:spcPct val="0"/>
      </a:spcAft>
      <a:defRPr sz="2800" b="1" kern="1200">
        <a:solidFill>
          <a:schemeClr val="tx1"/>
        </a:solidFill>
        <a:latin typeface="Arial" charset="0"/>
        <a:ea typeface="+mn-ea"/>
        <a:cs typeface="+mn-cs"/>
      </a:defRPr>
    </a:lvl2pPr>
    <a:lvl3pPr marL="914400" algn="l" rtl="0" fontAlgn="base">
      <a:spcBef>
        <a:spcPct val="50000"/>
      </a:spcBef>
      <a:spcAft>
        <a:spcPct val="0"/>
      </a:spcAft>
      <a:defRPr sz="2800" b="1" kern="1200">
        <a:solidFill>
          <a:schemeClr val="tx1"/>
        </a:solidFill>
        <a:latin typeface="Arial" charset="0"/>
        <a:ea typeface="+mn-ea"/>
        <a:cs typeface="+mn-cs"/>
      </a:defRPr>
    </a:lvl3pPr>
    <a:lvl4pPr marL="1371600" algn="l" rtl="0" fontAlgn="base">
      <a:spcBef>
        <a:spcPct val="50000"/>
      </a:spcBef>
      <a:spcAft>
        <a:spcPct val="0"/>
      </a:spcAft>
      <a:defRPr sz="2800" b="1" kern="1200">
        <a:solidFill>
          <a:schemeClr val="tx1"/>
        </a:solidFill>
        <a:latin typeface="Arial" charset="0"/>
        <a:ea typeface="+mn-ea"/>
        <a:cs typeface="+mn-cs"/>
      </a:defRPr>
    </a:lvl4pPr>
    <a:lvl5pPr marL="1828800" algn="l" rtl="0" fontAlgn="base">
      <a:spcBef>
        <a:spcPct val="5000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653" userDrawn="1">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ppo Sokk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99FF"/>
    <a:srgbClr val="0099CC"/>
    <a:srgbClr val="CC6600"/>
    <a:srgbClr val="FF9900"/>
    <a:srgbClr val="00CCFF"/>
    <a:srgbClr val="3366FF"/>
    <a:srgbClr val="6666FF"/>
    <a:srgbClr val="CC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230" autoAdjust="0"/>
  </p:normalViewPr>
  <p:slideViewPr>
    <p:cSldViewPr>
      <p:cViewPr varScale="1">
        <p:scale>
          <a:sx n="110" d="100"/>
          <a:sy n="110" d="100"/>
        </p:scale>
        <p:origin x="1482" y="114"/>
      </p:cViewPr>
      <p:guideLst>
        <p:guide orient="horz" pos="2160"/>
        <p:guide pos="2653"/>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88" y="-10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1"/>
    <c:plotArea>
      <c:layout/>
      <c:pieChart>
        <c:varyColors val="1"/>
        <c:ser>
          <c:idx val="0"/>
          <c:order val="0"/>
          <c:tx>
            <c:strRef>
              <c:f>Taul1!$B$1</c:f>
              <c:strCache>
                <c:ptCount val="1"/>
                <c:pt idx="0">
                  <c:v>Myynti</c:v>
                </c:pt>
              </c:strCache>
            </c:strRef>
          </c:tx>
          <c:dPt>
            <c:idx val="0"/>
            <c:bubble3D val="0"/>
            <c:spPr>
              <a:solidFill>
                <a:schemeClr val="accent6">
                  <a:lumMod val="60000"/>
                  <a:lumOff val="40000"/>
                </a:schemeClr>
              </a:solidFill>
            </c:spPr>
            <c:extLst>
              <c:ext xmlns:c16="http://schemas.microsoft.com/office/drawing/2014/chart" uri="{C3380CC4-5D6E-409C-BE32-E72D297353CC}">
                <c16:uniqueId val="{00000001-CE6C-469B-90F6-2D66AB1744D3}"/>
              </c:ext>
            </c:extLst>
          </c:dPt>
          <c:dPt>
            <c:idx val="1"/>
            <c:bubble3D val="0"/>
            <c:spPr>
              <a:solidFill>
                <a:schemeClr val="accent6">
                  <a:lumMod val="40000"/>
                  <a:lumOff val="60000"/>
                </a:schemeClr>
              </a:solidFill>
            </c:spPr>
            <c:extLst>
              <c:ext xmlns:c16="http://schemas.microsoft.com/office/drawing/2014/chart" uri="{C3380CC4-5D6E-409C-BE32-E72D297353CC}">
                <c16:uniqueId val="{00000003-CE6C-469B-90F6-2D66AB1744D3}"/>
              </c:ext>
            </c:extLst>
          </c:dPt>
          <c:dPt>
            <c:idx val="2"/>
            <c:bubble3D val="0"/>
            <c:spPr>
              <a:solidFill>
                <a:schemeClr val="accent6">
                  <a:lumMod val="60000"/>
                  <a:lumOff val="40000"/>
                </a:schemeClr>
              </a:solidFill>
            </c:spPr>
            <c:extLst>
              <c:ext xmlns:c16="http://schemas.microsoft.com/office/drawing/2014/chart" uri="{C3380CC4-5D6E-409C-BE32-E72D297353CC}">
                <c16:uniqueId val="{00000005-CE6C-469B-90F6-2D66AB1744D3}"/>
              </c:ext>
            </c:extLst>
          </c:dPt>
          <c:dPt>
            <c:idx val="3"/>
            <c:bubble3D val="0"/>
            <c:spPr>
              <a:solidFill>
                <a:schemeClr val="accent6">
                  <a:lumMod val="60000"/>
                  <a:lumOff val="40000"/>
                </a:schemeClr>
              </a:solidFill>
            </c:spPr>
            <c:extLst>
              <c:ext xmlns:c16="http://schemas.microsoft.com/office/drawing/2014/chart" uri="{C3380CC4-5D6E-409C-BE32-E72D297353CC}">
                <c16:uniqueId val="{00000007-CE6C-469B-90F6-2D66AB1744D3}"/>
              </c:ext>
            </c:extLst>
          </c:dPt>
          <c:dPt>
            <c:idx val="4"/>
            <c:bubble3D val="0"/>
            <c:spPr>
              <a:solidFill>
                <a:schemeClr val="accent6">
                  <a:lumMod val="40000"/>
                  <a:lumOff val="60000"/>
                </a:schemeClr>
              </a:solidFill>
            </c:spPr>
            <c:extLst>
              <c:ext xmlns:c16="http://schemas.microsoft.com/office/drawing/2014/chart" uri="{C3380CC4-5D6E-409C-BE32-E72D297353CC}">
                <c16:uniqueId val="{00000009-CE6C-469B-90F6-2D66AB1744D3}"/>
              </c:ext>
            </c:extLst>
          </c:dPt>
          <c:dPt>
            <c:idx val="5"/>
            <c:bubble3D val="0"/>
            <c:spPr>
              <a:solidFill>
                <a:schemeClr val="accent6">
                  <a:lumMod val="40000"/>
                  <a:lumOff val="60000"/>
                </a:schemeClr>
              </a:solidFill>
            </c:spPr>
            <c:extLst>
              <c:ext xmlns:c16="http://schemas.microsoft.com/office/drawing/2014/chart" uri="{C3380CC4-5D6E-409C-BE32-E72D297353CC}">
                <c16:uniqueId val="{0000000B-CE6C-469B-90F6-2D66AB1744D3}"/>
              </c:ext>
            </c:extLst>
          </c:dPt>
          <c:dPt>
            <c:idx val="6"/>
            <c:bubble3D val="0"/>
            <c:spPr>
              <a:solidFill>
                <a:schemeClr val="accent6">
                  <a:lumMod val="40000"/>
                  <a:lumOff val="60000"/>
                </a:schemeClr>
              </a:solidFill>
            </c:spPr>
            <c:extLst>
              <c:ext xmlns:c16="http://schemas.microsoft.com/office/drawing/2014/chart" uri="{C3380CC4-5D6E-409C-BE32-E72D297353CC}">
                <c16:uniqueId val="{0000000D-CE6C-469B-90F6-2D66AB1744D3}"/>
              </c:ext>
            </c:extLst>
          </c:dPt>
          <c:dPt>
            <c:idx val="7"/>
            <c:bubble3D val="0"/>
            <c:spPr>
              <a:solidFill>
                <a:schemeClr val="accent6">
                  <a:lumMod val="40000"/>
                  <a:lumOff val="60000"/>
                </a:schemeClr>
              </a:solidFill>
            </c:spPr>
            <c:extLst>
              <c:ext xmlns:c16="http://schemas.microsoft.com/office/drawing/2014/chart" uri="{C3380CC4-5D6E-409C-BE32-E72D297353CC}">
                <c16:uniqueId val="{0000000F-CE6C-469B-90F6-2D66AB1744D3}"/>
              </c:ext>
            </c:extLst>
          </c:dPt>
          <c:dPt>
            <c:idx val="8"/>
            <c:bubble3D val="0"/>
            <c:spPr>
              <a:solidFill>
                <a:srgbClr val="FF9900"/>
              </a:solidFill>
            </c:spPr>
            <c:extLst>
              <c:ext xmlns:c16="http://schemas.microsoft.com/office/drawing/2014/chart" uri="{C3380CC4-5D6E-409C-BE32-E72D297353CC}">
                <c16:uniqueId val="{00000011-CE6C-469B-90F6-2D66AB1744D3}"/>
              </c:ext>
            </c:extLst>
          </c:dPt>
          <c:dPt>
            <c:idx val="9"/>
            <c:bubble3D val="0"/>
            <c:spPr>
              <a:solidFill>
                <a:srgbClr val="FFCC66"/>
              </a:solidFill>
            </c:spPr>
            <c:extLst>
              <c:ext xmlns:c16="http://schemas.microsoft.com/office/drawing/2014/chart" uri="{C3380CC4-5D6E-409C-BE32-E72D297353CC}">
                <c16:uniqueId val="{00000013-CE6C-469B-90F6-2D66AB1744D3}"/>
              </c:ext>
            </c:extLst>
          </c:dPt>
          <c:dPt>
            <c:idx val="10"/>
            <c:bubble3D val="0"/>
            <c:spPr>
              <a:solidFill>
                <a:srgbClr val="FFCC66"/>
              </a:solidFill>
            </c:spPr>
            <c:extLst>
              <c:ext xmlns:c16="http://schemas.microsoft.com/office/drawing/2014/chart" uri="{C3380CC4-5D6E-409C-BE32-E72D297353CC}">
                <c16:uniqueId val="{00000015-CE6C-469B-90F6-2D66AB1744D3}"/>
              </c:ext>
            </c:extLst>
          </c:dPt>
          <c:dPt>
            <c:idx val="11"/>
            <c:bubble3D val="0"/>
            <c:spPr>
              <a:solidFill>
                <a:srgbClr val="FFCC66"/>
              </a:solidFill>
            </c:spPr>
            <c:extLst>
              <c:ext xmlns:c16="http://schemas.microsoft.com/office/drawing/2014/chart" uri="{C3380CC4-5D6E-409C-BE32-E72D297353CC}">
                <c16:uniqueId val="{00000017-CE6C-469B-90F6-2D66AB1744D3}"/>
              </c:ext>
            </c:extLst>
          </c:dPt>
          <c:dLbls>
            <c:spPr>
              <a:noFill/>
              <a:ln>
                <a:noFill/>
              </a:ln>
              <a:effectLst/>
            </c:spPr>
            <c:txPr>
              <a:bodyPr/>
              <a:lstStyle/>
              <a:p>
                <a:pPr>
                  <a:defRPr b="1">
                    <a:solidFill>
                      <a:schemeClr val="tx1"/>
                    </a:solidFill>
                  </a:defRPr>
                </a:pPr>
                <a:endParaRPr lang="fi-FI"/>
              </a:p>
            </c:txPr>
            <c:showLegendKey val="0"/>
            <c:showVal val="0"/>
            <c:showCatName val="1"/>
            <c:showSerName val="0"/>
            <c:showPercent val="0"/>
            <c:showBubbleSize val="0"/>
            <c:showLeaderLines val="0"/>
            <c:extLst>
              <c:ext xmlns:c15="http://schemas.microsoft.com/office/drawing/2012/chart" uri="{CE6537A1-D6FC-4f65-9D91-7224C49458BB}"/>
            </c:extLst>
          </c:dLbls>
          <c:cat>
            <c:strRef>
              <c:f>Taul1!$A$2:$A$13</c:f>
              <c:strCache>
                <c:ptCount val="12"/>
                <c:pt idx="0">
                  <c:v>Tammi</c:v>
                </c:pt>
                <c:pt idx="1">
                  <c:v>Helmi</c:v>
                </c:pt>
                <c:pt idx="2">
                  <c:v>Maalis</c:v>
                </c:pt>
                <c:pt idx="3">
                  <c:v>Huhti</c:v>
                </c:pt>
                <c:pt idx="4">
                  <c:v>Touko</c:v>
                </c:pt>
                <c:pt idx="5">
                  <c:v>Kesä </c:v>
                </c:pt>
                <c:pt idx="6">
                  <c:v>Heinä</c:v>
                </c:pt>
                <c:pt idx="7">
                  <c:v>Elo</c:v>
                </c:pt>
                <c:pt idx="8">
                  <c:v>Syys</c:v>
                </c:pt>
                <c:pt idx="9">
                  <c:v>Loka</c:v>
                </c:pt>
                <c:pt idx="10">
                  <c:v>Marras</c:v>
                </c:pt>
                <c:pt idx="11">
                  <c:v>Joulu</c:v>
                </c:pt>
              </c:strCache>
            </c:strRef>
          </c:cat>
          <c:val>
            <c:numRef>
              <c:f>Taul1!$B$2:$B$13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CE6C-469B-90F6-2D66AB1744D3}"/>
            </c:ext>
          </c:extLst>
        </c:ser>
        <c:dLbls>
          <c:showLegendKey val="0"/>
          <c:showVal val="1"/>
          <c:showCatName val="0"/>
          <c:showSerName val="0"/>
          <c:showPercent val="0"/>
          <c:showBubbleSize val="0"/>
          <c:showLeaderLines val="0"/>
        </c:dLbls>
        <c:firstSliceAng val="0"/>
      </c:pieChart>
    </c:plotArea>
    <c:plotVisOnly val="1"/>
    <c:dispBlanksAs val="gap"/>
    <c:showDLblsOverMax val="0"/>
  </c:chart>
  <c:spPr>
    <a:noFill/>
  </c:spPr>
  <c:txPr>
    <a:bodyPr/>
    <a:lstStyle/>
    <a:p>
      <a:pPr>
        <a:defRPr sz="1800"/>
      </a:pPr>
      <a:endParaRPr lang="fi-FI"/>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05247-7CF3-4297-8613-ED58E3D8B6A9}" type="doc">
      <dgm:prSet loTypeId="urn:microsoft.com/office/officeart/2005/8/layout/cycle1" loCatId="cycle" qsTypeId="urn:microsoft.com/office/officeart/2005/8/quickstyle/3d2" qsCatId="3D" csTypeId="urn:microsoft.com/office/officeart/2005/8/colors/accent1_2" csCatId="accent1" phldr="1"/>
      <dgm:spPr/>
      <dgm:t>
        <a:bodyPr/>
        <a:lstStyle/>
        <a:p>
          <a:endParaRPr lang="fi-FI"/>
        </a:p>
      </dgm:t>
    </dgm:pt>
    <dgm:pt modelId="{838A962B-DE85-40CD-BC37-D776A5E4EBEC}">
      <dgm:prSet phldrT="[Teksti]"/>
      <dgm:spPr>
        <a:xfrm>
          <a:off x="3835959" y="10384"/>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176549FB-5AA2-4756-9E92-5DEE75E58642}" type="parTrans" cxnId="{F15C3D27-6E31-4FA7-875A-C53C4C33FCAA}">
      <dgm:prSet/>
      <dgm:spPr/>
      <dgm:t>
        <a:bodyPr/>
        <a:lstStyle/>
        <a:p>
          <a:endParaRPr lang="fi-FI"/>
        </a:p>
      </dgm:t>
    </dgm:pt>
    <dgm:pt modelId="{8352409D-DC36-4EAF-9769-10DB71A50C24}" type="sibTrans" cxnId="{F15C3D27-6E31-4FA7-875A-C53C4C33FCAA}">
      <dgm:prSet/>
      <dgm:spPr>
        <a:xfrm>
          <a:off x="1016463" y="1132"/>
          <a:ext cx="4504230" cy="4504230"/>
        </a:xfrm>
        <a:prstGeom prst="circularArrow">
          <a:avLst>
            <a:gd name="adj1" fmla="val 3994"/>
            <a:gd name="adj2" fmla="val 250550"/>
            <a:gd name="adj3" fmla="val 20572088"/>
            <a:gd name="adj4" fmla="val 18984156"/>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4758569E-7F35-4B67-B34A-FF254C71B936}">
      <dgm:prSet phldrT="[Teksti]"/>
      <dgm:spPr>
        <a:xfrm>
          <a:off x="4864580" y="1792007"/>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F4DEC5A4-AF54-4B7E-BCAE-2E379E6E28D6}" type="parTrans" cxnId="{7621DDEF-BAAA-4E33-9898-D4613DEEAB5B}">
      <dgm:prSet/>
      <dgm:spPr/>
      <dgm:t>
        <a:bodyPr/>
        <a:lstStyle/>
        <a:p>
          <a:endParaRPr lang="fi-FI"/>
        </a:p>
      </dgm:t>
    </dgm:pt>
    <dgm:pt modelId="{09B10450-DFA8-4BF7-9246-1FDC60F04168}" type="sibTrans" cxnId="{7621DDEF-BAAA-4E33-9898-D4613DEEAB5B}">
      <dgm:prSet/>
      <dgm:spPr>
        <a:xfrm>
          <a:off x="1016463" y="1132"/>
          <a:ext cx="4504230" cy="4504230"/>
        </a:xfrm>
        <a:prstGeom prst="circularArrow">
          <a:avLst>
            <a:gd name="adj1" fmla="val 3994"/>
            <a:gd name="adj2" fmla="val 250550"/>
            <a:gd name="adj3" fmla="val 2365294"/>
            <a:gd name="adj4" fmla="val 777361"/>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23EE2DA7-E7F4-47D4-9D71-3826E871CCEA}">
      <dgm:prSet phldrT="[Teksti]"/>
      <dgm:spPr>
        <a:xfrm>
          <a:off x="3835959"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D7CF36A4-ADB6-40F9-A304-FBC42DF25F31}" type="parTrans" cxnId="{8659464A-0F47-46F2-AB0C-346004A4FC4A}">
      <dgm:prSet/>
      <dgm:spPr/>
      <dgm:t>
        <a:bodyPr/>
        <a:lstStyle/>
        <a:p>
          <a:endParaRPr lang="fi-FI"/>
        </a:p>
      </dgm:t>
    </dgm:pt>
    <dgm:pt modelId="{C283C632-E03F-4BA5-969B-16D788EC5BE9}" type="sibTrans" cxnId="{8659464A-0F47-46F2-AB0C-346004A4FC4A}">
      <dgm:prSet/>
      <dgm:spPr>
        <a:xfrm>
          <a:off x="1016463" y="1132"/>
          <a:ext cx="4504230" cy="4504230"/>
        </a:xfrm>
        <a:prstGeom prst="circularArrow">
          <a:avLst>
            <a:gd name="adj1" fmla="val 3994"/>
            <a:gd name="adj2" fmla="val 250550"/>
            <a:gd name="adj3" fmla="val 6110020"/>
            <a:gd name="adj4" fmla="val 4439429"/>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A9655CD-3479-4699-8879-458D12877028}">
      <dgm:prSet phldrT="[Teksti]"/>
      <dgm:spPr>
        <a:xfrm>
          <a:off x="1778718"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9A3CCED6-7EF5-4ECE-A082-369471B2A608}" type="parTrans" cxnId="{1000CEF8-2931-4D74-B7E9-7F857B313751}">
      <dgm:prSet/>
      <dgm:spPr/>
      <dgm:t>
        <a:bodyPr/>
        <a:lstStyle/>
        <a:p>
          <a:endParaRPr lang="fi-FI"/>
        </a:p>
      </dgm:t>
    </dgm:pt>
    <dgm:pt modelId="{62ABE229-4D60-4F93-83C8-5BD1C8BE5788}" type="sibTrans" cxnId="{1000CEF8-2931-4D74-B7E9-7F857B313751}">
      <dgm:prSet/>
      <dgm:spPr>
        <a:xfrm>
          <a:off x="1016463" y="1132"/>
          <a:ext cx="4504230" cy="4504230"/>
        </a:xfrm>
        <a:prstGeom prst="circularArrow">
          <a:avLst>
            <a:gd name="adj1" fmla="val 3994"/>
            <a:gd name="adj2" fmla="val 250550"/>
            <a:gd name="adj3" fmla="val 9772088"/>
            <a:gd name="adj4" fmla="val 8184156"/>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C171FA3-DB09-43D0-9BDF-324B6D1FE357}">
      <dgm:prSet phldrT="[Teksti]"/>
      <dgm:spPr>
        <a:xfrm>
          <a:off x="1778718" y="10384"/>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FCEBE013-A7DE-46EB-8B8D-0A32DE7B2340}" type="parTrans" cxnId="{47A8658D-8F06-498C-8B31-0EB9930D54C1}">
      <dgm:prSet/>
      <dgm:spPr/>
      <dgm:t>
        <a:bodyPr/>
        <a:lstStyle/>
        <a:p>
          <a:endParaRPr lang="fi-FI"/>
        </a:p>
      </dgm:t>
    </dgm:pt>
    <dgm:pt modelId="{2D98DBEC-3495-49AB-8D46-C7BB48340206}" type="sibTrans" cxnId="{47A8658D-8F06-498C-8B31-0EB9930D54C1}">
      <dgm:prSet/>
      <dgm:spPr>
        <a:xfrm>
          <a:off x="1016463" y="1132"/>
          <a:ext cx="4504230" cy="4504230"/>
        </a:xfrm>
        <a:prstGeom prst="circularArrow">
          <a:avLst>
            <a:gd name="adj1" fmla="val 3994"/>
            <a:gd name="adj2" fmla="val 250550"/>
            <a:gd name="adj3" fmla="val 16910020"/>
            <a:gd name="adj4" fmla="val 15239429"/>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EBDF4F19-6186-4C53-968A-21E6A94A29E5}">
      <dgm:prSet phldrT="[Teksti]"/>
      <dgm:spPr>
        <a:xfrm>
          <a:off x="750097" y="1792007"/>
          <a:ext cx="922479" cy="922479"/>
        </a:xfrm>
        <a:prstGeom prst="rect">
          <a:avLst/>
        </a:prstGeom>
        <a:noFill/>
        <a:ln>
          <a:noFill/>
        </a:ln>
        <a:effectLst/>
      </dgm:spPr>
      <dgm:t>
        <a:bodyPr/>
        <a:lstStyle/>
        <a:p>
          <a:pPr>
            <a:buNone/>
          </a:pPr>
          <a:endParaRPr lang="fi-FI" dirty="0">
            <a:solidFill>
              <a:sysClr val="windowText" lastClr="000000">
                <a:hueOff val="0"/>
                <a:satOff val="0"/>
                <a:lumOff val="0"/>
                <a:alphaOff val="0"/>
              </a:sysClr>
            </a:solidFill>
            <a:latin typeface="Calibri" panose="020F0502020204030204"/>
            <a:ea typeface="+mn-ea"/>
            <a:cs typeface="+mn-cs"/>
          </a:endParaRPr>
        </a:p>
      </dgm:t>
    </dgm:pt>
    <dgm:pt modelId="{D17C1601-84F3-478E-A2A2-B9FE51A79C01}" type="parTrans" cxnId="{E3BB44D4-3F07-45C8-86B7-94ECC9B7A75C}">
      <dgm:prSet/>
      <dgm:spPr/>
      <dgm:t>
        <a:bodyPr/>
        <a:lstStyle/>
        <a:p>
          <a:endParaRPr lang="fi-FI"/>
        </a:p>
      </dgm:t>
    </dgm:pt>
    <dgm:pt modelId="{9027F860-C333-4BC5-B5DD-FE1B04355660}" type="sibTrans" cxnId="{E3BB44D4-3F07-45C8-86B7-94ECC9B7A75C}">
      <dgm:prSet/>
      <dgm:spPr>
        <a:xfrm>
          <a:off x="1016463" y="1132"/>
          <a:ext cx="4504230" cy="4504230"/>
        </a:xfrm>
        <a:prstGeom prst="circularArrow">
          <a:avLst>
            <a:gd name="adj1" fmla="val 3994"/>
            <a:gd name="adj2" fmla="val 250550"/>
            <a:gd name="adj3" fmla="val 13165294"/>
            <a:gd name="adj4" fmla="val 11577361"/>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899E658C-FEAC-4068-B9D3-2CFD6FDCD50E}" type="pres">
      <dgm:prSet presAssocID="{FE805247-7CF3-4297-8613-ED58E3D8B6A9}" presName="cycle" presStyleCnt="0">
        <dgm:presLayoutVars>
          <dgm:dir/>
          <dgm:resizeHandles val="exact"/>
        </dgm:presLayoutVars>
      </dgm:prSet>
      <dgm:spPr/>
    </dgm:pt>
    <dgm:pt modelId="{CDE470DA-38EC-4876-8FDC-B075D309AADA}" type="pres">
      <dgm:prSet presAssocID="{838A962B-DE85-40CD-BC37-D776A5E4EBEC}" presName="dummy" presStyleCnt="0"/>
      <dgm:spPr/>
    </dgm:pt>
    <dgm:pt modelId="{8727C89B-3034-4AB7-9746-2D1FE1430DB6}" type="pres">
      <dgm:prSet presAssocID="{838A962B-DE85-40CD-BC37-D776A5E4EBEC}" presName="node" presStyleLbl="revTx" presStyleIdx="0" presStyleCnt="6">
        <dgm:presLayoutVars>
          <dgm:bulletEnabled val="1"/>
        </dgm:presLayoutVars>
      </dgm:prSet>
      <dgm:spPr/>
    </dgm:pt>
    <dgm:pt modelId="{22115BFD-DE67-4347-95EB-C73502BDB60F}" type="pres">
      <dgm:prSet presAssocID="{8352409D-DC36-4EAF-9769-10DB71A50C24}" presName="sibTrans" presStyleLbl="node1" presStyleIdx="0" presStyleCnt="6"/>
      <dgm:spPr/>
    </dgm:pt>
    <dgm:pt modelId="{E5D3989A-7C4E-4ECB-8614-03F690493511}" type="pres">
      <dgm:prSet presAssocID="{4758569E-7F35-4B67-B34A-FF254C71B936}" presName="dummy" presStyleCnt="0"/>
      <dgm:spPr/>
    </dgm:pt>
    <dgm:pt modelId="{F8A77305-181F-47A7-A1EC-355647CEBE67}" type="pres">
      <dgm:prSet presAssocID="{4758569E-7F35-4B67-B34A-FF254C71B936}" presName="node" presStyleLbl="revTx" presStyleIdx="1" presStyleCnt="6">
        <dgm:presLayoutVars>
          <dgm:bulletEnabled val="1"/>
        </dgm:presLayoutVars>
      </dgm:prSet>
      <dgm:spPr/>
    </dgm:pt>
    <dgm:pt modelId="{E10B0F64-7BC9-45B0-9458-C130A218323A}" type="pres">
      <dgm:prSet presAssocID="{09B10450-DFA8-4BF7-9246-1FDC60F04168}" presName="sibTrans" presStyleLbl="node1" presStyleIdx="1" presStyleCnt="6"/>
      <dgm:spPr/>
    </dgm:pt>
    <dgm:pt modelId="{F851F41A-1E6E-4EA9-9206-B620BC05B355}" type="pres">
      <dgm:prSet presAssocID="{23EE2DA7-E7F4-47D4-9D71-3826E871CCEA}" presName="dummy" presStyleCnt="0"/>
      <dgm:spPr/>
    </dgm:pt>
    <dgm:pt modelId="{731467E5-D1C9-4071-AF1E-F8C964E155A9}" type="pres">
      <dgm:prSet presAssocID="{23EE2DA7-E7F4-47D4-9D71-3826E871CCEA}" presName="node" presStyleLbl="revTx" presStyleIdx="2" presStyleCnt="6">
        <dgm:presLayoutVars>
          <dgm:bulletEnabled val="1"/>
        </dgm:presLayoutVars>
      </dgm:prSet>
      <dgm:spPr/>
    </dgm:pt>
    <dgm:pt modelId="{41662D77-BF83-4BD1-90A2-4A127C7A877D}" type="pres">
      <dgm:prSet presAssocID="{C283C632-E03F-4BA5-969B-16D788EC5BE9}" presName="sibTrans" presStyleLbl="node1" presStyleIdx="2" presStyleCnt="6"/>
      <dgm:spPr/>
    </dgm:pt>
    <dgm:pt modelId="{8469B3C7-A4E0-490B-9E33-11F341E4D425}" type="pres">
      <dgm:prSet presAssocID="{7A9655CD-3479-4699-8879-458D12877028}" presName="dummy" presStyleCnt="0"/>
      <dgm:spPr/>
    </dgm:pt>
    <dgm:pt modelId="{CBC9866C-DFCF-4070-A857-A5929BAF35D2}" type="pres">
      <dgm:prSet presAssocID="{7A9655CD-3479-4699-8879-458D12877028}" presName="node" presStyleLbl="revTx" presStyleIdx="3" presStyleCnt="6">
        <dgm:presLayoutVars>
          <dgm:bulletEnabled val="1"/>
        </dgm:presLayoutVars>
      </dgm:prSet>
      <dgm:spPr/>
    </dgm:pt>
    <dgm:pt modelId="{BA9D5803-89D3-428C-877F-65BB117927D0}" type="pres">
      <dgm:prSet presAssocID="{62ABE229-4D60-4F93-83C8-5BD1C8BE5788}" presName="sibTrans" presStyleLbl="node1" presStyleIdx="3" presStyleCnt="6"/>
      <dgm:spPr/>
    </dgm:pt>
    <dgm:pt modelId="{96983E1E-EA1F-44E2-BC18-EF7A76D077C1}" type="pres">
      <dgm:prSet presAssocID="{EBDF4F19-6186-4C53-968A-21E6A94A29E5}" presName="dummy" presStyleCnt="0"/>
      <dgm:spPr/>
    </dgm:pt>
    <dgm:pt modelId="{A10C4160-4CB2-4ACB-A053-D8AAB9E0B005}" type="pres">
      <dgm:prSet presAssocID="{EBDF4F19-6186-4C53-968A-21E6A94A29E5}" presName="node" presStyleLbl="revTx" presStyleIdx="4" presStyleCnt="6">
        <dgm:presLayoutVars>
          <dgm:bulletEnabled val="1"/>
        </dgm:presLayoutVars>
      </dgm:prSet>
      <dgm:spPr/>
    </dgm:pt>
    <dgm:pt modelId="{C58EA01F-29B4-4739-AA3F-5A973355E4D4}" type="pres">
      <dgm:prSet presAssocID="{9027F860-C333-4BC5-B5DD-FE1B04355660}" presName="sibTrans" presStyleLbl="node1" presStyleIdx="4" presStyleCnt="6"/>
      <dgm:spPr/>
    </dgm:pt>
    <dgm:pt modelId="{BE4298A5-3A25-4A84-8579-CBC055B8D860}" type="pres">
      <dgm:prSet presAssocID="{7C171FA3-DB09-43D0-9BDF-324B6D1FE357}" presName="dummy" presStyleCnt="0"/>
      <dgm:spPr/>
    </dgm:pt>
    <dgm:pt modelId="{028F4739-0843-4CF0-9743-31266F227805}" type="pres">
      <dgm:prSet presAssocID="{7C171FA3-DB09-43D0-9BDF-324B6D1FE357}" presName="node" presStyleLbl="revTx" presStyleIdx="5" presStyleCnt="6">
        <dgm:presLayoutVars>
          <dgm:bulletEnabled val="1"/>
        </dgm:presLayoutVars>
      </dgm:prSet>
      <dgm:spPr/>
    </dgm:pt>
    <dgm:pt modelId="{0DEBB25F-79D4-4051-B2E9-AF9352AF51EC}" type="pres">
      <dgm:prSet presAssocID="{2D98DBEC-3495-49AB-8D46-C7BB48340206}" presName="sibTrans" presStyleLbl="node1" presStyleIdx="5" presStyleCnt="6"/>
      <dgm:spPr/>
    </dgm:pt>
  </dgm:ptLst>
  <dgm:cxnLst>
    <dgm:cxn modelId="{B75A2327-F040-49C7-8C5A-B48CAAC53777}" type="presOf" srcId="{09B10450-DFA8-4BF7-9246-1FDC60F04168}" destId="{E10B0F64-7BC9-45B0-9458-C130A218323A}" srcOrd="0" destOrd="0" presId="urn:microsoft.com/office/officeart/2005/8/layout/cycle1"/>
    <dgm:cxn modelId="{F15C3D27-6E31-4FA7-875A-C53C4C33FCAA}" srcId="{FE805247-7CF3-4297-8613-ED58E3D8B6A9}" destId="{838A962B-DE85-40CD-BC37-D776A5E4EBEC}" srcOrd="0" destOrd="0" parTransId="{176549FB-5AA2-4756-9E92-5DEE75E58642}" sibTransId="{8352409D-DC36-4EAF-9769-10DB71A50C24}"/>
    <dgm:cxn modelId="{45A6A52B-5150-49D9-B7BF-12C73B846367}" type="presOf" srcId="{23EE2DA7-E7F4-47D4-9D71-3826E871CCEA}" destId="{731467E5-D1C9-4071-AF1E-F8C964E155A9}" srcOrd="0" destOrd="0" presId="urn:microsoft.com/office/officeart/2005/8/layout/cycle1"/>
    <dgm:cxn modelId="{3FBF9D3A-D614-4A94-B5F0-26F049ED261C}" type="presOf" srcId="{4758569E-7F35-4B67-B34A-FF254C71B936}" destId="{F8A77305-181F-47A7-A1EC-355647CEBE67}" srcOrd="0" destOrd="0" presId="urn:microsoft.com/office/officeart/2005/8/layout/cycle1"/>
    <dgm:cxn modelId="{8659464A-0F47-46F2-AB0C-346004A4FC4A}" srcId="{FE805247-7CF3-4297-8613-ED58E3D8B6A9}" destId="{23EE2DA7-E7F4-47D4-9D71-3826E871CCEA}" srcOrd="2" destOrd="0" parTransId="{D7CF36A4-ADB6-40F9-A304-FBC42DF25F31}" sibTransId="{C283C632-E03F-4BA5-969B-16D788EC5BE9}"/>
    <dgm:cxn modelId="{F7B2CB4E-1982-4DA6-8635-60C60966A734}" type="presOf" srcId="{8352409D-DC36-4EAF-9769-10DB71A50C24}" destId="{22115BFD-DE67-4347-95EB-C73502BDB60F}" srcOrd="0" destOrd="0" presId="urn:microsoft.com/office/officeart/2005/8/layout/cycle1"/>
    <dgm:cxn modelId="{37DBE95A-42C5-4361-B10C-E715F4D934FE}" type="presOf" srcId="{7A9655CD-3479-4699-8879-458D12877028}" destId="{CBC9866C-DFCF-4070-A857-A5929BAF35D2}" srcOrd="0" destOrd="0" presId="urn:microsoft.com/office/officeart/2005/8/layout/cycle1"/>
    <dgm:cxn modelId="{68480D83-FD96-44DA-8B16-44EACF174ABB}" type="presOf" srcId="{EBDF4F19-6186-4C53-968A-21E6A94A29E5}" destId="{A10C4160-4CB2-4ACB-A053-D8AAB9E0B005}" srcOrd="0" destOrd="0" presId="urn:microsoft.com/office/officeart/2005/8/layout/cycle1"/>
    <dgm:cxn modelId="{64C9A484-2841-43CA-9462-E021DDBA50D4}" type="presOf" srcId="{FE805247-7CF3-4297-8613-ED58E3D8B6A9}" destId="{899E658C-FEAC-4068-B9D3-2CFD6FDCD50E}" srcOrd="0" destOrd="0" presId="urn:microsoft.com/office/officeart/2005/8/layout/cycle1"/>
    <dgm:cxn modelId="{3EF0E389-60CB-464F-A54F-AACDBC0B4894}" type="presOf" srcId="{62ABE229-4D60-4F93-83C8-5BD1C8BE5788}" destId="{BA9D5803-89D3-428C-877F-65BB117927D0}" srcOrd="0" destOrd="0" presId="urn:microsoft.com/office/officeart/2005/8/layout/cycle1"/>
    <dgm:cxn modelId="{47A8658D-8F06-498C-8B31-0EB9930D54C1}" srcId="{FE805247-7CF3-4297-8613-ED58E3D8B6A9}" destId="{7C171FA3-DB09-43D0-9BDF-324B6D1FE357}" srcOrd="5" destOrd="0" parTransId="{FCEBE013-A7DE-46EB-8B8D-0A32DE7B2340}" sibTransId="{2D98DBEC-3495-49AB-8D46-C7BB48340206}"/>
    <dgm:cxn modelId="{5236AA91-9EB9-4CCB-BF95-F4780C92BF39}" type="presOf" srcId="{C283C632-E03F-4BA5-969B-16D788EC5BE9}" destId="{41662D77-BF83-4BD1-90A2-4A127C7A877D}" srcOrd="0" destOrd="0" presId="urn:microsoft.com/office/officeart/2005/8/layout/cycle1"/>
    <dgm:cxn modelId="{37DC53A0-3B6F-4C2A-9AC7-7CD110840630}" type="presOf" srcId="{2D98DBEC-3495-49AB-8D46-C7BB48340206}" destId="{0DEBB25F-79D4-4051-B2E9-AF9352AF51EC}" srcOrd="0" destOrd="0" presId="urn:microsoft.com/office/officeart/2005/8/layout/cycle1"/>
    <dgm:cxn modelId="{14A0E9A8-1A7D-4885-AB15-BD2E6107A6FF}" type="presOf" srcId="{838A962B-DE85-40CD-BC37-D776A5E4EBEC}" destId="{8727C89B-3034-4AB7-9746-2D1FE1430DB6}" srcOrd="0" destOrd="0" presId="urn:microsoft.com/office/officeart/2005/8/layout/cycle1"/>
    <dgm:cxn modelId="{E3BB44D4-3F07-45C8-86B7-94ECC9B7A75C}" srcId="{FE805247-7CF3-4297-8613-ED58E3D8B6A9}" destId="{EBDF4F19-6186-4C53-968A-21E6A94A29E5}" srcOrd="4" destOrd="0" parTransId="{D17C1601-84F3-478E-A2A2-B9FE51A79C01}" sibTransId="{9027F860-C333-4BC5-B5DD-FE1B04355660}"/>
    <dgm:cxn modelId="{84B2FCDF-162C-414B-9ED3-A1C83570946E}" type="presOf" srcId="{9027F860-C333-4BC5-B5DD-FE1B04355660}" destId="{C58EA01F-29B4-4739-AA3F-5A973355E4D4}" srcOrd="0" destOrd="0" presId="urn:microsoft.com/office/officeart/2005/8/layout/cycle1"/>
    <dgm:cxn modelId="{A6570CE5-75E1-4460-942E-D924F2A66C33}" type="presOf" srcId="{7C171FA3-DB09-43D0-9BDF-324B6D1FE357}" destId="{028F4739-0843-4CF0-9743-31266F227805}" srcOrd="0" destOrd="0" presId="urn:microsoft.com/office/officeart/2005/8/layout/cycle1"/>
    <dgm:cxn modelId="{7621DDEF-BAAA-4E33-9898-D4613DEEAB5B}" srcId="{FE805247-7CF3-4297-8613-ED58E3D8B6A9}" destId="{4758569E-7F35-4B67-B34A-FF254C71B936}" srcOrd="1" destOrd="0" parTransId="{F4DEC5A4-AF54-4B7E-BCAE-2E379E6E28D6}" sibTransId="{09B10450-DFA8-4BF7-9246-1FDC60F04168}"/>
    <dgm:cxn modelId="{1000CEF8-2931-4D74-B7E9-7F857B313751}" srcId="{FE805247-7CF3-4297-8613-ED58E3D8B6A9}" destId="{7A9655CD-3479-4699-8879-458D12877028}" srcOrd="3" destOrd="0" parTransId="{9A3CCED6-7EF5-4ECE-A082-369471B2A608}" sibTransId="{62ABE229-4D60-4F93-83C8-5BD1C8BE5788}"/>
    <dgm:cxn modelId="{328F0B56-E6BF-4FD7-8006-569A14D07C6A}" type="presParOf" srcId="{899E658C-FEAC-4068-B9D3-2CFD6FDCD50E}" destId="{CDE470DA-38EC-4876-8FDC-B075D309AADA}" srcOrd="0" destOrd="0" presId="urn:microsoft.com/office/officeart/2005/8/layout/cycle1"/>
    <dgm:cxn modelId="{6F3CA7BC-2672-447F-B6D2-1822E2548135}" type="presParOf" srcId="{899E658C-FEAC-4068-B9D3-2CFD6FDCD50E}" destId="{8727C89B-3034-4AB7-9746-2D1FE1430DB6}" srcOrd="1" destOrd="0" presId="urn:microsoft.com/office/officeart/2005/8/layout/cycle1"/>
    <dgm:cxn modelId="{A43ACE90-6276-42E4-9CBF-11C749170964}" type="presParOf" srcId="{899E658C-FEAC-4068-B9D3-2CFD6FDCD50E}" destId="{22115BFD-DE67-4347-95EB-C73502BDB60F}" srcOrd="2" destOrd="0" presId="urn:microsoft.com/office/officeart/2005/8/layout/cycle1"/>
    <dgm:cxn modelId="{957E04D6-3AAF-4D6C-BBED-D9B76EAF110E}" type="presParOf" srcId="{899E658C-FEAC-4068-B9D3-2CFD6FDCD50E}" destId="{E5D3989A-7C4E-4ECB-8614-03F690493511}" srcOrd="3" destOrd="0" presId="urn:microsoft.com/office/officeart/2005/8/layout/cycle1"/>
    <dgm:cxn modelId="{82C3FF77-4823-430D-8CF8-CD395DFDEF72}" type="presParOf" srcId="{899E658C-FEAC-4068-B9D3-2CFD6FDCD50E}" destId="{F8A77305-181F-47A7-A1EC-355647CEBE67}" srcOrd="4" destOrd="0" presId="urn:microsoft.com/office/officeart/2005/8/layout/cycle1"/>
    <dgm:cxn modelId="{7CD573C7-1B02-4376-917A-D494E2A07600}" type="presParOf" srcId="{899E658C-FEAC-4068-B9D3-2CFD6FDCD50E}" destId="{E10B0F64-7BC9-45B0-9458-C130A218323A}" srcOrd="5" destOrd="0" presId="urn:microsoft.com/office/officeart/2005/8/layout/cycle1"/>
    <dgm:cxn modelId="{A3A99670-EC07-4831-891C-BE9A5F56C530}" type="presParOf" srcId="{899E658C-FEAC-4068-B9D3-2CFD6FDCD50E}" destId="{F851F41A-1E6E-4EA9-9206-B620BC05B355}" srcOrd="6" destOrd="0" presId="urn:microsoft.com/office/officeart/2005/8/layout/cycle1"/>
    <dgm:cxn modelId="{5A83DC1E-D556-4496-A172-93E7C9BD7012}" type="presParOf" srcId="{899E658C-FEAC-4068-B9D3-2CFD6FDCD50E}" destId="{731467E5-D1C9-4071-AF1E-F8C964E155A9}" srcOrd="7" destOrd="0" presId="urn:microsoft.com/office/officeart/2005/8/layout/cycle1"/>
    <dgm:cxn modelId="{CF180E1E-A49D-4EF3-A2FB-BF5ABC77F86C}" type="presParOf" srcId="{899E658C-FEAC-4068-B9D3-2CFD6FDCD50E}" destId="{41662D77-BF83-4BD1-90A2-4A127C7A877D}" srcOrd="8" destOrd="0" presId="urn:microsoft.com/office/officeart/2005/8/layout/cycle1"/>
    <dgm:cxn modelId="{8C516325-304D-4D6D-A940-AF544DCB980D}" type="presParOf" srcId="{899E658C-FEAC-4068-B9D3-2CFD6FDCD50E}" destId="{8469B3C7-A4E0-490B-9E33-11F341E4D425}" srcOrd="9" destOrd="0" presId="urn:microsoft.com/office/officeart/2005/8/layout/cycle1"/>
    <dgm:cxn modelId="{F3A77745-D3A0-49C5-8008-9FC1BF742BCC}" type="presParOf" srcId="{899E658C-FEAC-4068-B9D3-2CFD6FDCD50E}" destId="{CBC9866C-DFCF-4070-A857-A5929BAF35D2}" srcOrd="10" destOrd="0" presId="urn:microsoft.com/office/officeart/2005/8/layout/cycle1"/>
    <dgm:cxn modelId="{8CD4D6B9-2A87-4420-A524-43CF815C9080}" type="presParOf" srcId="{899E658C-FEAC-4068-B9D3-2CFD6FDCD50E}" destId="{BA9D5803-89D3-428C-877F-65BB117927D0}" srcOrd="11" destOrd="0" presId="urn:microsoft.com/office/officeart/2005/8/layout/cycle1"/>
    <dgm:cxn modelId="{CDE07838-038C-4C86-BD5D-E033635715AE}" type="presParOf" srcId="{899E658C-FEAC-4068-B9D3-2CFD6FDCD50E}" destId="{96983E1E-EA1F-44E2-BC18-EF7A76D077C1}" srcOrd="12" destOrd="0" presId="urn:microsoft.com/office/officeart/2005/8/layout/cycle1"/>
    <dgm:cxn modelId="{B481AD07-3E8E-4E7A-8D2B-B24E43EB9DC6}" type="presParOf" srcId="{899E658C-FEAC-4068-B9D3-2CFD6FDCD50E}" destId="{A10C4160-4CB2-4ACB-A053-D8AAB9E0B005}" srcOrd="13" destOrd="0" presId="urn:microsoft.com/office/officeart/2005/8/layout/cycle1"/>
    <dgm:cxn modelId="{2088269D-1E04-4FCA-A568-E40A2907AD48}" type="presParOf" srcId="{899E658C-FEAC-4068-B9D3-2CFD6FDCD50E}" destId="{C58EA01F-29B4-4739-AA3F-5A973355E4D4}" srcOrd="14" destOrd="0" presId="urn:microsoft.com/office/officeart/2005/8/layout/cycle1"/>
    <dgm:cxn modelId="{FA529DEC-3BD6-4BA4-B789-8239C18FA896}" type="presParOf" srcId="{899E658C-FEAC-4068-B9D3-2CFD6FDCD50E}" destId="{BE4298A5-3A25-4A84-8579-CBC055B8D860}" srcOrd="15" destOrd="0" presId="urn:microsoft.com/office/officeart/2005/8/layout/cycle1"/>
    <dgm:cxn modelId="{074E2BBB-AAF9-4EDB-833D-580434C0333B}" type="presParOf" srcId="{899E658C-FEAC-4068-B9D3-2CFD6FDCD50E}" destId="{028F4739-0843-4CF0-9743-31266F227805}" srcOrd="16" destOrd="0" presId="urn:microsoft.com/office/officeart/2005/8/layout/cycle1"/>
    <dgm:cxn modelId="{54713911-D8B3-42D1-AD0D-CAB6438487AC}" type="presParOf" srcId="{899E658C-FEAC-4068-B9D3-2CFD6FDCD50E}" destId="{0DEBB25F-79D4-4051-B2E9-AF9352AF51EC}"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766D2-CD78-4F54-B617-2FEE7B99A95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fi-FI"/>
        </a:p>
      </dgm:t>
    </dgm:pt>
    <dgm:pt modelId="{A5BE31A3-12E5-40DA-9929-15AE476B2846}">
      <dgm:prSet phldrT="[Teksti]"/>
      <dgm:spPr>
        <a:solidFill>
          <a:srgbClr val="C00000"/>
        </a:solidFill>
      </dgm:spPr>
      <dgm:t>
        <a:bodyPr/>
        <a:lstStyle/>
        <a:p>
          <a:r>
            <a:rPr lang="fi-FI" b="1" dirty="0">
              <a:solidFill>
                <a:schemeClr val="bg1"/>
              </a:solidFill>
              <a:latin typeface="Arial Rounded MT Bold" panose="020F0704030504030204" pitchFamily="34" charset="0"/>
            </a:rPr>
            <a:t>Maisteri-ohjelmat</a:t>
          </a:r>
        </a:p>
      </dgm:t>
    </dgm:pt>
    <dgm:pt modelId="{180CE752-C522-402C-AA0C-6BA54D7F4EEE}" type="parTrans" cxnId="{C9F3ACA7-F945-48A7-9483-16C311A24B53}">
      <dgm:prSet/>
      <dgm:spPr/>
      <dgm:t>
        <a:bodyPr/>
        <a:lstStyle/>
        <a:p>
          <a:endParaRPr lang="fi-FI"/>
        </a:p>
      </dgm:t>
    </dgm:pt>
    <dgm:pt modelId="{7C71A6AC-803A-4F0E-8B29-15C2C134C880}" type="sibTrans" cxnId="{C9F3ACA7-F945-48A7-9483-16C311A24B53}">
      <dgm:prSet/>
      <dgm:spPr/>
      <dgm:t>
        <a:bodyPr/>
        <a:lstStyle/>
        <a:p>
          <a:endParaRPr lang="fi-FI"/>
        </a:p>
      </dgm:t>
    </dgm:pt>
    <dgm:pt modelId="{3BF21DFE-FC7F-4FB9-B706-715BF35C8ECD}">
      <dgm:prSet phldrT="[Teksti]"/>
      <dgm:spPr>
        <a:solidFill>
          <a:srgbClr val="00B0F0"/>
        </a:solidFill>
      </dgm:spPr>
      <dgm:t>
        <a:bodyPr/>
        <a:lstStyle/>
        <a:p>
          <a:r>
            <a:rPr lang="fi-FI" dirty="0">
              <a:solidFill>
                <a:schemeClr val="tx1"/>
              </a:solidFill>
              <a:latin typeface="Arial Rounded MT Bold" panose="020F0704030504030204" pitchFamily="34" charset="0"/>
            </a:rPr>
            <a:t>Kesto</a:t>
          </a:r>
        </a:p>
        <a:p>
          <a:r>
            <a:rPr lang="fi-FI" dirty="0">
              <a:solidFill>
                <a:schemeClr val="tx1"/>
              </a:solidFill>
              <a:latin typeface="Arial Rounded MT Bold" panose="020F0704030504030204" pitchFamily="34" charset="0"/>
            </a:rPr>
            <a:t>1,5-2 vuotta</a:t>
          </a:r>
        </a:p>
      </dgm:t>
    </dgm:pt>
    <dgm:pt modelId="{D4D3AE68-CEBB-468F-AEB8-F1AB078157C5}" type="parTrans" cxnId="{ECABE38D-1288-4ED6-963A-9AC58A72EB69}">
      <dgm:prSet/>
      <dgm:spPr>
        <a:solidFill>
          <a:srgbClr val="0070C0"/>
        </a:solidFill>
      </dgm:spPr>
      <dgm:t>
        <a:bodyPr/>
        <a:lstStyle/>
        <a:p>
          <a:endParaRPr lang="fi-FI"/>
        </a:p>
      </dgm:t>
    </dgm:pt>
    <dgm:pt modelId="{0596566E-50A3-41EE-A63D-F236442DBC7A}" type="sibTrans" cxnId="{ECABE38D-1288-4ED6-963A-9AC58A72EB69}">
      <dgm:prSet/>
      <dgm:spPr/>
      <dgm:t>
        <a:bodyPr/>
        <a:lstStyle/>
        <a:p>
          <a:endParaRPr lang="fi-FI"/>
        </a:p>
      </dgm:t>
    </dgm:pt>
    <dgm:pt modelId="{DFF09259-FF4E-4887-A101-070E6B2E4898}">
      <dgm:prSet phldrT="[Teksti]" custT="1"/>
      <dgm:spPr>
        <a:solidFill>
          <a:srgbClr val="00B0F0"/>
        </a:solidFill>
      </dgm:spPr>
      <dgm:t>
        <a:bodyPr/>
        <a:lstStyle/>
        <a:p>
          <a:r>
            <a:rPr lang="fi-FI" sz="1800" b="1" u="sng" dirty="0">
              <a:solidFill>
                <a:srgbClr val="C00000"/>
              </a:solidFill>
              <a:latin typeface="Arial Rounded MT Bold" panose="020F0704030504030204" pitchFamily="34" charset="0"/>
            </a:rPr>
            <a:t>Erillinen haku ja valinta</a:t>
          </a:r>
        </a:p>
      </dgm:t>
    </dgm:pt>
    <dgm:pt modelId="{CD59B960-6E7E-4874-8139-BF0EC6EA5BD8}" type="parTrans" cxnId="{1C60E33F-8637-433C-8682-920897E6D68A}">
      <dgm:prSet/>
      <dgm:spPr>
        <a:solidFill>
          <a:srgbClr val="0070C0"/>
        </a:solidFill>
      </dgm:spPr>
      <dgm:t>
        <a:bodyPr/>
        <a:lstStyle/>
        <a:p>
          <a:endParaRPr lang="fi-FI"/>
        </a:p>
      </dgm:t>
    </dgm:pt>
    <dgm:pt modelId="{E01183D0-5E96-43E1-BEBB-5827F1CD3525}" type="sibTrans" cxnId="{1C60E33F-8637-433C-8682-920897E6D68A}">
      <dgm:prSet/>
      <dgm:spPr/>
      <dgm:t>
        <a:bodyPr/>
        <a:lstStyle/>
        <a:p>
          <a:endParaRPr lang="fi-FI"/>
        </a:p>
      </dgm:t>
    </dgm:pt>
    <dgm:pt modelId="{4037A64B-B44D-45E0-9A25-3A2211E0814C}">
      <dgm:prSet phldrT="[Teksti]"/>
      <dgm:spPr>
        <a:solidFill>
          <a:srgbClr val="00B0F0"/>
        </a:solidFill>
      </dgm:spPr>
      <dgm:t>
        <a:bodyPr/>
        <a:lstStyle/>
        <a:p>
          <a:pPr>
            <a:spcAft>
              <a:spcPts val="0"/>
            </a:spcAft>
          </a:pPr>
          <a:r>
            <a:rPr lang="fi-FI" dirty="0">
              <a:solidFill>
                <a:schemeClr val="tx1"/>
              </a:solidFill>
              <a:latin typeface="Arial Rounded MT Bold" panose="020F0704030504030204" pitchFamily="34" charset="0"/>
            </a:rPr>
            <a:t>Myös vieraskielisiä</a:t>
          </a:r>
        </a:p>
        <a:p>
          <a:pPr>
            <a:spcAft>
              <a:spcPts val="0"/>
            </a:spcAft>
          </a:pPr>
          <a:r>
            <a:rPr lang="fi-FI" dirty="0">
              <a:solidFill>
                <a:schemeClr val="tx1"/>
              </a:solidFill>
              <a:latin typeface="Arial Rounded MT Bold" panose="020F0704030504030204" pitchFamily="34" charset="0"/>
            </a:rPr>
            <a:t>ohjelmia</a:t>
          </a:r>
        </a:p>
      </dgm:t>
    </dgm:pt>
    <dgm:pt modelId="{2D2963E8-9F45-4B40-8C0A-8BA18DB9F050}" type="parTrans" cxnId="{97CDFD8F-9B83-4AA0-848A-A7D5B2DF90E4}">
      <dgm:prSet/>
      <dgm:spPr>
        <a:solidFill>
          <a:srgbClr val="0070C0"/>
        </a:solidFill>
      </dgm:spPr>
      <dgm:t>
        <a:bodyPr/>
        <a:lstStyle/>
        <a:p>
          <a:endParaRPr lang="fi-FI"/>
        </a:p>
      </dgm:t>
    </dgm:pt>
    <dgm:pt modelId="{BEBCDB2D-9453-437D-94C1-247DB028585A}" type="sibTrans" cxnId="{97CDFD8F-9B83-4AA0-848A-A7D5B2DF90E4}">
      <dgm:prSet/>
      <dgm:spPr/>
      <dgm:t>
        <a:bodyPr/>
        <a:lstStyle/>
        <a:p>
          <a:endParaRPr lang="fi-FI"/>
        </a:p>
      </dgm:t>
    </dgm:pt>
    <dgm:pt modelId="{A3FBF2B1-49AE-4E26-BB0F-1DD1A43A6465}">
      <dgm:prSet/>
      <dgm:spPr>
        <a:solidFill>
          <a:srgbClr val="00B0F0"/>
        </a:solidFill>
      </dgm:spPr>
      <dgm:t>
        <a:bodyPr/>
        <a:lstStyle/>
        <a:p>
          <a:r>
            <a:rPr lang="fi-FI" dirty="0">
              <a:solidFill>
                <a:schemeClr val="tx1"/>
              </a:solidFill>
              <a:latin typeface="Arial Rounded MT Bold" panose="020F0704030504030204" pitchFamily="34" charset="0"/>
            </a:rPr>
            <a:t>Sopii alan vaihtajille</a:t>
          </a:r>
        </a:p>
      </dgm:t>
    </dgm:pt>
    <dgm:pt modelId="{63EF9EB6-B9A9-4A0D-80F7-9FF7CFD3A75A}" type="parTrans" cxnId="{A84ECC1D-C677-4AC1-9E2A-376BC6620DD3}">
      <dgm:prSet/>
      <dgm:spPr>
        <a:solidFill>
          <a:srgbClr val="0070C0"/>
        </a:solidFill>
      </dgm:spPr>
      <dgm:t>
        <a:bodyPr/>
        <a:lstStyle/>
        <a:p>
          <a:endParaRPr lang="fi-FI"/>
        </a:p>
      </dgm:t>
    </dgm:pt>
    <dgm:pt modelId="{1B6E34F8-D13A-464A-BBC3-989FEC1FEE1E}" type="sibTrans" cxnId="{A84ECC1D-C677-4AC1-9E2A-376BC6620DD3}">
      <dgm:prSet/>
      <dgm:spPr/>
      <dgm:t>
        <a:bodyPr/>
        <a:lstStyle/>
        <a:p>
          <a:endParaRPr lang="fi-FI"/>
        </a:p>
      </dgm:t>
    </dgm:pt>
    <dgm:pt modelId="{4B2A2A08-ECB5-4520-BD0C-A7473218253B}" type="pres">
      <dgm:prSet presAssocID="{BCB766D2-CD78-4F54-B617-2FEE7B99A956}" presName="cycle" presStyleCnt="0">
        <dgm:presLayoutVars>
          <dgm:chMax val="1"/>
          <dgm:dir/>
          <dgm:animLvl val="ctr"/>
          <dgm:resizeHandles val="exact"/>
        </dgm:presLayoutVars>
      </dgm:prSet>
      <dgm:spPr/>
    </dgm:pt>
    <dgm:pt modelId="{1BF3ADEF-8BA1-4466-B53C-964F1F984F0C}" type="pres">
      <dgm:prSet presAssocID="{A5BE31A3-12E5-40DA-9929-15AE476B2846}" presName="centerShape" presStyleLbl="node0" presStyleIdx="0" presStyleCnt="1"/>
      <dgm:spPr/>
    </dgm:pt>
    <dgm:pt modelId="{5DBD77CA-5C91-4F5A-A45A-2A60E023B7DD}" type="pres">
      <dgm:prSet presAssocID="{D4D3AE68-CEBB-468F-AEB8-F1AB078157C5}" presName="parTrans" presStyleLbl="bgSibTrans2D1" presStyleIdx="0" presStyleCnt="4"/>
      <dgm:spPr/>
    </dgm:pt>
    <dgm:pt modelId="{D531334C-E1C4-48E6-8514-E45D704D7522}" type="pres">
      <dgm:prSet presAssocID="{3BF21DFE-FC7F-4FB9-B706-715BF35C8ECD}" presName="node" presStyleLbl="node1" presStyleIdx="0" presStyleCnt="4" custRadScaleRad="97839" custRadScaleInc="-13350">
        <dgm:presLayoutVars>
          <dgm:bulletEnabled val="1"/>
        </dgm:presLayoutVars>
      </dgm:prSet>
      <dgm:spPr/>
    </dgm:pt>
    <dgm:pt modelId="{FF3B46D8-6F06-4532-96E0-C71FEE6E25C4}" type="pres">
      <dgm:prSet presAssocID="{CD59B960-6E7E-4874-8139-BF0EC6EA5BD8}" presName="parTrans" presStyleLbl="bgSibTrans2D1" presStyleIdx="1" presStyleCnt="4"/>
      <dgm:spPr/>
    </dgm:pt>
    <dgm:pt modelId="{436081D4-1053-41ED-A870-A71738495F22}" type="pres">
      <dgm:prSet presAssocID="{DFF09259-FF4E-4887-A101-070E6B2E4898}" presName="node" presStyleLbl="node1" presStyleIdx="1" presStyleCnt="4">
        <dgm:presLayoutVars>
          <dgm:bulletEnabled val="1"/>
        </dgm:presLayoutVars>
      </dgm:prSet>
      <dgm:spPr/>
    </dgm:pt>
    <dgm:pt modelId="{D92B677C-41D0-47C2-AD9B-D12199E08D9E}" type="pres">
      <dgm:prSet presAssocID="{2D2963E8-9F45-4B40-8C0A-8BA18DB9F050}" presName="parTrans" presStyleLbl="bgSibTrans2D1" presStyleIdx="2" presStyleCnt="4"/>
      <dgm:spPr/>
    </dgm:pt>
    <dgm:pt modelId="{934F7BC8-C7FA-45CD-AA1D-16C7168F47D0}" type="pres">
      <dgm:prSet presAssocID="{4037A64B-B44D-45E0-9A25-3A2211E0814C}" presName="node" presStyleLbl="node1" presStyleIdx="2" presStyleCnt="4">
        <dgm:presLayoutVars>
          <dgm:bulletEnabled val="1"/>
        </dgm:presLayoutVars>
      </dgm:prSet>
      <dgm:spPr/>
    </dgm:pt>
    <dgm:pt modelId="{F12EEE82-8358-4568-97C4-6EDF77A4A0B2}" type="pres">
      <dgm:prSet presAssocID="{63EF9EB6-B9A9-4A0D-80F7-9FF7CFD3A75A}" presName="parTrans" presStyleLbl="bgSibTrans2D1" presStyleIdx="3" presStyleCnt="4"/>
      <dgm:spPr/>
    </dgm:pt>
    <dgm:pt modelId="{4B2CF8BE-6F64-4542-8384-D9C60BC7A337}" type="pres">
      <dgm:prSet presAssocID="{A3FBF2B1-49AE-4E26-BB0F-1DD1A43A6465}" presName="node" presStyleLbl="node1" presStyleIdx="3" presStyleCnt="4">
        <dgm:presLayoutVars>
          <dgm:bulletEnabled val="1"/>
        </dgm:presLayoutVars>
      </dgm:prSet>
      <dgm:spPr/>
    </dgm:pt>
  </dgm:ptLst>
  <dgm:cxnLst>
    <dgm:cxn modelId="{678A6812-04AC-46AE-BB2F-9DA817B2B9AD}" type="presOf" srcId="{CD59B960-6E7E-4874-8139-BF0EC6EA5BD8}" destId="{FF3B46D8-6F06-4532-96E0-C71FEE6E25C4}" srcOrd="0" destOrd="0" presId="urn:microsoft.com/office/officeart/2005/8/layout/radial4"/>
    <dgm:cxn modelId="{A84ECC1D-C677-4AC1-9E2A-376BC6620DD3}" srcId="{A5BE31A3-12E5-40DA-9929-15AE476B2846}" destId="{A3FBF2B1-49AE-4E26-BB0F-1DD1A43A6465}" srcOrd="3" destOrd="0" parTransId="{63EF9EB6-B9A9-4A0D-80F7-9FF7CFD3A75A}" sibTransId="{1B6E34F8-D13A-464A-BBC3-989FEC1FEE1E}"/>
    <dgm:cxn modelId="{693EB136-DBFC-4F74-A1D1-F5CBB4D58242}" type="presOf" srcId="{A3FBF2B1-49AE-4E26-BB0F-1DD1A43A6465}" destId="{4B2CF8BE-6F64-4542-8384-D9C60BC7A337}" srcOrd="0" destOrd="0" presId="urn:microsoft.com/office/officeart/2005/8/layout/radial4"/>
    <dgm:cxn modelId="{4AC6D33F-90C7-4AB5-9757-F246900E3885}" type="presOf" srcId="{2D2963E8-9F45-4B40-8C0A-8BA18DB9F050}" destId="{D92B677C-41D0-47C2-AD9B-D12199E08D9E}" srcOrd="0" destOrd="0" presId="urn:microsoft.com/office/officeart/2005/8/layout/radial4"/>
    <dgm:cxn modelId="{1C60E33F-8637-433C-8682-920897E6D68A}" srcId="{A5BE31A3-12E5-40DA-9929-15AE476B2846}" destId="{DFF09259-FF4E-4887-A101-070E6B2E4898}" srcOrd="1" destOrd="0" parTransId="{CD59B960-6E7E-4874-8139-BF0EC6EA5BD8}" sibTransId="{E01183D0-5E96-43E1-BEBB-5827F1CD3525}"/>
    <dgm:cxn modelId="{BD860D65-F600-4052-901C-F2B149DEECA6}" type="presOf" srcId="{63EF9EB6-B9A9-4A0D-80F7-9FF7CFD3A75A}" destId="{F12EEE82-8358-4568-97C4-6EDF77A4A0B2}" srcOrd="0" destOrd="0" presId="urn:microsoft.com/office/officeart/2005/8/layout/radial4"/>
    <dgm:cxn modelId="{7843028C-8889-4CE1-9F2C-809CFFE1E349}" type="presOf" srcId="{D4D3AE68-CEBB-468F-AEB8-F1AB078157C5}" destId="{5DBD77CA-5C91-4F5A-A45A-2A60E023B7DD}" srcOrd="0" destOrd="0" presId="urn:microsoft.com/office/officeart/2005/8/layout/radial4"/>
    <dgm:cxn modelId="{ECABE38D-1288-4ED6-963A-9AC58A72EB69}" srcId="{A5BE31A3-12E5-40DA-9929-15AE476B2846}" destId="{3BF21DFE-FC7F-4FB9-B706-715BF35C8ECD}" srcOrd="0" destOrd="0" parTransId="{D4D3AE68-CEBB-468F-AEB8-F1AB078157C5}" sibTransId="{0596566E-50A3-41EE-A63D-F236442DBC7A}"/>
    <dgm:cxn modelId="{97CDFD8F-9B83-4AA0-848A-A7D5B2DF90E4}" srcId="{A5BE31A3-12E5-40DA-9929-15AE476B2846}" destId="{4037A64B-B44D-45E0-9A25-3A2211E0814C}" srcOrd="2" destOrd="0" parTransId="{2D2963E8-9F45-4B40-8C0A-8BA18DB9F050}" sibTransId="{BEBCDB2D-9453-437D-94C1-247DB028585A}"/>
    <dgm:cxn modelId="{C9F3ACA7-F945-48A7-9483-16C311A24B53}" srcId="{BCB766D2-CD78-4F54-B617-2FEE7B99A956}" destId="{A5BE31A3-12E5-40DA-9929-15AE476B2846}" srcOrd="0" destOrd="0" parTransId="{180CE752-C522-402C-AA0C-6BA54D7F4EEE}" sibTransId="{7C71A6AC-803A-4F0E-8B29-15C2C134C880}"/>
    <dgm:cxn modelId="{6CD307BC-4569-4394-8F14-DC55567B218E}" type="presOf" srcId="{4037A64B-B44D-45E0-9A25-3A2211E0814C}" destId="{934F7BC8-C7FA-45CD-AA1D-16C7168F47D0}" srcOrd="0" destOrd="0" presId="urn:microsoft.com/office/officeart/2005/8/layout/radial4"/>
    <dgm:cxn modelId="{BFBD7DC3-61FE-495A-A018-23FD85FE86FB}" type="presOf" srcId="{A5BE31A3-12E5-40DA-9929-15AE476B2846}" destId="{1BF3ADEF-8BA1-4466-B53C-964F1F984F0C}" srcOrd="0" destOrd="0" presId="urn:microsoft.com/office/officeart/2005/8/layout/radial4"/>
    <dgm:cxn modelId="{2BC982DB-B516-443E-96C8-BA75E59E015B}" type="presOf" srcId="{BCB766D2-CD78-4F54-B617-2FEE7B99A956}" destId="{4B2A2A08-ECB5-4520-BD0C-A7473218253B}" srcOrd="0" destOrd="0" presId="urn:microsoft.com/office/officeart/2005/8/layout/radial4"/>
    <dgm:cxn modelId="{E7CF13E4-125D-4CEC-AED6-90F451179069}" type="presOf" srcId="{3BF21DFE-FC7F-4FB9-B706-715BF35C8ECD}" destId="{D531334C-E1C4-48E6-8514-E45D704D7522}" srcOrd="0" destOrd="0" presId="urn:microsoft.com/office/officeart/2005/8/layout/radial4"/>
    <dgm:cxn modelId="{708F4FFA-8420-491D-9FC1-B29608A2DF14}" type="presOf" srcId="{DFF09259-FF4E-4887-A101-070E6B2E4898}" destId="{436081D4-1053-41ED-A870-A71738495F22}" srcOrd="0" destOrd="0" presId="urn:microsoft.com/office/officeart/2005/8/layout/radial4"/>
    <dgm:cxn modelId="{76FFE569-8807-4A48-A43D-008A5439BB44}" type="presParOf" srcId="{4B2A2A08-ECB5-4520-BD0C-A7473218253B}" destId="{1BF3ADEF-8BA1-4466-B53C-964F1F984F0C}" srcOrd="0" destOrd="0" presId="urn:microsoft.com/office/officeart/2005/8/layout/radial4"/>
    <dgm:cxn modelId="{BD43294B-4C98-4463-808A-3B61D7B589AB}" type="presParOf" srcId="{4B2A2A08-ECB5-4520-BD0C-A7473218253B}" destId="{5DBD77CA-5C91-4F5A-A45A-2A60E023B7DD}" srcOrd="1" destOrd="0" presId="urn:microsoft.com/office/officeart/2005/8/layout/radial4"/>
    <dgm:cxn modelId="{5773830C-AB7A-4486-A3C3-CA47D3584CDD}" type="presParOf" srcId="{4B2A2A08-ECB5-4520-BD0C-A7473218253B}" destId="{D531334C-E1C4-48E6-8514-E45D704D7522}" srcOrd="2" destOrd="0" presId="urn:microsoft.com/office/officeart/2005/8/layout/radial4"/>
    <dgm:cxn modelId="{9939D296-0405-4A22-AAE3-D80B51C7565C}" type="presParOf" srcId="{4B2A2A08-ECB5-4520-BD0C-A7473218253B}" destId="{FF3B46D8-6F06-4532-96E0-C71FEE6E25C4}" srcOrd="3" destOrd="0" presId="urn:microsoft.com/office/officeart/2005/8/layout/radial4"/>
    <dgm:cxn modelId="{8BF0D19B-B81B-4443-AD23-8B6519D61C20}" type="presParOf" srcId="{4B2A2A08-ECB5-4520-BD0C-A7473218253B}" destId="{436081D4-1053-41ED-A870-A71738495F22}" srcOrd="4" destOrd="0" presId="urn:microsoft.com/office/officeart/2005/8/layout/radial4"/>
    <dgm:cxn modelId="{4E304FB0-7BBB-4E6F-9DE9-9B1F0C677080}" type="presParOf" srcId="{4B2A2A08-ECB5-4520-BD0C-A7473218253B}" destId="{D92B677C-41D0-47C2-AD9B-D12199E08D9E}" srcOrd="5" destOrd="0" presId="urn:microsoft.com/office/officeart/2005/8/layout/radial4"/>
    <dgm:cxn modelId="{334AF1CE-1E10-4097-AA0D-69380DB21469}" type="presParOf" srcId="{4B2A2A08-ECB5-4520-BD0C-A7473218253B}" destId="{934F7BC8-C7FA-45CD-AA1D-16C7168F47D0}" srcOrd="6" destOrd="0" presId="urn:microsoft.com/office/officeart/2005/8/layout/radial4"/>
    <dgm:cxn modelId="{82E81FF3-D76D-41C9-BDAF-E468999B7E9D}" type="presParOf" srcId="{4B2A2A08-ECB5-4520-BD0C-A7473218253B}" destId="{F12EEE82-8358-4568-97C4-6EDF77A4A0B2}" srcOrd="7" destOrd="0" presId="urn:microsoft.com/office/officeart/2005/8/layout/radial4"/>
    <dgm:cxn modelId="{3F8468F5-8460-4769-A1FA-20805C8976F4}" type="presParOf" srcId="{4B2A2A08-ECB5-4520-BD0C-A7473218253B}" destId="{4B2CF8BE-6F64-4542-8384-D9C60BC7A337}"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CB766D2-CD78-4F54-B617-2FEE7B99A95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fi-FI"/>
        </a:p>
      </dgm:t>
    </dgm:pt>
    <dgm:pt modelId="{A5BE31A3-12E5-40DA-9929-15AE476B2846}">
      <dgm:prSet phldrT="[Teksti]"/>
      <dgm:spPr>
        <a:solidFill>
          <a:srgbClr val="CC3300"/>
        </a:solidFill>
      </dgm:spPr>
      <dgm:t>
        <a:bodyPr/>
        <a:lstStyle/>
        <a:p>
          <a:r>
            <a:rPr lang="fi-FI" b="1" dirty="0">
              <a:solidFill>
                <a:schemeClr val="bg1"/>
              </a:solidFill>
              <a:latin typeface="Arial Rounded MT Bold" panose="020F0704030504030204" pitchFamily="34" charset="0"/>
            </a:rPr>
            <a:t>Mitä hyötyä</a:t>
          </a:r>
        </a:p>
      </dgm:t>
    </dgm:pt>
    <dgm:pt modelId="{180CE752-C522-402C-AA0C-6BA54D7F4EEE}" type="parTrans" cxnId="{C9F3ACA7-F945-48A7-9483-16C311A24B53}">
      <dgm:prSet/>
      <dgm:spPr/>
      <dgm:t>
        <a:bodyPr/>
        <a:lstStyle/>
        <a:p>
          <a:endParaRPr lang="fi-FI"/>
        </a:p>
      </dgm:t>
    </dgm:pt>
    <dgm:pt modelId="{7C71A6AC-803A-4F0E-8B29-15C2C134C880}" type="sibTrans" cxnId="{C9F3ACA7-F945-48A7-9483-16C311A24B53}">
      <dgm:prSet/>
      <dgm:spPr/>
      <dgm:t>
        <a:bodyPr/>
        <a:lstStyle/>
        <a:p>
          <a:endParaRPr lang="fi-FI"/>
        </a:p>
      </dgm:t>
    </dgm:pt>
    <dgm:pt modelId="{3BF21DFE-FC7F-4FB9-B706-715BF35C8ECD}">
      <dgm:prSet phldrT="[Teksti]"/>
      <dgm:spPr>
        <a:solidFill>
          <a:srgbClr val="669900"/>
        </a:solidFill>
        <a:effectLst>
          <a:outerShdw blurRad="50800" dist="38100" dir="13500000" algn="br" rotWithShape="0">
            <a:prstClr val="black">
              <a:alpha val="40000"/>
            </a:prstClr>
          </a:outerShdw>
        </a:effectLst>
      </dgm:spPr>
      <dgm:t>
        <a:bodyPr/>
        <a:lstStyle/>
        <a:p>
          <a:r>
            <a:rPr lang="fi-FI" dirty="0">
              <a:solidFill>
                <a:schemeClr val="tx1"/>
              </a:solidFill>
              <a:latin typeface="Arial Rounded MT Bold" panose="020F0704030504030204" pitchFamily="34" charset="0"/>
            </a:rPr>
            <a:t>Voit tutustua ja etsiä omaa alaasi</a:t>
          </a:r>
        </a:p>
      </dgm:t>
    </dgm:pt>
    <dgm:pt modelId="{D4D3AE68-CEBB-468F-AEB8-F1AB078157C5}" type="parTrans" cxnId="{ECABE38D-1288-4ED6-963A-9AC58A72EB69}">
      <dgm:prSet/>
      <dgm:spPr>
        <a:solidFill>
          <a:srgbClr val="92D050"/>
        </a:solidFill>
      </dgm:spPr>
      <dgm:t>
        <a:bodyPr/>
        <a:lstStyle/>
        <a:p>
          <a:endParaRPr lang="fi-FI"/>
        </a:p>
      </dgm:t>
    </dgm:pt>
    <dgm:pt modelId="{0596566E-50A3-41EE-A63D-F236442DBC7A}" type="sibTrans" cxnId="{ECABE38D-1288-4ED6-963A-9AC58A72EB69}">
      <dgm:prSet/>
      <dgm:spPr/>
      <dgm:t>
        <a:bodyPr/>
        <a:lstStyle/>
        <a:p>
          <a:endParaRPr lang="fi-FI"/>
        </a:p>
      </dgm:t>
    </dgm:pt>
    <dgm:pt modelId="{DFF09259-FF4E-4887-A101-070E6B2E4898}">
      <dgm:prSet phldrT="[Teksti]"/>
      <dgm:spPr>
        <a:solidFill>
          <a:srgbClr val="669900"/>
        </a:solidFill>
        <a:effectLst>
          <a:outerShdw blurRad="50800" dist="38100" dir="13500000" algn="br" rotWithShape="0">
            <a:prstClr val="black">
              <a:alpha val="40000"/>
            </a:prstClr>
          </a:outerShdw>
        </a:effectLst>
      </dgm:spPr>
      <dgm:t>
        <a:bodyPr/>
        <a:lstStyle/>
        <a:p>
          <a:r>
            <a:rPr lang="fi-FI" dirty="0">
              <a:solidFill>
                <a:schemeClr val="tx1"/>
              </a:solidFill>
              <a:latin typeface="Arial Rounded MT Bold" panose="020F0704030504030204" pitchFamily="34" charset="0"/>
            </a:rPr>
            <a:t>Opinnot voit liittää tutkintoosi</a:t>
          </a:r>
        </a:p>
      </dgm:t>
    </dgm:pt>
    <dgm:pt modelId="{CD59B960-6E7E-4874-8139-BF0EC6EA5BD8}" type="parTrans" cxnId="{1C60E33F-8637-433C-8682-920897E6D68A}">
      <dgm:prSet/>
      <dgm:spPr>
        <a:solidFill>
          <a:srgbClr val="92D050"/>
        </a:solidFill>
      </dgm:spPr>
      <dgm:t>
        <a:bodyPr/>
        <a:lstStyle/>
        <a:p>
          <a:endParaRPr lang="fi-FI"/>
        </a:p>
      </dgm:t>
    </dgm:pt>
    <dgm:pt modelId="{E01183D0-5E96-43E1-BEBB-5827F1CD3525}" type="sibTrans" cxnId="{1C60E33F-8637-433C-8682-920897E6D68A}">
      <dgm:prSet/>
      <dgm:spPr/>
      <dgm:t>
        <a:bodyPr/>
        <a:lstStyle/>
        <a:p>
          <a:endParaRPr lang="fi-FI"/>
        </a:p>
      </dgm:t>
    </dgm:pt>
    <dgm:pt modelId="{4037A64B-B44D-45E0-9A25-3A2211E0814C}">
      <dgm:prSet phldrT="[Teksti]"/>
      <dgm:spPr>
        <a:solidFill>
          <a:srgbClr val="669900"/>
        </a:solidFill>
        <a:effectLst>
          <a:outerShdw blurRad="50800" dist="38100" dir="13500000" algn="br" rotWithShape="0">
            <a:prstClr val="black">
              <a:alpha val="40000"/>
            </a:prstClr>
          </a:outerShdw>
        </a:effectLst>
      </dgm:spPr>
      <dgm:t>
        <a:bodyPr/>
        <a:lstStyle/>
        <a:p>
          <a:r>
            <a:rPr lang="fi-FI" dirty="0">
              <a:solidFill>
                <a:schemeClr val="tx1"/>
              </a:solidFill>
              <a:latin typeface="Arial Rounded MT Bold" panose="020F0704030504030204" pitchFamily="34" charset="0"/>
            </a:rPr>
            <a:t>Voit  sovittaa omaan aikatauluusi</a:t>
          </a:r>
        </a:p>
      </dgm:t>
    </dgm:pt>
    <dgm:pt modelId="{2D2963E8-9F45-4B40-8C0A-8BA18DB9F050}" type="parTrans" cxnId="{97CDFD8F-9B83-4AA0-848A-A7D5B2DF90E4}">
      <dgm:prSet/>
      <dgm:spPr>
        <a:solidFill>
          <a:srgbClr val="92D050"/>
        </a:solidFill>
      </dgm:spPr>
      <dgm:t>
        <a:bodyPr/>
        <a:lstStyle/>
        <a:p>
          <a:endParaRPr lang="fi-FI"/>
        </a:p>
      </dgm:t>
    </dgm:pt>
    <dgm:pt modelId="{BEBCDB2D-9453-437D-94C1-247DB028585A}" type="sibTrans" cxnId="{97CDFD8F-9B83-4AA0-848A-A7D5B2DF90E4}">
      <dgm:prSet/>
      <dgm:spPr/>
      <dgm:t>
        <a:bodyPr/>
        <a:lstStyle/>
        <a:p>
          <a:endParaRPr lang="fi-FI"/>
        </a:p>
      </dgm:t>
    </dgm:pt>
    <dgm:pt modelId="{A3FBF2B1-49AE-4E26-BB0F-1DD1A43A6465}">
      <dgm:prSet/>
      <dgm:spPr>
        <a:solidFill>
          <a:srgbClr val="669900"/>
        </a:solidFill>
        <a:effectLst>
          <a:outerShdw blurRad="50800" dist="38100" dir="13500000" algn="br" rotWithShape="0">
            <a:prstClr val="black">
              <a:alpha val="40000"/>
            </a:prstClr>
          </a:outerShdw>
        </a:effectLst>
      </dgm:spPr>
      <dgm:t>
        <a:bodyPr/>
        <a:lstStyle/>
        <a:p>
          <a:r>
            <a:rPr lang="fi-FI" dirty="0">
              <a:solidFill>
                <a:schemeClr val="tx1"/>
              </a:solidFill>
              <a:latin typeface="Arial Rounded MT Bold" panose="020F0704030504030204" pitchFamily="34" charset="0"/>
            </a:rPr>
            <a:t>Kehität ammattitaitoasi</a:t>
          </a:r>
        </a:p>
      </dgm:t>
    </dgm:pt>
    <dgm:pt modelId="{63EF9EB6-B9A9-4A0D-80F7-9FF7CFD3A75A}" type="parTrans" cxnId="{A84ECC1D-C677-4AC1-9E2A-376BC6620DD3}">
      <dgm:prSet/>
      <dgm:spPr>
        <a:solidFill>
          <a:srgbClr val="92D050"/>
        </a:solidFill>
      </dgm:spPr>
      <dgm:t>
        <a:bodyPr/>
        <a:lstStyle/>
        <a:p>
          <a:endParaRPr lang="fi-FI"/>
        </a:p>
      </dgm:t>
    </dgm:pt>
    <dgm:pt modelId="{1B6E34F8-D13A-464A-BBC3-989FEC1FEE1E}" type="sibTrans" cxnId="{A84ECC1D-C677-4AC1-9E2A-376BC6620DD3}">
      <dgm:prSet/>
      <dgm:spPr/>
      <dgm:t>
        <a:bodyPr/>
        <a:lstStyle/>
        <a:p>
          <a:endParaRPr lang="fi-FI"/>
        </a:p>
      </dgm:t>
    </dgm:pt>
    <dgm:pt modelId="{E41AFA4A-2518-454B-B3FC-A135AD18E637}">
      <dgm:prSet/>
      <dgm:spPr>
        <a:solidFill>
          <a:srgbClr val="669900"/>
        </a:solidFill>
        <a:effectLst>
          <a:outerShdw blurRad="50800" dist="38100" dir="13500000" algn="br" rotWithShape="0">
            <a:prstClr val="black">
              <a:alpha val="40000"/>
            </a:prstClr>
          </a:outerShdw>
        </a:effectLst>
      </dgm:spPr>
      <dgm:t>
        <a:bodyPr/>
        <a:lstStyle/>
        <a:p>
          <a:r>
            <a:rPr lang="fi-FI" dirty="0">
              <a:solidFill>
                <a:schemeClr val="tx1"/>
              </a:solidFill>
              <a:latin typeface="Arial Rounded MT Bold" panose="020F0704030504030204" pitchFamily="34" charset="0"/>
            </a:rPr>
            <a:t>Lisäpisteitä pyrkiessäsi</a:t>
          </a:r>
        </a:p>
      </dgm:t>
    </dgm:pt>
    <dgm:pt modelId="{A3BA8AA7-D2B2-4587-B6FB-BBA6F2A76800}" type="parTrans" cxnId="{D1BED5FE-10B7-4754-8D7C-B1904FEBD4CF}">
      <dgm:prSet/>
      <dgm:spPr>
        <a:solidFill>
          <a:srgbClr val="92D050"/>
        </a:solidFill>
      </dgm:spPr>
      <dgm:t>
        <a:bodyPr/>
        <a:lstStyle/>
        <a:p>
          <a:endParaRPr lang="fi-FI"/>
        </a:p>
      </dgm:t>
    </dgm:pt>
    <dgm:pt modelId="{70E3124F-4627-4961-83C5-D69BE1996663}" type="sibTrans" cxnId="{D1BED5FE-10B7-4754-8D7C-B1904FEBD4CF}">
      <dgm:prSet/>
      <dgm:spPr/>
      <dgm:t>
        <a:bodyPr/>
        <a:lstStyle/>
        <a:p>
          <a:endParaRPr lang="fi-FI"/>
        </a:p>
      </dgm:t>
    </dgm:pt>
    <dgm:pt modelId="{4B2A2A08-ECB5-4520-BD0C-A7473218253B}" type="pres">
      <dgm:prSet presAssocID="{BCB766D2-CD78-4F54-B617-2FEE7B99A956}" presName="cycle" presStyleCnt="0">
        <dgm:presLayoutVars>
          <dgm:chMax val="1"/>
          <dgm:dir/>
          <dgm:animLvl val="ctr"/>
          <dgm:resizeHandles val="exact"/>
        </dgm:presLayoutVars>
      </dgm:prSet>
      <dgm:spPr/>
    </dgm:pt>
    <dgm:pt modelId="{1BF3ADEF-8BA1-4466-B53C-964F1F984F0C}" type="pres">
      <dgm:prSet presAssocID="{A5BE31A3-12E5-40DA-9929-15AE476B2846}" presName="centerShape" presStyleLbl="node0" presStyleIdx="0" presStyleCnt="1"/>
      <dgm:spPr/>
    </dgm:pt>
    <dgm:pt modelId="{5DBD77CA-5C91-4F5A-A45A-2A60E023B7DD}" type="pres">
      <dgm:prSet presAssocID="{D4D3AE68-CEBB-468F-AEB8-F1AB078157C5}" presName="parTrans" presStyleLbl="bgSibTrans2D1" presStyleIdx="0" presStyleCnt="5"/>
      <dgm:spPr/>
    </dgm:pt>
    <dgm:pt modelId="{D531334C-E1C4-48E6-8514-E45D704D7522}" type="pres">
      <dgm:prSet presAssocID="{3BF21DFE-FC7F-4FB9-B706-715BF35C8ECD}" presName="node" presStyleLbl="node1" presStyleIdx="0" presStyleCnt="5">
        <dgm:presLayoutVars>
          <dgm:bulletEnabled val="1"/>
        </dgm:presLayoutVars>
      </dgm:prSet>
      <dgm:spPr/>
    </dgm:pt>
    <dgm:pt modelId="{FF3B46D8-6F06-4532-96E0-C71FEE6E25C4}" type="pres">
      <dgm:prSet presAssocID="{CD59B960-6E7E-4874-8139-BF0EC6EA5BD8}" presName="parTrans" presStyleLbl="bgSibTrans2D1" presStyleIdx="1" presStyleCnt="5"/>
      <dgm:spPr/>
    </dgm:pt>
    <dgm:pt modelId="{436081D4-1053-41ED-A870-A71738495F22}" type="pres">
      <dgm:prSet presAssocID="{DFF09259-FF4E-4887-A101-070E6B2E4898}" presName="node" presStyleLbl="node1" presStyleIdx="1" presStyleCnt="5">
        <dgm:presLayoutVars>
          <dgm:bulletEnabled val="1"/>
        </dgm:presLayoutVars>
      </dgm:prSet>
      <dgm:spPr/>
    </dgm:pt>
    <dgm:pt modelId="{D92B677C-41D0-47C2-AD9B-D12199E08D9E}" type="pres">
      <dgm:prSet presAssocID="{2D2963E8-9F45-4B40-8C0A-8BA18DB9F050}" presName="parTrans" presStyleLbl="bgSibTrans2D1" presStyleIdx="2" presStyleCnt="5"/>
      <dgm:spPr/>
    </dgm:pt>
    <dgm:pt modelId="{934F7BC8-C7FA-45CD-AA1D-16C7168F47D0}" type="pres">
      <dgm:prSet presAssocID="{4037A64B-B44D-45E0-9A25-3A2211E0814C}" presName="node" presStyleLbl="node1" presStyleIdx="2" presStyleCnt="5">
        <dgm:presLayoutVars>
          <dgm:bulletEnabled val="1"/>
        </dgm:presLayoutVars>
      </dgm:prSet>
      <dgm:spPr/>
    </dgm:pt>
    <dgm:pt modelId="{F12EEE82-8358-4568-97C4-6EDF77A4A0B2}" type="pres">
      <dgm:prSet presAssocID="{63EF9EB6-B9A9-4A0D-80F7-9FF7CFD3A75A}" presName="parTrans" presStyleLbl="bgSibTrans2D1" presStyleIdx="3" presStyleCnt="5"/>
      <dgm:spPr/>
    </dgm:pt>
    <dgm:pt modelId="{4B2CF8BE-6F64-4542-8384-D9C60BC7A337}" type="pres">
      <dgm:prSet presAssocID="{A3FBF2B1-49AE-4E26-BB0F-1DD1A43A6465}" presName="node" presStyleLbl="node1" presStyleIdx="3" presStyleCnt="5">
        <dgm:presLayoutVars>
          <dgm:bulletEnabled val="1"/>
        </dgm:presLayoutVars>
      </dgm:prSet>
      <dgm:spPr/>
    </dgm:pt>
    <dgm:pt modelId="{20DF3C82-5A1A-4A1E-9048-33CC475BE670}" type="pres">
      <dgm:prSet presAssocID="{A3BA8AA7-D2B2-4587-B6FB-BBA6F2A76800}" presName="parTrans" presStyleLbl="bgSibTrans2D1" presStyleIdx="4" presStyleCnt="5"/>
      <dgm:spPr/>
    </dgm:pt>
    <dgm:pt modelId="{01B33651-6A85-4717-9D35-F764735B726F}" type="pres">
      <dgm:prSet presAssocID="{E41AFA4A-2518-454B-B3FC-A135AD18E637}" presName="node" presStyleLbl="node1" presStyleIdx="4" presStyleCnt="5">
        <dgm:presLayoutVars>
          <dgm:bulletEnabled val="1"/>
        </dgm:presLayoutVars>
      </dgm:prSet>
      <dgm:spPr/>
    </dgm:pt>
  </dgm:ptLst>
  <dgm:cxnLst>
    <dgm:cxn modelId="{CB5E5F0F-3CD5-4A19-BE38-EBA99DA3992F}" type="presOf" srcId="{A5BE31A3-12E5-40DA-9929-15AE476B2846}" destId="{1BF3ADEF-8BA1-4466-B53C-964F1F984F0C}" srcOrd="0" destOrd="0" presId="urn:microsoft.com/office/officeart/2005/8/layout/radial4"/>
    <dgm:cxn modelId="{A84ECC1D-C677-4AC1-9E2A-376BC6620DD3}" srcId="{A5BE31A3-12E5-40DA-9929-15AE476B2846}" destId="{A3FBF2B1-49AE-4E26-BB0F-1DD1A43A6465}" srcOrd="3" destOrd="0" parTransId="{63EF9EB6-B9A9-4A0D-80F7-9FF7CFD3A75A}" sibTransId="{1B6E34F8-D13A-464A-BBC3-989FEC1FEE1E}"/>
    <dgm:cxn modelId="{BFF9E322-35D5-499F-B1F4-C54A7AD31899}" type="presOf" srcId="{DFF09259-FF4E-4887-A101-070E6B2E4898}" destId="{436081D4-1053-41ED-A870-A71738495F22}" srcOrd="0" destOrd="0" presId="urn:microsoft.com/office/officeart/2005/8/layout/radial4"/>
    <dgm:cxn modelId="{9EF69131-36B5-4A3C-85A7-15BFBFC37AEC}" type="presOf" srcId="{E41AFA4A-2518-454B-B3FC-A135AD18E637}" destId="{01B33651-6A85-4717-9D35-F764735B726F}" srcOrd="0" destOrd="0" presId="urn:microsoft.com/office/officeart/2005/8/layout/radial4"/>
    <dgm:cxn modelId="{1C60E33F-8637-433C-8682-920897E6D68A}" srcId="{A5BE31A3-12E5-40DA-9929-15AE476B2846}" destId="{DFF09259-FF4E-4887-A101-070E6B2E4898}" srcOrd="1" destOrd="0" parTransId="{CD59B960-6E7E-4874-8139-BF0EC6EA5BD8}" sibTransId="{E01183D0-5E96-43E1-BEBB-5827F1CD3525}"/>
    <dgm:cxn modelId="{B6CE4146-2295-468E-B35B-7B86BEE19EA6}" type="presOf" srcId="{A3FBF2B1-49AE-4E26-BB0F-1DD1A43A6465}" destId="{4B2CF8BE-6F64-4542-8384-D9C60BC7A337}" srcOrd="0" destOrd="0" presId="urn:microsoft.com/office/officeart/2005/8/layout/radial4"/>
    <dgm:cxn modelId="{7E424D6A-40D3-47A9-B79F-14E78E3DA4F0}" type="presOf" srcId="{BCB766D2-CD78-4F54-B617-2FEE7B99A956}" destId="{4B2A2A08-ECB5-4520-BD0C-A7473218253B}" srcOrd="0" destOrd="0" presId="urn:microsoft.com/office/officeart/2005/8/layout/radial4"/>
    <dgm:cxn modelId="{A462B64C-E064-47BC-8716-B30BF54C726B}" type="presOf" srcId="{D4D3AE68-CEBB-468F-AEB8-F1AB078157C5}" destId="{5DBD77CA-5C91-4F5A-A45A-2A60E023B7DD}" srcOrd="0" destOrd="0" presId="urn:microsoft.com/office/officeart/2005/8/layout/radial4"/>
    <dgm:cxn modelId="{EAD1DE54-58C7-42D5-A5EF-30BCFF878ADA}" type="presOf" srcId="{A3BA8AA7-D2B2-4587-B6FB-BBA6F2A76800}" destId="{20DF3C82-5A1A-4A1E-9048-33CC475BE670}" srcOrd="0" destOrd="0" presId="urn:microsoft.com/office/officeart/2005/8/layout/radial4"/>
    <dgm:cxn modelId="{18BD865A-D105-429F-9D60-8B8F4F736070}" type="presOf" srcId="{3BF21DFE-FC7F-4FB9-B706-715BF35C8ECD}" destId="{D531334C-E1C4-48E6-8514-E45D704D7522}" srcOrd="0" destOrd="0" presId="urn:microsoft.com/office/officeart/2005/8/layout/radial4"/>
    <dgm:cxn modelId="{ECABE38D-1288-4ED6-963A-9AC58A72EB69}" srcId="{A5BE31A3-12E5-40DA-9929-15AE476B2846}" destId="{3BF21DFE-FC7F-4FB9-B706-715BF35C8ECD}" srcOrd="0" destOrd="0" parTransId="{D4D3AE68-CEBB-468F-AEB8-F1AB078157C5}" sibTransId="{0596566E-50A3-41EE-A63D-F236442DBC7A}"/>
    <dgm:cxn modelId="{97CDFD8F-9B83-4AA0-848A-A7D5B2DF90E4}" srcId="{A5BE31A3-12E5-40DA-9929-15AE476B2846}" destId="{4037A64B-B44D-45E0-9A25-3A2211E0814C}" srcOrd="2" destOrd="0" parTransId="{2D2963E8-9F45-4B40-8C0A-8BA18DB9F050}" sibTransId="{BEBCDB2D-9453-437D-94C1-247DB028585A}"/>
    <dgm:cxn modelId="{C9F3ACA7-F945-48A7-9483-16C311A24B53}" srcId="{BCB766D2-CD78-4F54-B617-2FEE7B99A956}" destId="{A5BE31A3-12E5-40DA-9929-15AE476B2846}" srcOrd="0" destOrd="0" parTransId="{180CE752-C522-402C-AA0C-6BA54D7F4EEE}" sibTransId="{7C71A6AC-803A-4F0E-8B29-15C2C134C880}"/>
    <dgm:cxn modelId="{F1BBA0AA-777B-4399-B5BF-E6269C6568F1}" type="presOf" srcId="{CD59B960-6E7E-4874-8139-BF0EC6EA5BD8}" destId="{FF3B46D8-6F06-4532-96E0-C71FEE6E25C4}" srcOrd="0" destOrd="0" presId="urn:microsoft.com/office/officeart/2005/8/layout/radial4"/>
    <dgm:cxn modelId="{48117FC4-479E-4D1C-935B-7F41D8278CF1}" type="presOf" srcId="{63EF9EB6-B9A9-4A0D-80F7-9FF7CFD3A75A}" destId="{F12EEE82-8358-4568-97C4-6EDF77A4A0B2}" srcOrd="0" destOrd="0" presId="urn:microsoft.com/office/officeart/2005/8/layout/radial4"/>
    <dgm:cxn modelId="{91B761E1-6C35-4157-A936-FE1DDDB0E6EA}" type="presOf" srcId="{2D2963E8-9F45-4B40-8C0A-8BA18DB9F050}" destId="{D92B677C-41D0-47C2-AD9B-D12199E08D9E}" srcOrd="0" destOrd="0" presId="urn:microsoft.com/office/officeart/2005/8/layout/radial4"/>
    <dgm:cxn modelId="{0CE6E8F0-FFF9-47D9-AF6C-09718C18AE07}" type="presOf" srcId="{4037A64B-B44D-45E0-9A25-3A2211E0814C}" destId="{934F7BC8-C7FA-45CD-AA1D-16C7168F47D0}" srcOrd="0" destOrd="0" presId="urn:microsoft.com/office/officeart/2005/8/layout/radial4"/>
    <dgm:cxn modelId="{D1BED5FE-10B7-4754-8D7C-B1904FEBD4CF}" srcId="{A5BE31A3-12E5-40DA-9929-15AE476B2846}" destId="{E41AFA4A-2518-454B-B3FC-A135AD18E637}" srcOrd="4" destOrd="0" parTransId="{A3BA8AA7-D2B2-4587-B6FB-BBA6F2A76800}" sibTransId="{70E3124F-4627-4961-83C5-D69BE1996663}"/>
    <dgm:cxn modelId="{54E9D335-25C6-4984-A53B-8E3360198B91}" type="presParOf" srcId="{4B2A2A08-ECB5-4520-BD0C-A7473218253B}" destId="{1BF3ADEF-8BA1-4466-B53C-964F1F984F0C}" srcOrd="0" destOrd="0" presId="urn:microsoft.com/office/officeart/2005/8/layout/radial4"/>
    <dgm:cxn modelId="{40282F6F-64FF-49D5-B9A1-A745ED86A76D}" type="presParOf" srcId="{4B2A2A08-ECB5-4520-BD0C-A7473218253B}" destId="{5DBD77CA-5C91-4F5A-A45A-2A60E023B7DD}" srcOrd="1" destOrd="0" presId="urn:microsoft.com/office/officeart/2005/8/layout/radial4"/>
    <dgm:cxn modelId="{0062EDAB-0796-4A66-9974-69FE56E1125E}" type="presParOf" srcId="{4B2A2A08-ECB5-4520-BD0C-A7473218253B}" destId="{D531334C-E1C4-48E6-8514-E45D704D7522}" srcOrd="2" destOrd="0" presId="urn:microsoft.com/office/officeart/2005/8/layout/radial4"/>
    <dgm:cxn modelId="{0D6E183B-6C06-417B-9B34-54618CAB09E7}" type="presParOf" srcId="{4B2A2A08-ECB5-4520-BD0C-A7473218253B}" destId="{FF3B46D8-6F06-4532-96E0-C71FEE6E25C4}" srcOrd="3" destOrd="0" presId="urn:microsoft.com/office/officeart/2005/8/layout/radial4"/>
    <dgm:cxn modelId="{38A2959B-ADDE-4E6E-B740-E63319204ED8}" type="presParOf" srcId="{4B2A2A08-ECB5-4520-BD0C-A7473218253B}" destId="{436081D4-1053-41ED-A870-A71738495F22}" srcOrd="4" destOrd="0" presId="urn:microsoft.com/office/officeart/2005/8/layout/radial4"/>
    <dgm:cxn modelId="{249DE019-79BC-40FE-B3C4-44CE8549F8D9}" type="presParOf" srcId="{4B2A2A08-ECB5-4520-BD0C-A7473218253B}" destId="{D92B677C-41D0-47C2-AD9B-D12199E08D9E}" srcOrd="5" destOrd="0" presId="urn:microsoft.com/office/officeart/2005/8/layout/radial4"/>
    <dgm:cxn modelId="{7C2863FD-CB00-482B-BFE5-00CF1CF06514}" type="presParOf" srcId="{4B2A2A08-ECB5-4520-BD0C-A7473218253B}" destId="{934F7BC8-C7FA-45CD-AA1D-16C7168F47D0}" srcOrd="6" destOrd="0" presId="urn:microsoft.com/office/officeart/2005/8/layout/radial4"/>
    <dgm:cxn modelId="{819CB83C-EF10-4DF6-8E8F-21629DD6774F}" type="presParOf" srcId="{4B2A2A08-ECB5-4520-BD0C-A7473218253B}" destId="{F12EEE82-8358-4568-97C4-6EDF77A4A0B2}" srcOrd="7" destOrd="0" presId="urn:microsoft.com/office/officeart/2005/8/layout/radial4"/>
    <dgm:cxn modelId="{3C48761B-8662-4F29-9C2E-9F23821FF5A0}" type="presParOf" srcId="{4B2A2A08-ECB5-4520-BD0C-A7473218253B}" destId="{4B2CF8BE-6F64-4542-8384-D9C60BC7A337}" srcOrd="8" destOrd="0" presId="urn:microsoft.com/office/officeart/2005/8/layout/radial4"/>
    <dgm:cxn modelId="{AE10814D-FE64-4065-993F-5FFDC4580C43}" type="presParOf" srcId="{4B2A2A08-ECB5-4520-BD0C-A7473218253B}" destId="{20DF3C82-5A1A-4A1E-9048-33CC475BE670}" srcOrd="9" destOrd="0" presId="urn:microsoft.com/office/officeart/2005/8/layout/radial4"/>
    <dgm:cxn modelId="{A74EFFB3-FA24-40CD-ADF3-0B98CEDE6EDA}" type="presParOf" srcId="{4B2A2A08-ECB5-4520-BD0C-A7473218253B}" destId="{01B33651-6A85-4717-9D35-F764735B726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7C89B-3034-4AB7-9746-2D1FE1430DB6}">
      <dsp:nvSpPr>
        <dsp:cNvPr id="0" name=""/>
        <dsp:cNvSpPr/>
      </dsp:nvSpPr>
      <dsp:spPr>
        <a:xfrm>
          <a:off x="3835959"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3835959" y="10384"/>
        <a:ext cx="922479" cy="922479"/>
      </dsp:txXfrm>
    </dsp:sp>
    <dsp:sp modelId="{22115BFD-DE67-4347-95EB-C73502BDB60F}">
      <dsp:nvSpPr>
        <dsp:cNvPr id="0" name=""/>
        <dsp:cNvSpPr/>
      </dsp:nvSpPr>
      <dsp:spPr>
        <a:xfrm>
          <a:off x="1016463" y="1132"/>
          <a:ext cx="4504230" cy="4504230"/>
        </a:xfrm>
        <a:prstGeom prst="circularArrow">
          <a:avLst>
            <a:gd name="adj1" fmla="val 3994"/>
            <a:gd name="adj2" fmla="val 250550"/>
            <a:gd name="adj3" fmla="val 20572088"/>
            <a:gd name="adj4" fmla="val 18984156"/>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A77305-181F-47A7-A1EC-355647CEBE67}">
      <dsp:nvSpPr>
        <dsp:cNvPr id="0" name=""/>
        <dsp:cNvSpPr/>
      </dsp:nvSpPr>
      <dsp:spPr>
        <a:xfrm>
          <a:off x="4864580"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4864580" y="1792007"/>
        <a:ext cx="922479" cy="922479"/>
      </dsp:txXfrm>
    </dsp:sp>
    <dsp:sp modelId="{E10B0F64-7BC9-45B0-9458-C130A218323A}">
      <dsp:nvSpPr>
        <dsp:cNvPr id="0" name=""/>
        <dsp:cNvSpPr/>
      </dsp:nvSpPr>
      <dsp:spPr>
        <a:xfrm>
          <a:off x="1016463" y="1132"/>
          <a:ext cx="4504230" cy="4504230"/>
        </a:xfrm>
        <a:prstGeom prst="circularArrow">
          <a:avLst>
            <a:gd name="adj1" fmla="val 3994"/>
            <a:gd name="adj2" fmla="val 250550"/>
            <a:gd name="adj3" fmla="val 2365294"/>
            <a:gd name="adj4" fmla="val 777361"/>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1467E5-D1C9-4071-AF1E-F8C964E155A9}">
      <dsp:nvSpPr>
        <dsp:cNvPr id="0" name=""/>
        <dsp:cNvSpPr/>
      </dsp:nvSpPr>
      <dsp:spPr>
        <a:xfrm>
          <a:off x="3835959"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3835959" y="3573630"/>
        <a:ext cx="922479" cy="922479"/>
      </dsp:txXfrm>
    </dsp:sp>
    <dsp:sp modelId="{41662D77-BF83-4BD1-90A2-4A127C7A877D}">
      <dsp:nvSpPr>
        <dsp:cNvPr id="0" name=""/>
        <dsp:cNvSpPr/>
      </dsp:nvSpPr>
      <dsp:spPr>
        <a:xfrm>
          <a:off x="1016463" y="1132"/>
          <a:ext cx="4504230" cy="4504230"/>
        </a:xfrm>
        <a:prstGeom prst="circularArrow">
          <a:avLst>
            <a:gd name="adj1" fmla="val 3994"/>
            <a:gd name="adj2" fmla="val 250550"/>
            <a:gd name="adj3" fmla="val 6110020"/>
            <a:gd name="adj4" fmla="val 4439429"/>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C9866C-DFCF-4070-A857-A5929BAF35D2}">
      <dsp:nvSpPr>
        <dsp:cNvPr id="0" name=""/>
        <dsp:cNvSpPr/>
      </dsp:nvSpPr>
      <dsp:spPr>
        <a:xfrm>
          <a:off x="1778718"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3573630"/>
        <a:ext cx="922479" cy="922479"/>
      </dsp:txXfrm>
    </dsp:sp>
    <dsp:sp modelId="{BA9D5803-89D3-428C-877F-65BB117927D0}">
      <dsp:nvSpPr>
        <dsp:cNvPr id="0" name=""/>
        <dsp:cNvSpPr/>
      </dsp:nvSpPr>
      <dsp:spPr>
        <a:xfrm>
          <a:off x="1016463" y="1132"/>
          <a:ext cx="4504230" cy="4504230"/>
        </a:xfrm>
        <a:prstGeom prst="circularArrow">
          <a:avLst>
            <a:gd name="adj1" fmla="val 3994"/>
            <a:gd name="adj2" fmla="val 250550"/>
            <a:gd name="adj3" fmla="val 9772088"/>
            <a:gd name="adj4" fmla="val 8184156"/>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0C4160-4CB2-4ACB-A053-D8AAB9E0B005}">
      <dsp:nvSpPr>
        <dsp:cNvPr id="0" name=""/>
        <dsp:cNvSpPr/>
      </dsp:nvSpPr>
      <dsp:spPr>
        <a:xfrm>
          <a:off x="750097"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750097" y="1792007"/>
        <a:ext cx="922479" cy="922479"/>
      </dsp:txXfrm>
    </dsp:sp>
    <dsp:sp modelId="{C58EA01F-29B4-4739-AA3F-5A973355E4D4}">
      <dsp:nvSpPr>
        <dsp:cNvPr id="0" name=""/>
        <dsp:cNvSpPr/>
      </dsp:nvSpPr>
      <dsp:spPr>
        <a:xfrm>
          <a:off x="1016463" y="1132"/>
          <a:ext cx="4504230" cy="4504230"/>
        </a:xfrm>
        <a:prstGeom prst="circularArrow">
          <a:avLst>
            <a:gd name="adj1" fmla="val 3994"/>
            <a:gd name="adj2" fmla="val 250550"/>
            <a:gd name="adj3" fmla="val 13165294"/>
            <a:gd name="adj4" fmla="val 11577361"/>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8F4739-0843-4CF0-9743-31266F227805}">
      <dsp:nvSpPr>
        <dsp:cNvPr id="0" name=""/>
        <dsp:cNvSpPr/>
      </dsp:nvSpPr>
      <dsp:spPr>
        <a:xfrm>
          <a:off x="1778718"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10384"/>
        <a:ext cx="922479" cy="922479"/>
      </dsp:txXfrm>
    </dsp:sp>
    <dsp:sp modelId="{0DEBB25F-79D4-4051-B2E9-AF9352AF51EC}">
      <dsp:nvSpPr>
        <dsp:cNvPr id="0" name=""/>
        <dsp:cNvSpPr/>
      </dsp:nvSpPr>
      <dsp:spPr>
        <a:xfrm>
          <a:off x="1016463" y="1132"/>
          <a:ext cx="4504230" cy="4504230"/>
        </a:xfrm>
        <a:prstGeom prst="circularArrow">
          <a:avLst>
            <a:gd name="adj1" fmla="val 3994"/>
            <a:gd name="adj2" fmla="val 250550"/>
            <a:gd name="adj3" fmla="val 16910020"/>
            <a:gd name="adj4" fmla="val 15239429"/>
            <a:gd name="adj5" fmla="val 4659"/>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ADEF-8BA1-4466-B53C-964F1F984F0C}">
      <dsp:nvSpPr>
        <dsp:cNvPr id="0" name=""/>
        <dsp:cNvSpPr/>
      </dsp:nvSpPr>
      <dsp:spPr>
        <a:xfrm>
          <a:off x="2023784" y="1997741"/>
          <a:ext cx="1497046" cy="149704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i-FI" sz="1900" b="1" kern="1200" dirty="0">
              <a:solidFill>
                <a:schemeClr val="bg1"/>
              </a:solidFill>
              <a:latin typeface="Arial Rounded MT Bold" panose="020F0704030504030204" pitchFamily="34" charset="0"/>
            </a:rPr>
            <a:t>Maisteri-ohjelmat</a:t>
          </a:r>
        </a:p>
      </dsp:txBody>
      <dsp:txXfrm>
        <a:off x="2243021" y="2216978"/>
        <a:ext cx="1058572" cy="1058572"/>
      </dsp:txXfrm>
    </dsp:sp>
    <dsp:sp modelId="{5DBD77CA-5C91-4F5A-A45A-2A60E023B7DD}">
      <dsp:nvSpPr>
        <dsp:cNvPr id="0" name=""/>
        <dsp:cNvSpPr/>
      </dsp:nvSpPr>
      <dsp:spPr>
        <a:xfrm rot="11339551">
          <a:off x="703324" y="2305590"/>
          <a:ext cx="1264729" cy="426658"/>
        </a:xfrm>
        <a:prstGeom prst="leftArrow">
          <a:avLst>
            <a:gd name="adj1" fmla="val 60000"/>
            <a:gd name="adj2" fmla="val 5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31334C-E1C4-48E6-8514-E45D704D7522}">
      <dsp:nvSpPr>
        <dsp:cNvPr id="0" name=""/>
        <dsp:cNvSpPr/>
      </dsp:nvSpPr>
      <dsp:spPr>
        <a:xfrm>
          <a:off x="0" y="1851199"/>
          <a:ext cx="1422194" cy="1137755"/>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i-FI" sz="1600" kern="1200" dirty="0">
              <a:solidFill>
                <a:schemeClr val="tx1"/>
              </a:solidFill>
              <a:latin typeface="Arial Rounded MT Bold" panose="020F0704030504030204" pitchFamily="34" charset="0"/>
            </a:rPr>
            <a:t>Kesto</a:t>
          </a:r>
        </a:p>
        <a:p>
          <a:pPr marL="0" lvl="0" indent="0" algn="ctr" defTabSz="711200">
            <a:lnSpc>
              <a:spcPct val="90000"/>
            </a:lnSpc>
            <a:spcBef>
              <a:spcPct val="0"/>
            </a:spcBef>
            <a:spcAft>
              <a:spcPct val="35000"/>
            </a:spcAft>
            <a:buNone/>
          </a:pPr>
          <a:r>
            <a:rPr lang="fi-FI" sz="1600" kern="1200" dirty="0">
              <a:solidFill>
                <a:schemeClr val="tx1"/>
              </a:solidFill>
              <a:latin typeface="Arial Rounded MT Bold" panose="020F0704030504030204" pitchFamily="34" charset="0"/>
            </a:rPr>
            <a:t>1,5-2 vuotta</a:t>
          </a:r>
        </a:p>
      </dsp:txBody>
      <dsp:txXfrm>
        <a:off x="33324" y="1884523"/>
        <a:ext cx="1355546" cy="1071107"/>
      </dsp:txXfrm>
    </dsp:sp>
    <dsp:sp modelId="{FF3B46D8-6F06-4532-96E0-C71FEE6E25C4}">
      <dsp:nvSpPr>
        <dsp:cNvPr id="0" name=""/>
        <dsp:cNvSpPr/>
      </dsp:nvSpPr>
      <dsp:spPr>
        <a:xfrm rot="14700000">
          <a:off x="1493189" y="1192676"/>
          <a:ext cx="1308291" cy="426658"/>
        </a:xfrm>
        <a:prstGeom prst="leftArrow">
          <a:avLst>
            <a:gd name="adj1" fmla="val 60000"/>
            <a:gd name="adj2" fmla="val 5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6081D4-1053-41ED-A870-A71738495F22}">
      <dsp:nvSpPr>
        <dsp:cNvPr id="0" name=""/>
        <dsp:cNvSpPr/>
      </dsp:nvSpPr>
      <dsp:spPr>
        <a:xfrm>
          <a:off x="1159783" y="244270"/>
          <a:ext cx="1422194" cy="1137755"/>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i-FI" sz="1800" b="1" u="sng" kern="1200" dirty="0">
              <a:solidFill>
                <a:srgbClr val="C00000"/>
              </a:solidFill>
              <a:latin typeface="Arial Rounded MT Bold" panose="020F0704030504030204" pitchFamily="34" charset="0"/>
            </a:rPr>
            <a:t>Erillinen haku ja valinta</a:t>
          </a:r>
        </a:p>
      </dsp:txBody>
      <dsp:txXfrm>
        <a:off x="1193107" y="277594"/>
        <a:ext cx="1355546" cy="1071107"/>
      </dsp:txXfrm>
    </dsp:sp>
    <dsp:sp modelId="{D92B677C-41D0-47C2-AD9B-D12199E08D9E}">
      <dsp:nvSpPr>
        <dsp:cNvPr id="0" name=""/>
        <dsp:cNvSpPr/>
      </dsp:nvSpPr>
      <dsp:spPr>
        <a:xfrm rot="17700000">
          <a:off x="2743135" y="1192676"/>
          <a:ext cx="1308291" cy="426658"/>
        </a:xfrm>
        <a:prstGeom prst="leftArrow">
          <a:avLst>
            <a:gd name="adj1" fmla="val 60000"/>
            <a:gd name="adj2" fmla="val 5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4F7BC8-C7FA-45CD-AA1D-16C7168F47D0}">
      <dsp:nvSpPr>
        <dsp:cNvPr id="0" name=""/>
        <dsp:cNvSpPr/>
      </dsp:nvSpPr>
      <dsp:spPr>
        <a:xfrm>
          <a:off x="2962638" y="244270"/>
          <a:ext cx="1422194" cy="1137755"/>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ts val="0"/>
            </a:spcAft>
            <a:buNone/>
          </a:pPr>
          <a:r>
            <a:rPr lang="fi-FI" sz="1600" kern="1200" dirty="0">
              <a:solidFill>
                <a:schemeClr val="tx1"/>
              </a:solidFill>
              <a:latin typeface="Arial Rounded MT Bold" panose="020F0704030504030204" pitchFamily="34" charset="0"/>
            </a:rPr>
            <a:t>Myös vieraskielisiä</a:t>
          </a:r>
        </a:p>
        <a:p>
          <a:pPr marL="0" lvl="0" indent="0" algn="ctr" defTabSz="711200">
            <a:lnSpc>
              <a:spcPct val="90000"/>
            </a:lnSpc>
            <a:spcBef>
              <a:spcPct val="0"/>
            </a:spcBef>
            <a:spcAft>
              <a:spcPts val="0"/>
            </a:spcAft>
            <a:buNone/>
          </a:pPr>
          <a:r>
            <a:rPr lang="fi-FI" sz="1600" kern="1200" dirty="0">
              <a:solidFill>
                <a:schemeClr val="tx1"/>
              </a:solidFill>
              <a:latin typeface="Arial Rounded MT Bold" panose="020F0704030504030204" pitchFamily="34" charset="0"/>
            </a:rPr>
            <a:t>ohjelmia</a:t>
          </a:r>
        </a:p>
      </dsp:txBody>
      <dsp:txXfrm>
        <a:off x="2995962" y="277594"/>
        <a:ext cx="1355546" cy="1071107"/>
      </dsp:txXfrm>
    </dsp:sp>
    <dsp:sp modelId="{F12EEE82-8358-4568-97C4-6EDF77A4A0B2}">
      <dsp:nvSpPr>
        <dsp:cNvPr id="0" name=""/>
        <dsp:cNvSpPr/>
      </dsp:nvSpPr>
      <dsp:spPr>
        <a:xfrm rot="20700000">
          <a:off x="3546585" y="2150191"/>
          <a:ext cx="1308291" cy="426658"/>
        </a:xfrm>
        <a:prstGeom prst="leftArrow">
          <a:avLst>
            <a:gd name="adj1" fmla="val 60000"/>
            <a:gd name="adj2" fmla="val 5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B2CF8BE-6F64-4542-8384-D9C60BC7A337}">
      <dsp:nvSpPr>
        <dsp:cNvPr id="0" name=""/>
        <dsp:cNvSpPr/>
      </dsp:nvSpPr>
      <dsp:spPr>
        <a:xfrm>
          <a:off x="4121490" y="1625337"/>
          <a:ext cx="1422194" cy="1137755"/>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i-FI" sz="1600" kern="1200" dirty="0">
              <a:solidFill>
                <a:schemeClr val="tx1"/>
              </a:solidFill>
              <a:latin typeface="Arial Rounded MT Bold" panose="020F0704030504030204" pitchFamily="34" charset="0"/>
            </a:rPr>
            <a:t>Sopii alan vaihtajille</a:t>
          </a:r>
        </a:p>
      </dsp:txBody>
      <dsp:txXfrm>
        <a:off x="4154814" y="1658661"/>
        <a:ext cx="1355546" cy="1071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ADEF-8BA1-4466-B53C-964F1F984F0C}">
      <dsp:nvSpPr>
        <dsp:cNvPr id="0" name=""/>
        <dsp:cNvSpPr/>
      </dsp:nvSpPr>
      <dsp:spPr>
        <a:xfrm>
          <a:off x="2058871" y="2048211"/>
          <a:ext cx="1426872" cy="1426872"/>
        </a:xfrm>
        <a:prstGeom prst="ellipse">
          <a:avLst/>
        </a:prstGeom>
        <a:solidFill>
          <a:srgbClr val="CC33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i-FI" sz="2300" b="1" kern="1200" dirty="0">
              <a:solidFill>
                <a:schemeClr val="bg1"/>
              </a:solidFill>
              <a:latin typeface="Arial Rounded MT Bold" panose="020F0704030504030204" pitchFamily="34" charset="0"/>
            </a:rPr>
            <a:t>Mitä hyötyä</a:t>
          </a:r>
        </a:p>
      </dsp:txBody>
      <dsp:txXfrm>
        <a:off x="2267832" y="2257172"/>
        <a:ext cx="1008950" cy="1008950"/>
      </dsp:txXfrm>
    </dsp:sp>
    <dsp:sp modelId="{5DBD77CA-5C91-4F5A-A45A-2A60E023B7DD}">
      <dsp:nvSpPr>
        <dsp:cNvPr id="0" name=""/>
        <dsp:cNvSpPr/>
      </dsp:nvSpPr>
      <dsp:spPr>
        <a:xfrm rot="10800000">
          <a:off x="678188" y="2558317"/>
          <a:ext cx="1304745" cy="406658"/>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31334C-E1C4-48E6-8514-E45D704D7522}">
      <dsp:nvSpPr>
        <dsp:cNvPr id="0" name=""/>
        <dsp:cNvSpPr/>
      </dsp:nvSpPr>
      <dsp:spPr>
        <a:xfrm>
          <a:off x="424" y="2219435"/>
          <a:ext cx="1355528" cy="1084422"/>
        </a:xfrm>
        <a:prstGeom prst="roundRect">
          <a:avLst>
            <a:gd name="adj" fmla="val 10000"/>
          </a:avLst>
        </a:prstGeom>
        <a:solidFill>
          <a:srgbClr val="669900"/>
        </a:solidFill>
        <a:ln>
          <a:noFill/>
        </a:ln>
        <a:effectLst>
          <a:outerShdw blurRad="50800" dist="38100" dir="13500000" algn="br"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fi-FI" sz="1300" kern="1200" dirty="0">
              <a:solidFill>
                <a:schemeClr val="tx1"/>
              </a:solidFill>
              <a:latin typeface="Arial Rounded MT Bold" panose="020F0704030504030204" pitchFamily="34" charset="0"/>
            </a:rPr>
            <a:t>Voit tutustua ja etsiä omaa alaasi</a:t>
          </a:r>
        </a:p>
      </dsp:txBody>
      <dsp:txXfrm>
        <a:off x="32186" y="2251197"/>
        <a:ext cx="1292004" cy="1020898"/>
      </dsp:txXfrm>
    </dsp:sp>
    <dsp:sp modelId="{FF3B46D8-6F06-4532-96E0-C71FEE6E25C4}">
      <dsp:nvSpPr>
        <dsp:cNvPr id="0" name=""/>
        <dsp:cNvSpPr/>
      </dsp:nvSpPr>
      <dsp:spPr>
        <a:xfrm rot="13500000">
          <a:off x="1100466" y="1538849"/>
          <a:ext cx="1304745" cy="406658"/>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6081D4-1053-41ED-A870-A71738495F22}">
      <dsp:nvSpPr>
        <dsp:cNvPr id="0" name=""/>
        <dsp:cNvSpPr/>
      </dsp:nvSpPr>
      <dsp:spPr>
        <a:xfrm>
          <a:off x="613777" y="738669"/>
          <a:ext cx="1355528" cy="1084422"/>
        </a:xfrm>
        <a:prstGeom prst="roundRect">
          <a:avLst>
            <a:gd name="adj" fmla="val 10000"/>
          </a:avLst>
        </a:prstGeom>
        <a:solidFill>
          <a:srgbClr val="669900"/>
        </a:solidFill>
        <a:ln>
          <a:noFill/>
        </a:ln>
        <a:effectLst>
          <a:outerShdw blurRad="50800" dist="38100" dir="13500000" algn="br"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fi-FI" sz="1300" kern="1200" dirty="0">
              <a:solidFill>
                <a:schemeClr val="tx1"/>
              </a:solidFill>
              <a:latin typeface="Arial Rounded MT Bold" panose="020F0704030504030204" pitchFamily="34" charset="0"/>
            </a:rPr>
            <a:t>Opinnot voit liittää tutkintoosi</a:t>
          </a:r>
        </a:p>
      </dsp:txBody>
      <dsp:txXfrm>
        <a:off x="645539" y="770431"/>
        <a:ext cx="1292004" cy="1020898"/>
      </dsp:txXfrm>
    </dsp:sp>
    <dsp:sp modelId="{D92B677C-41D0-47C2-AD9B-D12199E08D9E}">
      <dsp:nvSpPr>
        <dsp:cNvPr id="0" name=""/>
        <dsp:cNvSpPr/>
      </dsp:nvSpPr>
      <dsp:spPr>
        <a:xfrm rot="16200000">
          <a:off x="2119935" y="1116571"/>
          <a:ext cx="1304745" cy="406658"/>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4F7BC8-C7FA-45CD-AA1D-16C7168F47D0}">
      <dsp:nvSpPr>
        <dsp:cNvPr id="0" name=""/>
        <dsp:cNvSpPr/>
      </dsp:nvSpPr>
      <dsp:spPr>
        <a:xfrm>
          <a:off x="2094543" y="125316"/>
          <a:ext cx="1355528" cy="1084422"/>
        </a:xfrm>
        <a:prstGeom prst="roundRect">
          <a:avLst>
            <a:gd name="adj" fmla="val 10000"/>
          </a:avLst>
        </a:prstGeom>
        <a:solidFill>
          <a:srgbClr val="669900"/>
        </a:solidFill>
        <a:ln>
          <a:noFill/>
        </a:ln>
        <a:effectLst>
          <a:outerShdw blurRad="50800" dist="38100" dir="13500000" algn="br"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fi-FI" sz="1300" kern="1200" dirty="0">
              <a:solidFill>
                <a:schemeClr val="tx1"/>
              </a:solidFill>
              <a:latin typeface="Arial Rounded MT Bold" panose="020F0704030504030204" pitchFamily="34" charset="0"/>
            </a:rPr>
            <a:t>Voit  sovittaa omaan aikatauluusi</a:t>
          </a:r>
        </a:p>
      </dsp:txBody>
      <dsp:txXfrm>
        <a:off x="2126305" y="157078"/>
        <a:ext cx="1292004" cy="1020898"/>
      </dsp:txXfrm>
    </dsp:sp>
    <dsp:sp modelId="{F12EEE82-8358-4568-97C4-6EDF77A4A0B2}">
      <dsp:nvSpPr>
        <dsp:cNvPr id="0" name=""/>
        <dsp:cNvSpPr/>
      </dsp:nvSpPr>
      <dsp:spPr>
        <a:xfrm rot="18900000">
          <a:off x="3139403" y="1538849"/>
          <a:ext cx="1304745" cy="406658"/>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B2CF8BE-6F64-4542-8384-D9C60BC7A337}">
      <dsp:nvSpPr>
        <dsp:cNvPr id="0" name=""/>
        <dsp:cNvSpPr/>
      </dsp:nvSpPr>
      <dsp:spPr>
        <a:xfrm>
          <a:off x="3575309" y="738669"/>
          <a:ext cx="1355528" cy="1084422"/>
        </a:xfrm>
        <a:prstGeom prst="roundRect">
          <a:avLst>
            <a:gd name="adj" fmla="val 10000"/>
          </a:avLst>
        </a:prstGeom>
        <a:solidFill>
          <a:srgbClr val="669900"/>
        </a:solidFill>
        <a:ln>
          <a:noFill/>
        </a:ln>
        <a:effectLst>
          <a:outerShdw blurRad="50800" dist="38100" dir="13500000" algn="br"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fi-FI" sz="1300" kern="1200" dirty="0">
              <a:solidFill>
                <a:schemeClr val="tx1"/>
              </a:solidFill>
              <a:latin typeface="Arial Rounded MT Bold" panose="020F0704030504030204" pitchFamily="34" charset="0"/>
            </a:rPr>
            <a:t>Kehität ammattitaitoasi</a:t>
          </a:r>
        </a:p>
      </dsp:txBody>
      <dsp:txXfrm>
        <a:off x="3607071" y="770431"/>
        <a:ext cx="1292004" cy="1020898"/>
      </dsp:txXfrm>
    </dsp:sp>
    <dsp:sp modelId="{20DF3C82-5A1A-4A1E-9048-33CC475BE670}">
      <dsp:nvSpPr>
        <dsp:cNvPr id="0" name=""/>
        <dsp:cNvSpPr/>
      </dsp:nvSpPr>
      <dsp:spPr>
        <a:xfrm>
          <a:off x="3561681" y="2558317"/>
          <a:ext cx="1304745" cy="406658"/>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B33651-6A85-4717-9D35-F764735B726F}">
      <dsp:nvSpPr>
        <dsp:cNvPr id="0" name=""/>
        <dsp:cNvSpPr/>
      </dsp:nvSpPr>
      <dsp:spPr>
        <a:xfrm>
          <a:off x="4188662" y="2219435"/>
          <a:ext cx="1355528" cy="1084422"/>
        </a:xfrm>
        <a:prstGeom prst="roundRect">
          <a:avLst>
            <a:gd name="adj" fmla="val 10000"/>
          </a:avLst>
        </a:prstGeom>
        <a:solidFill>
          <a:srgbClr val="669900"/>
        </a:solidFill>
        <a:ln>
          <a:noFill/>
        </a:ln>
        <a:effectLst>
          <a:outerShdw blurRad="50800" dist="38100" dir="13500000" algn="br"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fi-FI" sz="1300" kern="1200" dirty="0">
              <a:solidFill>
                <a:schemeClr val="tx1"/>
              </a:solidFill>
              <a:latin typeface="Arial Rounded MT Bold" panose="020F0704030504030204" pitchFamily="34" charset="0"/>
            </a:rPr>
            <a:t>Lisäpisteitä pyrkiessäsi</a:t>
          </a:r>
        </a:p>
      </dsp:txBody>
      <dsp:txXfrm>
        <a:off x="4220424" y="2251197"/>
        <a:ext cx="1292004" cy="102089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0"/>
            <a:ext cx="2976037" cy="499268"/>
          </a:xfrm>
          <a:prstGeom prst="rect">
            <a:avLst/>
          </a:prstGeom>
          <a:noFill/>
          <a:ln w="9525">
            <a:noFill/>
            <a:miter lim="800000"/>
            <a:headEnd/>
            <a:tailEnd/>
          </a:ln>
          <a:effectLst/>
        </p:spPr>
        <p:txBody>
          <a:bodyPr vert="horz" wrap="square" lIns="91686" tIns="45842" rIns="91686" bIns="45842" numCol="1" anchor="t" anchorCtr="0" compatLnSpc="1">
            <a:prstTxWarp prst="textNoShape">
              <a:avLst/>
            </a:prstTxWarp>
          </a:bodyPr>
          <a:lstStyle>
            <a:lvl1pPr>
              <a:spcBef>
                <a:spcPct val="0"/>
              </a:spcBef>
              <a:defRPr sz="1200" b="0"/>
            </a:lvl1pPr>
          </a:lstStyle>
          <a:p>
            <a:endParaRPr lang="fi-FI"/>
          </a:p>
        </p:txBody>
      </p:sp>
      <p:sp>
        <p:nvSpPr>
          <p:cNvPr id="41987" name="Rectangle 3"/>
          <p:cNvSpPr>
            <a:spLocks noGrp="1" noChangeArrowheads="1"/>
          </p:cNvSpPr>
          <p:nvPr>
            <p:ph type="dt" idx="1"/>
          </p:nvPr>
        </p:nvSpPr>
        <p:spPr bwMode="auto">
          <a:xfrm>
            <a:off x="3889901" y="0"/>
            <a:ext cx="2974442" cy="499268"/>
          </a:xfrm>
          <a:prstGeom prst="rect">
            <a:avLst/>
          </a:prstGeom>
          <a:noFill/>
          <a:ln w="9525">
            <a:noFill/>
            <a:miter lim="800000"/>
            <a:headEnd/>
            <a:tailEnd/>
          </a:ln>
          <a:effectLst/>
        </p:spPr>
        <p:txBody>
          <a:bodyPr vert="horz" wrap="square" lIns="91686" tIns="45842" rIns="91686" bIns="45842" numCol="1" anchor="t" anchorCtr="0" compatLnSpc="1">
            <a:prstTxWarp prst="textNoShape">
              <a:avLst/>
            </a:prstTxWarp>
          </a:bodyPr>
          <a:lstStyle>
            <a:lvl1pPr algn="r">
              <a:spcBef>
                <a:spcPct val="0"/>
              </a:spcBef>
              <a:defRPr sz="1200" b="0"/>
            </a:lvl1pPr>
          </a:lstStyle>
          <a:p>
            <a:endParaRPr lang="fi-FI"/>
          </a:p>
        </p:txBody>
      </p:sp>
      <p:sp>
        <p:nvSpPr>
          <p:cNvPr id="41988" name="Rectangle 4"/>
          <p:cNvSpPr>
            <a:spLocks noGrp="1" noRot="1" noChangeAspect="1" noChangeArrowheads="1" noTextEdit="1"/>
          </p:cNvSpPr>
          <p:nvPr>
            <p:ph type="sldImg" idx="2"/>
          </p:nvPr>
        </p:nvSpPr>
        <p:spPr bwMode="auto">
          <a:xfrm>
            <a:off x="935038" y="749300"/>
            <a:ext cx="4997450" cy="3748088"/>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7392" y="4747817"/>
            <a:ext cx="5492750" cy="4498182"/>
          </a:xfrm>
          <a:prstGeom prst="rect">
            <a:avLst/>
          </a:prstGeom>
          <a:noFill/>
          <a:ln w="9525">
            <a:noFill/>
            <a:miter lim="800000"/>
            <a:headEnd/>
            <a:tailEnd/>
          </a:ln>
          <a:effectLst/>
        </p:spPr>
        <p:txBody>
          <a:bodyPr vert="horz" wrap="square" lIns="91686" tIns="45842" rIns="91686" bIns="45842"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1990" name="Rectangle 6"/>
          <p:cNvSpPr>
            <a:spLocks noGrp="1" noChangeArrowheads="1"/>
          </p:cNvSpPr>
          <p:nvPr>
            <p:ph type="ftr" sz="quarter" idx="4"/>
          </p:nvPr>
        </p:nvSpPr>
        <p:spPr bwMode="auto">
          <a:xfrm>
            <a:off x="1" y="9494043"/>
            <a:ext cx="2976037" cy="499268"/>
          </a:xfrm>
          <a:prstGeom prst="rect">
            <a:avLst/>
          </a:prstGeom>
          <a:noFill/>
          <a:ln w="9525">
            <a:noFill/>
            <a:miter lim="800000"/>
            <a:headEnd/>
            <a:tailEnd/>
          </a:ln>
          <a:effectLst/>
        </p:spPr>
        <p:txBody>
          <a:bodyPr vert="horz" wrap="square" lIns="91686" tIns="45842" rIns="91686" bIns="45842" numCol="1" anchor="b" anchorCtr="0" compatLnSpc="1">
            <a:prstTxWarp prst="textNoShape">
              <a:avLst/>
            </a:prstTxWarp>
          </a:bodyPr>
          <a:lstStyle>
            <a:lvl1pPr>
              <a:spcBef>
                <a:spcPct val="0"/>
              </a:spcBef>
              <a:defRPr sz="1200" b="0"/>
            </a:lvl1pPr>
          </a:lstStyle>
          <a:p>
            <a:endParaRPr lang="fi-FI"/>
          </a:p>
        </p:txBody>
      </p:sp>
      <p:sp>
        <p:nvSpPr>
          <p:cNvPr id="41991" name="Rectangle 7"/>
          <p:cNvSpPr>
            <a:spLocks noGrp="1" noChangeArrowheads="1"/>
          </p:cNvSpPr>
          <p:nvPr>
            <p:ph type="sldNum" sz="quarter" idx="5"/>
          </p:nvPr>
        </p:nvSpPr>
        <p:spPr bwMode="auto">
          <a:xfrm>
            <a:off x="3889901" y="9494043"/>
            <a:ext cx="2974442" cy="499268"/>
          </a:xfrm>
          <a:prstGeom prst="rect">
            <a:avLst/>
          </a:prstGeom>
          <a:noFill/>
          <a:ln w="9525">
            <a:noFill/>
            <a:miter lim="800000"/>
            <a:headEnd/>
            <a:tailEnd/>
          </a:ln>
          <a:effectLst/>
        </p:spPr>
        <p:txBody>
          <a:bodyPr vert="horz" wrap="square" lIns="91686" tIns="45842" rIns="91686" bIns="45842" numCol="1" anchor="b" anchorCtr="0" compatLnSpc="1">
            <a:prstTxWarp prst="textNoShape">
              <a:avLst/>
            </a:prstTxWarp>
          </a:bodyPr>
          <a:lstStyle>
            <a:lvl1pPr algn="r">
              <a:spcBef>
                <a:spcPct val="0"/>
              </a:spcBef>
              <a:defRPr sz="1200" b="0"/>
            </a:lvl1pPr>
          </a:lstStyle>
          <a:p>
            <a:fld id="{547EF1C3-69D0-4F9C-89D9-893A20D78D80}" type="slidenum">
              <a:rPr lang="fi-FI"/>
              <a:pPr/>
              <a:t>‹#›</a:t>
            </a:fld>
            <a:endParaRPr lang="fi-FI"/>
          </a:p>
        </p:txBody>
      </p:sp>
    </p:spTree>
    <p:extLst>
      <p:ext uri="{BB962C8B-B14F-4D97-AF65-F5344CB8AC3E}">
        <p14:creationId xmlns:p14="http://schemas.microsoft.com/office/powerpoint/2010/main" val="3344712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4EA94-8EBF-43BE-BB4D-0B93BBB2E9D4}" type="slidenum">
              <a:rPr lang="fi-FI"/>
              <a:pPr/>
              <a:t>1</a:t>
            </a:fld>
            <a:endParaRPr lang="fi-FI"/>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7890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63491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80475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51642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63842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55830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a:prstGeom prst="rect">
            <a:avLst/>
          </a:prstGeo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Kaavion paikkamerkki 2"/>
          <p:cNvSpPr>
            <a:spLocks noGrp="1"/>
          </p:cNvSpPr>
          <p:nvPr>
            <p:ph type="chart" idx="1"/>
          </p:nvPr>
        </p:nvSpPr>
        <p:spPr>
          <a:xfrm>
            <a:off x="457200" y="1600200"/>
            <a:ext cx="8229600" cy="4525963"/>
          </a:xfrm>
          <a:prstGeom prst="rect">
            <a:avLst/>
          </a:prstGeom>
        </p:spPr>
        <p:txBody>
          <a:bodyPr/>
          <a:lstStyle/>
          <a:p>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Tekstin paikkamerkki 2"/>
          <p:cNvSpPr>
            <a:spLocks noGrp="1"/>
          </p:cNvSpPr>
          <p:nvPr>
            <p:ph type="body" sz="half" idx="1"/>
          </p:nvPr>
        </p:nvSpPr>
        <p:spPr>
          <a:xfrm>
            <a:off x="457200" y="1600200"/>
            <a:ext cx="4038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4648200" y="1600200"/>
            <a:ext cx="4038600" cy="21859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4648200" y="3938588"/>
            <a:ext cx="4038600" cy="2187575"/>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Text Box 19"/>
          <p:cNvSpPr txBox="1">
            <a:spLocks noChangeArrowheads="1"/>
          </p:cNvSpPr>
          <p:nvPr/>
        </p:nvSpPr>
        <p:spPr bwMode="auto">
          <a:xfrm>
            <a:off x="-36512" y="6700718"/>
            <a:ext cx="1008820" cy="184666"/>
          </a:xfrm>
          <a:prstGeom prst="rect">
            <a:avLst/>
          </a:prstGeom>
          <a:noFill/>
          <a:ln w="76200" cmpd="tri" algn="ctr">
            <a:noFill/>
            <a:miter lim="800000"/>
            <a:headEnd/>
            <a:tailEnd/>
          </a:ln>
          <a:effectLst/>
        </p:spPr>
        <p:txBody>
          <a:bodyPr wrap="square">
            <a:spAutoFit/>
          </a:bodyPr>
          <a:lstStyle/>
          <a:p>
            <a:pPr>
              <a:buClr>
                <a:schemeClr val="tx1"/>
              </a:buClr>
              <a:buSzPct val="130000"/>
              <a:buFont typeface="Arial" charset="0"/>
              <a:buChar char="©"/>
            </a:pPr>
            <a:r>
              <a:rPr lang="fi-FI" sz="600" b="0" i="1" dirty="0"/>
              <a:t> </a:t>
            </a:r>
            <a:r>
              <a:rPr lang="fi-FI" sz="600" b="0" i="1" dirty="0" err="1"/>
              <a:t>Present-äSSä</a:t>
            </a:r>
            <a:r>
              <a:rPr lang="fi-FI" sz="600" b="0" i="1" dirty="0"/>
              <a:t> 2020</a:t>
            </a:r>
          </a:p>
        </p:txBody>
      </p:sp>
      <p:sp>
        <p:nvSpPr>
          <p:cNvPr id="2" name="Suorakulmio 1"/>
          <p:cNvSpPr/>
          <p:nvPr userDrawn="1"/>
        </p:nvSpPr>
        <p:spPr bwMode="auto">
          <a:xfrm>
            <a:off x="1331640" y="120450"/>
            <a:ext cx="5832648" cy="42822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3" name="Tekstiruutu 2"/>
          <p:cNvSpPr txBox="1"/>
          <p:nvPr userDrawn="1"/>
        </p:nvSpPr>
        <p:spPr>
          <a:xfrm>
            <a:off x="2411760" y="120451"/>
            <a:ext cx="2880320" cy="307777"/>
          </a:xfrm>
          <a:prstGeom prst="rect">
            <a:avLst/>
          </a:prstGeom>
          <a:noFill/>
        </p:spPr>
        <p:txBody>
          <a:bodyPr wrap="square" rtlCol="0">
            <a:spAutoFit/>
          </a:bodyPr>
          <a:lstStyle/>
          <a:p>
            <a:r>
              <a:rPr lang="fi-FI" sz="1400" dirty="0">
                <a:solidFill>
                  <a:srgbClr val="FF0000"/>
                </a:solidFill>
              </a:rPr>
              <a:t>Älä muuta </a:t>
            </a:r>
            <a:r>
              <a:rPr lang="fi-FI" sz="1400" dirty="0" err="1">
                <a:solidFill>
                  <a:srgbClr val="FF0000"/>
                </a:solidFill>
              </a:rPr>
              <a:t>perustyylidiaa</a:t>
            </a:r>
            <a:endParaRPr lang="fi-FI" sz="1400" dirty="0">
              <a:solidFill>
                <a:srgbClr val="FF0000"/>
              </a:solidFill>
            </a:endParaRPr>
          </a:p>
        </p:txBody>
      </p:sp>
      <p:pic>
        <p:nvPicPr>
          <p:cNvPr id="4" name="Kuva 3">
            <a:extLst>
              <a:ext uri="{FF2B5EF4-FFF2-40B4-BE49-F238E27FC236}">
                <a16:creationId xmlns:a16="http://schemas.microsoft.com/office/drawing/2014/main" id="{4D93763A-016D-4994-9616-02668FBF8D8D}"/>
              </a:ext>
            </a:extLst>
          </p:cNvPr>
          <p:cNvPicPr>
            <a:picLocks noChangeAspect="1"/>
          </p:cNvPicPr>
          <p:nvPr userDrawn="1"/>
        </p:nvPicPr>
        <p:blipFill>
          <a:blip r:embed="rId16"/>
          <a:stretch>
            <a:fillRect/>
          </a:stretch>
        </p:blipFill>
        <p:spPr>
          <a:xfrm>
            <a:off x="-108520" y="-171400"/>
            <a:ext cx="9361040" cy="13079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5.xml"/><Relationship Id="rId18" Type="http://schemas.openxmlformats.org/officeDocument/2006/relationships/slide" Target="slide18.xml"/><Relationship Id="rId26" Type="http://schemas.openxmlformats.org/officeDocument/2006/relationships/slide" Target="slide12.xml"/><Relationship Id="rId3" Type="http://schemas.openxmlformats.org/officeDocument/2006/relationships/slide" Target="slide14.xml"/><Relationship Id="rId21" Type="http://schemas.openxmlformats.org/officeDocument/2006/relationships/slide" Target="slide19.xml"/><Relationship Id="rId7"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7.xml"/><Relationship Id="rId25" Type="http://schemas.openxmlformats.org/officeDocument/2006/relationships/slide" Target="slide27.xml"/><Relationship Id="rId2" Type="http://schemas.openxmlformats.org/officeDocument/2006/relationships/notesSlide" Target="../notesSlides/notesSlide1.xml"/><Relationship Id="rId16" Type="http://schemas.openxmlformats.org/officeDocument/2006/relationships/slide" Target="slide5.xml"/><Relationship Id="rId20"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slide" Target="slide22.xml"/><Relationship Id="rId11" Type="http://schemas.openxmlformats.org/officeDocument/2006/relationships/slide" Target="slide8.xml"/><Relationship Id="rId24" Type="http://schemas.openxmlformats.org/officeDocument/2006/relationships/slide" Target="slide26.xml"/><Relationship Id="rId5" Type="http://schemas.openxmlformats.org/officeDocument/2006/relationships/slide" Target="slide21.xml"/><Relationship Id="rId15" Type="http://schemas.openxmlformats.org/officeDocument/2006/relationships/slide" Target="slide6.xml"/><Relationship Id="rId23" Type="http://schemas.openxmlformats.org/officeDocument/2006/relationships/slide" Target="slide25.xml"/><Relationship Id="rId28" Type="http://schemas.openxmlformats.org/officeDocument/2006/relationships/slide" Target="slide10.xml"/><Relationship Id="rId10" Type="http://schemas.openxmlformats.org/officeDocument/2006/relationships/slide" Target="slide9.xml"/><Relationship Id="rId19" Type="http://schemas.openxmlformats.org/officeDocument/2006/relationships/slide" Target="slide20.xml"/><Relationship Id="rId4" Type="http://schemas.openxmlformats.org/officeDocument/2006/relationships/slide" Target="slide13.xml"/><Relationship Id="rId9" Type="http://schemas.openxmlformats.org/officeDocument/2006/relationships/slide" Target="slide2.xml"/><Relationship Id="rId14" Type="http://schemas.openxmlformats.org/officeDocument/2006/relationships/slide" Target="slide23.xml"/><Relationship Id="rId22" Type="http://schemas.openxmlformats.org/officeDocument/2006/relationships/slide" Target="slide24.xml"/><Relationship Id="rId27" Type="http://schemas.openxmlformats.org/officeDocument/2006/relationships/slide" Target="slide11.xml"/></Relationships>
</file>

<file path=ppt/slides/_rels/slide10.xml.rels><?xml version="1.0" encoding="UTF-8" standalone="yes"?>
<Relationships xmlns="http://schemas.openxmlformats.org/package/2006/relationships"><Relationship Id="rId8" Type="http://schemas.openxmlformats.org/officeDocument/2006/relationships/hyperlink" Target="https://www.tuni.fi/fi/node/2246" TargetMode="External"/><Relationship Id="rId13" Type="http://schemas.openxmlformats.org/officeDocument/2006/relationships/image" Target="../media/image11.jpeg"/><Relationship Id="rId3" Type="http://schemas.openxmlformats.org/officeDocument/2006/relationships/hyperlink" Target="https://www.oulu.fi/yliopisto/hakijalle/kandidaatti-ja-maisterikoulutus#kauppa" TargetMode="External"/><Relationship Id="rId7" Type="http://schemas.openxmlformats.org/officeDocument/2006/relationships/hyperlink" Target="https://www.lut.fi/opiskelu/kandidaattiohjelmat/kauppatieteet" TargetMode="External"/><Relationship Id="rId12" Type="http://schemas.openxmlformats.org/officeDocument/2006/relationships/hyperlink" Target="https://www.abo.fi/studera-hos-oss/vara-utbildninga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jyu.fi/fi/hakijalle/koulutustarjonta#c5=&amp;c6=&amp;b_start=0&amp;c4=Jyv%C3%A4skyl%C3%A4n+yliopisto%2C+Jyv%C3%A4skyl%C3%A4n+yliopiston+kauppakorkeakoulu+(JSBE)" TargetMode="External"/><Relationship Id="rId11" Type="http://schemas.openxmlformats.org/officeDocument/2006/relationships/hyperlink" Target="https://www.aalto.fi/fi/opiskelu-aallossa" TargetMode="External"/><Relationship Id="rId5" Type="http://schemas.openxmlformats.org/officeDocument/2006/relationships/hyperlink" Target="http://www.uef.fi/fi/kauppatieteet" TargetMode="External"/><Relationship Id="rId15" Type="http://schemas.openxmlformats.org/officeDocument/2006/relationships/image" Target="../media/image3.png"/><Relationship Id="rId10" Type="http://schemas.openxmlformats.org/officeDocument/2006/relationships/hyperlink" Target="http://www.hanken.fi/sv" TargetMode="External"/><Relationship Id="rId4" Type="http://schemas.openxmlformats.org/officeDocument/2006/relationships/hyperlink" Target="http://www.uva.fi/hakijat/hakukohteet/kandidaattiohjelmat/kauppatieteet/" TargetMode="External"/><Relationship Id="rId9" Type="http://schemas.openxmlformats.org/officeDocument/2006/relationships/hyperlink" Target="https://www.utu.fi/fi/education-search?field_of_science%5B2092%5D=2092&amp;k=&amp;faculty=All" TargetMode="External"/><Relationship Id="rId14" Type="http://schemas.openxmlformats.org/officeDocument/2006/relationships/hyperlink" Target="https://opintopolku.fi/app/#!/haku/kauppatieteet%252C%2520kauppatieteiden%2520kandidaatti%2520ja%2520kauppatieteiden%2520maisteri?page=1&amp;facetFilters=teachingLangCode_ffm:FI&amp;tab=lo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ulapland.fi/FI/Yksikot/Yhteiskuntatieteiden-tiedekunta/Opinnot/Hallintotieteet-ja-johtaminen"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opintopolku.fi/app/#!/haku/hallintotieteet%252C%2520hallintotieteiden%2520kandidaatti%2520ja%2520maisteri%2520(3v%2520%252B%25202v)?page=1&amp;facetFilters=teachingLangCode_ffm:FI&amp;tab=los" TargetMode="External"/><Relationship Id="rId5" Type="http://schemas.openxmlformats.org/officeDocument/2006/relationships/hyperlink" Target="https://www.tuni.fi/fi/node/2246" TargetMode="External"/><Relationship Id="rId4" Type="http://schemas.openxmlformats.org/officeDocument/2006/relationships/hyperlink" Target="http://www.uva.fi/hakijat/hakukohteet/kandidaattiohjelmat/hallintotietee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bo.fi/studera-hos-oss/vara-utbildningar/" TargetMode="External"/><Relationship Id="rId3" Type="http://schemas.openxmlformats.org/officeDocument/2006/relationships/hyperlink" Target="http://www.ulapland.fi/FI/Yksikot/Oikeustieteiden-tiedekunta/Opinnot" TargetMode="External"/><Relationship Id="rId7" Type="http://schemas.openxmlformats.org/officeDocument/2006/relationships/hyperlink" Target="https://www.helsinki.fi/fi/oikeustieteellinen-tiedekunta"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utu.fi/fi/opiskelijaksi/oikeustiede-oikeustieteen-maisteri-2-v" TargetMode="External"/><Relationship Id="rId11" Type="http://schemas.openxmlformats.org/officeDocument/2006/relationships/image" Target="../media/image3.png"/><Relationship Id="rId5" Type="http://schemas.openxmlformats.org/officeDocument/2006/relationships/hyperlink" Target="http://www.uta.fi/jkk/esittely/index.html" TargetMode="External"/><Relationship Id="rId10" Type="http://schemas.openxmlformats.org/officeDocument/2006/relationships/hyperlink" Target="https://opintopolku.fi/app/#!/haku/oikeustieteen%2520maisteri?page=1&amp;facetFilters=teachingLangCode_ffm:FI&amp;tab=los" TargetMode="External"/><Relationship Id="rId4" Type="http://schemas.openxmlformats.org/officeDocument/2006/relationships/hyperlink" Target="http://www.uef.fi/fi/uef/yhka" TargetMode="External"/><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hyperlink" Target="https://www.helsinki.fi/fi/humanistinen-tiedekunta" TargetMode="External"/><Relationship Id="rId3" Type="http://schemas.openxmlformats.org/officeDocument/2006/relationships/hyperlink" Target="http://www.oulu.fi/hutk/haeopiskelijaksi" TargetMode="External"/><Relationship Id="rId7" Type="http://schemas.openxmlformats.org/officeDocument/2006/relationships/hyperlink" Target="https://www.utu.fi/fi/education-search?field_of_science%5B2104%5D=2104&amp;k=&amp;faculty=All" TargetMode="External"/><Relationship Id="rId12"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tuni.fi/fi/tutustu-meihin/informaatioteknologian-ja-viestinnan-tiedekunta" TargetMode="External"/><Relationship Id="rId11" Type="http://schemas.openxmlformats.org/officeDocument/2006/relationships/hyperlink" Target="https://opintopolku.fi/app/#!/haku/humanististen%2520tieteiden%2520kandidaatti?page=2&amp;facetFilters=teachingLangCode_ffm:FI&amp;tab=los" TargetMode="External"/><Relationship Id="rId5" Type="http://schemas.openxmlformats.org/officeDocument/2006/relationships/hyperlink" Target="https://www.jyu.fi/hytk/fi/" TargetMode="External"/><Relationship Id="rId10" Type="http://schemas.openxmlformats.org/officeDocument/2006/relationships/image" Target="../media/image14.jpeg"/><Relationship Id="rId4" Type="http://schemas.openxmlformats.org/officeDocument/2006/relationships/hyperlink" Target="https://haeyliopistoon.fi/blog/koulutusala/humanistisettieteet/" TargetMode="External"/><Relationship Id="rId9" Type="http://schemas.openxmlformats.org/officeDocument/2006/relationships/hyperlink" Target="https://www.abo.fi/studera-hos-oss/vara-utbildninga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uef.fi/fi/filtdk/teologia" TargetMode="External"/><Relationship Id="rId7" Type="http://schemas.openxmlformats.org/officeDocument/2006/relationships/hyperlink" Target="https://opintopolku.fi/app/#!/haku/teologian%2520maisteri?page=1&amp;facetFilters=teachingLangCode_ffm:FI&amp;tab=lo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hyperlink" Target="https://www.abo.fi/studera-hos-oss/vara-utbildningar/" TargetMode="External"/><Relationship Id="rId4" Type="http://schemas.openxmlformats.org/officeDocument/2006/relationships/hyperlink" Target="https://www.helsinki.fi/fi/teologinen-tiedekunt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jyu.fi/spor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hyperlink" Target="https://opintopolku.fi/app/#!/haku/liikuntatieteiden%2520maisteri?page=1&amp;facetFilters=teachingLangCode_ffm:FI&amp;tab=lo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opintopolku.fi/app/#!/haku/sotatieteiden%2520kandidaatin%2520ja%2520maisterin%2520tutkinto?page=1&amp;facetFilters=teachingLangCode_ffm:FI&amp;tab=los" TargetMode="External"/><Relationship Id="rId4" Type="http://schemas.openxmlformats.org/officeDocument/2006/relationships/hyperlink" Target="http://maanpuolustuskorkeakoulu.fi/opiskel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opintopolku.fi/app/#!/haku/musiikin%2520maisteri?page=1&amp;facetFilters=teachingLangCode_ffm:FI&amp;tab=los" TargetMode="External"/><Relationship Id="rId3" Type="http://schemas.openxmlformats.org/officeDocument/2006/relationships/hyperlink" Target="http://www.oulu.fi/ktk/muka" TargetMode="External"/><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www.uniarts.fi/siba" TargetMode="External"/><Relationship Id="rId5" Type="http://schemas.openxmlformats.org/officeDocument/2006/relationships/hyperlink" Target="https://www.utu.fi/fi/education-search?field_of_science%5B2095%5D=2095&amp;k=&amp;faculty=All" TargetMode="External"/><Relationship Id="rId4" Type="http://schemas.openxmlformats.org/officeDocument/2006/relationships/hyperlink" Target="https://www.jyu.fi/hytk/fi/laitokset/mutku" TargetMode="Externa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uniarts.fi/kuvataideakatemia"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opintopolku.fi/app/#!/haku/kuvataiteen%2520maisteri?page=1&amp;facetFilters=teachingLangCode_ffm:FI&amp;tab=los"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aalto.fi/fi/opiskelu-aallossa"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opintopolku.fi/app/#!/haku/taiteen%2520maisteri?page=1&amp;facetFilters=teachingLangCode_ffm:FI&amp;tab=los" TargetMode="External"/><Relationship Id="rId5" Type="http://schemas.openxmlformats.org/officeDocument/2006/relationships/hyperlink" Target="https://www.ulapland.fi/FI/Yksikot/Taiteiden-tiedekunta/Opinnot"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uef.fi/web/farmasia" TargetMode="External"/><Relationship Id="rId7" Type="http://schemas.openxmlformats.org/officeDocument/2006/relationships/hyperlink" Target="https://opintopolku.fi/app/#!/haku/farmasia%252C%2520farmaseutti%2520(180%2520op)%2520ja%2520proviisori%2520(120%2520op)?page=1&amp;facetFilters=teachingLangCode_ffm:FI&amp;tab=lo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hyperlink" Target="https://www.abo.fi/studera-hos-oss/vara-utbildningar/" TargetMode="External"/><Relationship Id="rId4" Type="http://schemas.openxmlformats.org/officeDocument/2006/relationships/hyperlink" Target="https://www.helsinki.fi/fi/farmasian-tiedekunta"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opintopolku.fi/app/#!/haku/teatteritaiteen%2520maisteri?page=1&amp;facetFilters=teachingLangCode_ffm:FI&amp;tab=los" TargetMode="External"/><Relationship Id="rId3" Type="http://schemas.openxmlformats.org/officeDocument/2006/relationships/hyperlink" Target="https://www.tuni.fi/fi/koulutus/teatterityon-tutkinto-ohjelma" TargetMode="External"/><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www.ulapland.fi/Suomeksi/Yksikot/Taiteiden-tiedekunta/Hae-opiskelijaksi" TargetMode="External"/><Relationship Id="rId5" Type="http://schemas.openxmlformats.org/officeDocument/2006/relationships/hyperlink" Target="https://www.uniarts.fi/teatterikorkeakoulu" TargetMode="External"/><Relationship Id="rId4" Type="http://schemas.openxmlformats.org/officeDocument/2006/relationships/hyperlink" Target="http://arts.aalto.fi/fi/studies/" TargetMode="Externa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utu.fi/fi/education-search?field_of_science%5B2089%5D=2089&amp;k=&amp;faculty=All" TargetMode="External"/><Relationship Id="rId13" Type="http://schemas.openxmlformats.org/officeDocument/2006/relationships/image" Target="../media/image22.jpg"/><Relationship Id="rId3" Type="http://schemas.openxmlformats.org/officeDocument/2006/relationships/hyperlink" Target="https://www.ulapland.fi/FI/Yksikot/Kasvatustieteiden-tiedekunta/Opinnot" TargetMode="External"/><Relationship Id="rId7" Type="http://schemas.openxmlformats.org/officeDocument/2006/relationships/hyperlink" Target="https://www.tuni.fi/fi/tutustu-meihin/kasvatustieteiden-ja-kulttuurin-tiedekunta" TargetMode="External"/><Relationship Id="rId12"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jyu.fi/edupsy/fi/" TargetMode="External"/><Relationship Id="rId11" Type="http://schemas.openxmlformats.org/officeDocument/2006/relationships/hyperlink" Target="https://opintopolku.fi/app/#!/haku/kasvatustieteen%2520maisteri?page=1&amp;facetFilters=teachingLangCode_ffm:FI&amp;tab=los" TargetMode="External"/><Relationship Id="rId5" Type="http://schemas.openxmlformats.org/officeDocument/2006/relationships/hyperlink" Target="http://www.uef.fi/fi/filtdk/kapsy" TargetMode="External"/><Relationship Id="rId10" Type="http://schemas.openxmlformats.org/officeDocument/2006/relationships/hyperlink" Target="https://www.abo.fi/studera-hos-oss/vara-utbildningar/" TargetMode="External"/><Relationship Id="rId4" Type="http://schemas.openxmlformats.org/officeDocument/2006/relationships/hyperlink" Target="http://www.oulu.fi/ktk/opiskelijavalinta" TargetMode="External"/><Relationship Id="rId9" Type="http://schemas.openxmlformats.org/officeDocument/2006/relationships/hyperlink" Target="https://www.helsinki.fi/fi/kasvatustieteellinen-tiedekunt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helsinki.fi/fi/matemaattis-luonnontieteellinen-tiedekunta/opiskelijaksi" TargetMode="External"/><Relationship Id="rId3" Type="http://schemas.openxmlformats.org/officeDocument/2006/relationships/hyperlink" Target="http://www.oulu.fi/lutk/haeopiskelijaksi" TargetMode="External"/><Relationship Id="rId7" Type="http://schemas.openxmlformats.org/officeDocument/2006/relationships/hyperlink" Target="https://www.utu.fi/fi/education-search?field_of_science%5B2110%5D=2110&amp;k=&amp;faculty=All" TargetMode="External"/><Relationship Id="rId12"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tuni.fi/fi/tutustu-meihin/tekniikan-ja-luonnontieteiden-tiedekunta" TargetMode="External"/><Relationship Id="rId11" Type="http://schemas.openxmlformats.org/officeDocument/2006/relationships/hyperlink" Target="https://opintopolku.fi/app/#!/haku/luonnontieteiden%2520kandidaatti?page=6&amp;facetFilters=teachingLangCode_ffm:FI&amp;tab=los" TargetMode="External"/><Relationship Id="rId5" Type="http://schemas.openxmlformats.org/officeDocument/2006/relationships/hyperlink" Target="https://www.jyu.fi/fi/hakijalle/koulutustarjonta#c9=&amp;c10=&amp;b_start=0&amp;c8=Jyv%C3%A4skyl%C3%A4n+yliopisto%2C+Informaatioteknologian+tiedekunta&amp;c4=Jyv%C3%A4skyl%C3%A4n+yliopisto%2C+Informaatioteknologian+tiedekunta" TargetMode="External"/><Relationship Id="rId10" Type="http://schemas.openxmlformats.org/officeDocument/2006/relationships/image" Target="../media/image23.jpeg"/><Relationship Id="rId4" Type="http://schemas.openxmlformats.org/officeDocument/2006/relationships/hyperlink" Target="http://www.uef.fi/fi/lumet/" TargetMode="External"/><Relationship Id="rId9" Type="http://schemas.openxmlformats.org/officeDocument/2006/relationships/hyperlink" Target="https://www.abo.fi/studera-hos-oss/vara-utbildningar/"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abo.fi/studera-hos-oss/vara-utbildningar/" TargetMode="External"/><Relationship Id="rId3" Type="http://schemas.openxmlformats.org/officeDocument/2006/relationships/hyperlink" Target="http://www.oulu.fi/ttk/hae" TargetMode="External"/><Relationship Id="rId7" Type="http://schemas.openxmlformats.org/officeDocument/2006/relationships/hyperlink" Target="https://www.utu.fi/fi/education-search?field_of_science%5B2110%5D=2110&amp;k=&amp;faculty=All" TargetMode="External"/><Relationship Id="rId12"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tuni.fi/fi/tutustu-meihin/tekniikan-ja-luonnontieteiden-tiedekunta" TargetMode="External"/><Relationship Id="rId11" Type="http://schemas.openxmlformats.org/officeDocument/2006/relationships/image" Target="../media/image3.png"/><Relationship Id="rId5" Type="http://schemas.openxmlformats.org/officeDocument/2006/relationships/hyperlink" Target="http://www.lut.fi/opiskelu;jsessionid=9AC880F3900458AEC16EDDF5DF401B81.wwwlut2" TargetMode="External"/><Relationship Id="rId10" Type="http://schemas.openxmlformats.org/officeDocument/2006/relationships/hyperlink" Target="https://opintopolku.fi/app/#!/haku/diplomi-insin%25C3%25B6%25C3%25B6ri?page=1&amp;facetFilters=teachingLangCode_ffm:FI&amp;tab=los" TargetMode="External"/><Relationship Id="rId4" Type="http://schemas.openxmlformats.org/officeDocument/2006/relationships/hyperlink" Target="http://www.uva.fi/hakijat/hakukohteet/kandidaattiohjelmat/energia/" TargetMode="External"/><Relationship Id="rId9" Type="http://schemas.openxmlformats.org/officeDocument/2006/relationships/hyperlink" Target="https://www.aalto.fi/fi/opiskelu-aallossa"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utu.fi/fi/education-search?field_of_science%5B2098%5D=2098&amp;k=&amp;faculty=All" TargetMode="External"/><Relationship Id="rId13" Type="http://schemas.openxmlformats.org/officeDocument/2006/relationships/image" Target="../media/image3.png"/><Relationship Id="rId3" Type="http://schemas.openxmlformats.org/officeDocument/2006/relationships/hyperlink" Target="http://www.oulu.fi/yliopisto/hakijalle/tietojenkasittelytiede" TargetMode="External"/><Relationship Id="rId7" Type="http://schemas.openxmlformats.org/officeDocument/2006/relationships/hyperlink" Target="https://www.tuni.fi/fi/tutustu-meihin/tekniikan-ja-luonnontieteiden-tiedekunta" TargetMode="External"/><Relationship Id="rId12" Type="http://schemas.openxmlformats.org/officeDocument/2006/relationships/hyperlink" Target="https://opintopolku.fi/app/#!/haku/tietojenk%25C3%25A4sittelytiede%252C%2520tietotekniikka?page=1&amp;facetFilters=teachingLangCode_ffm:FI&amp;tab=lo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lut.fi/opiskelu/kandidaattiohjelmat/tietotekniikka" TargetMode="External"/><Relationship Id="rId11" Type="http://schemas.openxmlformats.org/officeDocument/2006/relationships/hyperlink" Target="https://www.aalto.fi/fi/opiskelu-aallossa" TargetMode="External"/><Relationship Id="rId5" Type="http://schemas.openxmlformats.org/officeDocument/2006/relationships/hyperlink" Target="https://opiskelu.jyu.fi/fi/koulutustarjonta#c9=&amp;c10=&amp;b_start=0&amp;c8=Jyv%C3%A4skyl%C3%A4n+yliopisto%2C+Informaatioteknologian+tiedekunta" TargetMode="External"/><Relationship Id="rId10" Type="http://schemas.openxmlformats.org/officeDocument/2006/relationships/hyperlink" Target="https://www.abo.fi/studera-hos-oss/vara-utbildningar/" TargetMode="External"/><Relationship Id="rId4" Type="http://schemas.openxmlformats.org/officeDocument/2006/relationships/hyperlink" Target="https://haeyliopistoon.fi/blog/koulutusala/luonnontieteet/" TargetMode="External"/><Relationship Id="rId9" Type="http://schemas.openxmlformats.org/officeDocument/2006/relationships/hyperlink" Target="https://www.helsinki.fi/fi/matemaattis-luonnontieteellinen-tiedekunta/opiskelijaksi" TargetMode="External"/><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hyperlink" Target="http://www.uef.fi/fi/yhka" TargetMode="External"/><Relationship Id="rId7" Type="http://schemas.openxmlformats.org/officeDocument/2006/relationships/hyperlink" Target="https://www.abo.fi/studera-hos-oss/vara-utbildningar/" TargetMode="External"/><Relationship Id="rId12"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www.helsinki.fi/fi/valtiotieteellinen-tiedekunta/tiedekunta/yksikot-ja-yhteystiedot" TargetMode="External"/><Relationship Id="rId11" Type="http://schemas.openxmlformats.org/officeDocument/2006/relationships/hyperlink" Target="https://opintopolku.fi/app/#!/haku/yhteiskuntatieteiden%2520maisteri?page=4&amp;facetFilters=teachingLangCode_ffm:FI&amp;tab=los" TargetMode="External"/><Relationship Id="rId5" Type="http://schemas.openxmlformats.org/officeDocument/2006/relationships/hyperlink" Target="https://www.utu.fi/fi/education-search?field_of_science%5B2101%5D=2101&amp;k=&amp;faculty=All" TargetMode="External"/><Relationship Id="rId10" Type="http://schemas.openxmlformats.org/officeDocument/2006/relationships/hyperlink" Target="https://www.jyu.fi/hytk/fi/" TargetMode="External"/><Relationship Id="rId4" Type="http://schemas.openxmlformats.org/officeDocument/2006/relationships/hyperlink" Target="https://www.tuni.fi/fi/tutustu-meihin/yhteiskuntatutkimus" TargetMode="External"/><Relationship Id="rId9" Type="http://schemas.openxmlformats.org/officeDocument/2006/relationships/hyperlink" Target="http://www.ulapland.fi/FI/Yksikot/Yhteiskuntatieteiden-tiedekunta/Opinno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haeyliopistoon.fi/blog/koulutusala/terveystieteet/" TargetMode="External"/><Relationship Id="rId7" Type="http://schemas.openxmlformats.org/officeDocument/2006/relationships/hyperlink" Target="https://www.abo.fi/studera-hos-oss/vara-utbildningar/"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utu.fi/fi/opiskelijaksi/terveystieteiden-koulutus-terveystieteiden-kandidaatti-ja-terveystieteiden-maisteri-3" TargetMode="External"/><Relationship Id="rId5" Type="http://schemas.openxmlformats.org/officeDocument/2006/relationships/hyperlink" Target="https://www.tuni.fi/fi/tutustu-meihin/laaketieteen-ja-terveysteknologian-tiedekunta" TargetMode="External"/><Relationship Id="rId10" Type="http://schemas.openxmlformats.org/officeDocument/2006/relationships/image" Target="../media/image3.png"/><Relationship Id="rId4" Type="http://schemas.openxmlformats.org/officeDocument/2006/relationships/hyperlink" Target="https://www.jyu.fi/fi/hakijalle/koulutustarjonta#c5=&amp;c6=&amp;b_start=0&amp;c4=Jyv%C3%A4skyl%C3%A4n+yliopisto%2C+Liikuntatieteellinen+tiedekunta" TargetMode="External"/><Relationship Id="rId9" Type="http://schemas.openxmlformats.org/officeDocument/2006/relationships/hyperlink" Target="https://opintopolku.fi/app/#!/haku/terveystieteiden%2520maisteri?page=1&amp;facetFilters=teachingLangCode_ffm:FI&amp;tab=lo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18" Type="http://schemas.openxmlformats.org/officeDocument/2006/relationships/image" Target="../media/image34.png"/><Relationship Id="rId26" Type="http://schemas.openxmlformats.org/officeDocument/2006/relationships/hyperlink" Target="http://www.aalto.fi/fi/" TargetMode="External"/><Relationship Id="rId3" Type="http://schemas.openxmlformats.org/officeDocument/2006/relationships/hyperlink" Target="http://www.ulapland.fi/Suomeksi" TargetMode="External"/><Relationship Id="rId21" Type="http://schemas.openxmlformats.org/officeDocument/2006/relationships/hyperlink" Target="https://www.utu.fi/fi" TargetMode="External"/><Relationship Id="rId34" Type="http://schemas.openxmlformats.org/officeDocument/2006/relationships/hyperlink" Target="https://www.tuni.fi/fi/tutustu-meihin/yliopisto" TargetMode="External"/><Relationship Id="rId7" Type="http://schemas.openxmlformats.org/officeDocument/2006/relationships/hyperlink" Target="https://www.jyu.fi/" TargetMode="External"/><Relationship Id="rId12" Type="http://schemas.openxmlformats.org/officeDocument/2006/relationships/hyperlink" Target="http://maanpuolustuskorkeakoulu.fi/etusivu" TargetMode="External"/><Relationship Id="rId17" Type="http://schemas.openxmlformats.org/officeDocument/2006/relationships/hyperlink" Target="http://www.hanken.fi/public/utbildning" TargetMode="External"/><Relationship Id="rId25" Type="http://schemas.openxmlformats.org/officeDocument/2006/relationships/image" Target="../media/image37.png"/><Relationship Id="rId33" Type="http://schemas.openxmlformats.org/officeDocument/2006/relationships/image" Target="../media/image40.png"/><Relationship Id="rId2" Type="http://schemas.openxmlformats.org/officeDocument/2006/relationships/notesSlide" Target="../notesSlides/notesSlide27.xml"/><Relationship Id="rId16" Type="http://schemas.openxmlformats.org/officeDocument/2006/relationships/hyperlink" Target="http://www.hanken.fi/sv" TargetMode="External"/><Relationship Id="rId20" Type="http://schemas.openxmlformats.org/officeDocument/2006/relationships/image" Target="../media/image35.png"/><Relationship Id="rId29" Type="http://schemas.openxmlformats.org/officeDocument/2006/relationships/hyperlink" Target="https://www.helsinki.fi/fi" TargetMode="Externa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hyperlink" Target="http://www.puolustusvoimat.fi/fi/Maanpuolustuskorkeakoulu/Etusivu" TargetMode="External"/><Relationship Id="rId24" Type="http://schemas.openxmlformats.org/officeDocument/2006/relationships/hyperlink" Target="https://www.abo.fi/?lang=sv" TargetMode="External"/><Relationship Id="rId32" Type="http://schemas.openxmlformats.org/officeDocument/2006/relationships/hyperlink" Target="https://www.oulu.fi/yliopisto/" TargetMode="External"/><Relationship Id="rId5" Type="http://schemas.openxmlformats.org/officeDocument/2006/relationships/hyperlink" Target="http://www.uef.fi/fi/etusivu" TargetMode="External"/><Relationship Id="rId15" Type="http://schemas.openxmlformats.org/officeDocument/2006/relationships/image" Target="../media/image33.png"/><Relationship Id="rId23" Type="http://schemas.openxmlformats.org/officeDocument/2006/relationships/hyperlink" Target="https://www.abo.fi/student/" TargetMode="External"/><Relationship Id="rId28" Type="http://schemas.openxmlformats.org/officeDocument/2006/relationships/hyperlink" Target="http://www.helsinki.fi/yliopisto/" TargetMode="External"/><Relationship Id="rId10" Type="http://schemas.openxmlformats.org/officeDocument/2006/relationships/image" Target="../media/image31.png"/><Relationship Id="rId19" Type="http://schemas.openxmlformats.org/officeDocument/2006/relationships/hyperlink" Target="http://www.uva.fi/fi/" TargetMode="External"/><Relationship Id="rId31" Type="http://schemas.openxmlformats.org/officeDocument/2006/relationships/hyperlink" Target="http://www.oulu.fi/yliopisto/" TargetMode="External"/><Relationship Id="rId4" Type="http://schemas.openxmlformats.org/officeDocument/2006/relationships/image" Target="../media/image28.png"/><Relationship Id="rId9" Type="http://schemas.openxmlformats.org/officeDocument/2006/relationships/hyperlink" Target="http://www.lut.fi/" TargetMode="External"/><Relationship Id="rId14" Type="http://schemas.openxmlformats.org/officeDocument/2006/relationships/hyperlink" Target="http://www.uniarts.fi/" TargetMode="External"/><Relationship Id="rId22" Type="http://schemas.openxmlformats.org/officeDocument/2006/relationships/image" Target="../media/image36.png"/><Relationship Id="rId27" Type="http://schemas.openxmlformats.org/officeDocument/2006/relationships/image" Target="../media/image38.png"/><Relationship Id="rId30" Type="http://schemas.openxmlformats.org/officeDocument/2006/relationships/image" Target="../media/image39.png"/><Relationship Id="rId35"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oulu.fi/ltk/node/15611" TargetMode="External"/><Relationship Id="rId7" Type="http://schemas.openxmlformats.org/officeDocument/2006/relationships/hyperlink" Target="https://opintopolku.fi/app/#!/haku/hammasl%25C3%25A4%25C3%25A4ketieteen%2520lisensiaatti?page=1&amp;facetFilters=teachingLangCode_ffm:FI&amp;tab=lo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helsinki.fi/fi/laaketieteellinen-tiedekunta" TargetMode="External"/><Relationship Id="rId5" Type="http://schemas.openxmlformats.org/officeDocument/2006/relationships/hyperlink" Target="https://www.utu.fi/fi/yliopisto/laaketieteellinen-tiedekunta/hammaslaaketieteen-laitos" TargetMode="External"/><Relationship Id="rId4" Type="http://schemas.openxmlformats.org/officeDocument/2006/relationships/hyperlink" Target="http://www.uef.fi/fi/hammas" TargetMode="Externa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hyperlink" Target="https://opintopolku.fi/wp/yliopisto/kuka-voi-hakea-yliopisto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hyperlink" Target="https://vipunen.fi/fi-fi/yliopistokoulutus" TargetMode="External"/><Relationship Id="rId12" Type="http://schemas.openxmlformats.org/officeDocument/2006/relationships/hyperlink" Target="https://www.hallintotieteet.fi/" TargetMode="External"/><Relationship Id="rId17" Type="http://schemas.openxmlformats.org/officeDocument/2006/relationships/image" Target="../media/image55.png"/><Relationship Id="rId2" Type="http://schemas.openxmlformats.org/officeDocument/2006/relationships/hyperlink" Target="http://www.kauppatieteet.fi/" TargetMode="External"/><Relationship Id="rId16" Type="http://schemas.openxmlformats.org/officeDocument/2006/relationships/hyperlink" Target="https://www.oikeustieteet.fi/" TargetMode="Externa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49.gif"/><Relationship Id="rId1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hyperlink" Target="http://dia.fi/" TargetMode="External"/><Relationship Id="rId9" Type="http://schemas.openxmlformats.org/officeDocument/2006/relationships/hyperlink" Target="https://www.helsinki.fi/fi/verkostot/vakava" TargetMode="External"/><Relationship Id="rId14" Type="http://schemas.openxmlformats.org/officeDocument/2006/relationships/hyperlink" Target="http://www.laaketieteelliset.fi/"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opintopolku.fi/wp/fi/yliopisto/yliopistojen-maisteriohjelma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3.xml"/><Relationship Id="rId7" Type="http://schemas.openxmlformats.org/officeDocument/2006/relationships/hyperlink" Target="http://www.avoinyliopisto.fi/"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hyperlink" Target="https://www.kesayliopistot.fi/" TargetMode="External"/><Relationship Id="rId2" Type="http://schemas.openxmlformats.org/officeDocument/2006/relationships/hyperlink" Target="http://www.cimo.fi/" TargetMode="External"/><Relationship Id="rId1" Type="http://schemas.openxmlformats.org/officeDocument/2006/relationships/slideLayout" Target="../slideLayouts/slideLayout2.xml"/><Relationship Id="rId6" Type="http://schemas.openxmlformats.org/officeDocument/2006/relationships/hyperlink" Target="https://opintopolku.fi/wp/ammattikorkeakoulu/avoin-ammattikorkeakoulu/" TargetMode="External"/><Relationship Id="rId5" Type="http://schemas.openxmlformats.org/officeDocument/2006/relationships/hyperlink" Target="http://www.kansanopistot.fi/" TargetMode="External"/><Relationship Id="rId4" Type="http://schemas.openxmlformats.org/officeDocument/2006/relationships/hyperlink" Target="http://www.kansalaisopistot.f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opintopolku.fi/app/#!/haku/l%25C3%25A4%25C3%25A4ketieteen%2520lisensiaatti?page=1&amp;facetFilters=teachingLangCode_ffm:FI&amp;tab=los" TargetMode="External"/><Relationship Id="rId3" Type="http://schemas.openxmlformats.org/officeDocument/2006/relationships/hyperlink" Target="http://www.oulu.fi/ltk/haeopiskelijaksi" TargetMode="External"/><Relationship Id="rId7" Type="http://schemas.openxmlformats.org/officeDocument/2006/relationships/hyperlink" Target="https://www.helsinki.fi/fi/laaketieteellinen-tiedekunt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utu.fi/fi/opiskelijaksi/laaketiede-laaketieteen-lisensiaatti-6-v" TargetMode="External"/><Relationship Id="rId5" Type="http://schemas.openxmlformats.org/officeDocument/2006/relationships/hyperlink" Target="https://www.tuni.fi/fi/tutustu-meihin/laaketieteen-ja-terveysteknologian-tiedekunta" TargetMode="External"/><Relationship Id="rId10" Type="http://schemas.openxmlformats.org/officeDocument/2006/relationships/image" Target="../media/image5.png"/><Relationship Id="rId4" Type="http://schemas.openxmlformats.org/officeDocument/2006/relationships/hyperlink" Target="http://www.uef.fi/fi/web/laake/laaketiede"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www.abo.fi/studera-hos-oss/vara-utbildningar/" TargetMode="External"/><Relationship Id="rId3" Type="http://schemas.openxmlformats.org/officeDocument/2006/relationships/hyperlink" Target="https://haeyliopistoon.fi/blog/koulutusala/psykologia/" TargetMode="External"/><Relationship Id="rId7" Type="http://schemas.openxmlformats.org/officeDocument/2006/relationships/hyperlink" Target="https://www.helsinki.fi/fi/opiskelijaksi/koulutusohjelmat/psykologian-maisteriohjelma"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utu.fi/fi/opiskelijaksi/psykologia-psykologian-kandidaatti-ja-psykologian-maisteri-3-v-25-v" TargetMode="External"/><Relationship Id="rId11" Type="http://schemas.openxmlformats.org/officeDocument/2006/relationships/image" Target="../media/image6.png"/><Relationship Id="rId5" Type="http://schemas.openxmlformats.org/officeDocument/2006/relationships/hyperlink" Target="https://www.tuni.fi/fi/tutustu-meihin/psykologia#switcher-trigger--studies" TargetMode="External"/><Relationship Id="rId10" Type="http://schemas.openxmlformats.org/officeDocument/2006/relationships/image" Target="../media/image3.png"/><Relationship Id="rId4" Type="http://schemas.openxmlformats.org/officeDocument/2006/relationships/hyperlink" Target="https://www.jyu.fi/edupsy/fi/laitokset/psykologia" TargetMode="External"/><Relationship Id="rId9" Type="http://schemas.openxmlformats.org/officeDocument/2006/relationships/hyperlink" Target="https://opintopolku.fi/app/#!/haku/psykologian%2520maisteri?page=1&amp;facetFilters=teachingLangCode_ffm:FI&amp;tab=lo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ulapland.fi/FI/Yksikot/Yhteiskuntatieteiden-tiedekunta/Opinnot/Sosiaalityo" TargetMode="External"/><Relationship Id="rId3" Type="http://schemas.openxmlformats.org/officeDocument/2006/relationships/hyperlink" Target="http://www.uef.fi/web/yhteiskuntatieteet/opiskelu" TargetMode="External"/><Relationship Id="rId7" Type="http://schemas.openxmlformats.org/officeDocument/2006/relationships/hyperlink" Target="https://www.abo.fi/studera-hos-oss/vara-utbildningar/" TargetMode="External"/><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helsinki.fi/fi/valtiotieteellinen-tiedekunta/opiskelijaksi" TargetMode="External"/><Relationship Id="rId11" Type="http://schemas.openxmlformats.org/officeDocument/2006/relationships/image" Target="../media/image3.png"/><Relationship Id="rId5" Type="http://schemas.openxmlformats.org/officeDocument/2006/relationships/hyperlink" Target="https://www.utu.fi/fi/opiskelijaksi/sosiaalityo-valtiotieteiden-kandidaatti-ja-valtiotieteiden-maisteri-3-v-2-v" TargetMode="External"/><Relationship Id="rId10" Type="http://schemas.openxmlformats.org/officeDocument/2006/relationships/hyperlink" Target="https://opintopolku.fi/app/#!/haku/sosiaalitieteet?page=1&amp;facetFilters=teachingLangCode_ffm:FI&amp;tab=los" TargetMode="External"/><Relationship Id="rId4" Type="http://schemas.openxmlformats.org/officeDocument/2006/relationships/hyperlink" Target="https://www.tuni.fi/fi/tutustu-meihin/sosiaalityo#switcher-trigger--studies" TargetMode="External"/><Relationship Id="rId9" Type="http://schemas.openxmlformats.org/officeDocument/2006/relationships/hyperlink" Target="https://www.jyu.fi/hytk/fi/"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univaasa.fi/hakijat/hakukohteet/kandidaattiohjelmat/viestintatieteet/" TargetMode="External"/><Relationship Id="rId7" Type="http://schemas.openxmlformats.org/officeDocument/2006/relationships/hyperlink" Target="https://opintopolku.fi/app/#!/haku/journalistiikan%2520ja%2520viestinn%25C3%25A4n%2520tutkinto-ohjelma%252C%2520yhteiskuntatieteiden%2520kandidaatti%2520ja%2520yhteiskuntatieteiden%252Ffilosofian%2520maisteri%2520(3%2520v%2520%252B%25202%2520v)?page=1&amp;facetFilters=teachingLangCode_ffm:FI&amp;tab=lo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helsinki.fi/fi/ohjelmat/maisteri/politiikan-ja-viestinnan-kandi-ja-maisteriohjelma" TargetMode="External"/><Relationship Id="rId5" Type="http://schemas.openxmlformats.org/officeDocument/2006/relationships/hyperlink" Target="https://www.tuni.fi/fi/tutustu-meihin/yhteiskuntatieteiden-tiedekunta#show-overview" TargetMode="External"/><Relationship Id="rId4" Type="http://schemas.openxmlformats.org/officeDocument/2006/relationships/hyperlink" Target="https://www.jyu.fi/hytk/fi/"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uef.fi/fi/metsa/opiskelu" TargetMode="External"/><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opintopolku.fi/app/#!/haku/maatalous-%2520ja%2520mets%25C3%25A4tieteiden%2520maisteri?page=2&amp;facetFilters=teachingLangCode_ffm:FI&amp;tab=los" TargetMode="External"/><Relationship Id="rId5" Type="http://schemas.openxmlformats.org/officeDocument/2006/relationships/image" Target="../media/image9.jpeg"/><Relationship Id="rId4" Type="http://schemas.openxmlformats.org/officeDocument/2006/relationships/hyperlink" Target="https://www.helsinki.fi/fi/maatalous-metsatieteellinen-tiedekunt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elsinki.fi/fi/elainlaaketieteellinen-tiedekunt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hyperlink" Target="https://opintopolku.fi/app/#!/haku/el%25C3%25A4inl%25C3%25A4%25C3%25A4ketiede?page=1&amp;facetFilters=teachingLangCode_ffm:FI&amp;tab=l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3">
            <a:extLst>
              <a:ext uri="{FF2B5EF4-FFF2-40B4-BE49-F238E27FC236}">
                <a16:creationId xmlns:a16="http://schemas.microsoft.com/office/drawing/2014/main" id="{EDE1E9D3-4242-4BC9-9158-682ACD079A78}"/>
              </a:ext>
            </a:extLst>
          </p:cNvPr>
          <p:cNvSpPr/>
          <p:nvPr/>
        </p:nvSpPr>
        <p:spPr bwMode="auto">
          <a:xfrm>
            <a:off x="3561528" y="1724253"/>
            <a:ext cx="3234250" cy="4453623"/>
          </a:xfrm>
          <a:prstGeom prst="ellipse">
            <a:avLst/>
          </a:prstGeom>
          <a:solidFill>
            <a:schemeClr val="accent1">
              <a:lumMod val="90000"/>
            </a:schemeClr>
          </a:solidFill>
          <a:ln w="127000" cap="flat" cmpd="sng" algn="ctr">
            <a:solidFill>
              <a:srgbClr val="0070C0"/>
            </a:solid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dirty="0">
              <a:ln>
                <a:noFill/>
              </a:ln>
              <a:solidFill>
                <a:schemeClr val="tx1"/>
              </a:solidFill>
              <a:effectLst/>
              <a:latin typeface="Arial" charset="0"/>
            </a:endParaRPr>
          </a:p>
        </p:txBody>
      </p:sp>
      <p:sp>
        <p:nvSpPr>
          <p:cNvPr id="59447" name="Rectangle 55"/>
          <p:cNvSpPr>
            <a:spLocks noGrp="1" noChangeArrowheads="1"/>
          </p:cNvSpPr>
          <p:nvPr>
            <p:ph type="title" idx="4294967295"/>
          </p:nvPr>
        </p:nvSpPr>
        <p:spPr bwMode="auto">
          <a:xfrm>
            <a:off x="1718099" y="107578"/>
            <a:ext cx="5545137" cy="5762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800" b="1" dirty="0">
                <a:latin typeface="Arial Rounded MT Bold" panose="020F0704030504030204" pitchFamily="34" charset="0"/>
              </a:rPr>
              <a:t>Yliopistojen alat</a:t>
            </a:r>
          </a:p>
        </p:txBody>
      </p:sp>
      <p:sp>
        <p:nvSpPr>
          <p:cNvPr id="2" name="Suorakulmio 1"/>
          <p:cNvSpPr/>
          <p:nvPr/>
        </p:nvSpPr>
        <p:spPr bwMode="auto">
          <a:xfrm>
            <a:off x="1186656" y="0"/>
            <a:ext cx="6769720" cy="6206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grpSp>
        <p:nvGrpSpPr>
          <p:cNvPr id="5" name="Ryhmä 4">
            <a:extLst>
              <a:ext uri="{FF2B5EF4-FFF2-40B4-BE49-F238E27FC236}">
                <a16:creationId xmlns:a16="http://schemas.microsoft.com/office/drawing/2014/main" id="{05EDB38A-D134-487E-9B89-479372E0847D}"/>
              </a:ext>
            </a:extLst>
          </p:cNvPr>
          <p:cNvGrpSpPr/>
          <p:nvPr/>
        </p:nvGrpSpPr>
        <p:grpSpPr>
          <a:xfrm>
            <a:off x="126609" y="3489885"/>
            <a:ext cx="3509287" cy="832684"/>
            <a:chOff x="70532" y="1624688"/>
            <a:chExt cx="3706863" cy="1056031"/>
          </a:xfrm>
        </p:grpSpPr>
        <p:sp>
          <p:nvSpPr>
            <p:cNvPr id="28" name="Suorakulmio: Pyöristetyt kulmat 27">
              <a:extLst>
                <a:ext uri="{FF2B5EF4-FFF2-40B4-BE49-F238E27FC236}">
                  <a16:creationId xmlns:a16="http://schemas.microsoft.com/office/drawing/2014/main" id="{3FA9F56D-1B29-4471-8539-A86096C8C236}"/>
                </a:ext>
              </a:extLst>
            </p:cNvPr>
            <p:cNvSpPr/>
            <p:nvPr/>
          </p:nvSpPr>
          <p:spPr bwMode="auto">
            <a:xfrm>
              <a:off x="70532" y="1624688"/>
              <a:ext cx="3706863" cy="933091"/>
            </a:xfrm>
            <a:prstGeom prst="flowChartTerminator">
              <a:avLst/>
            </a:prstGeom>
            <a:solidFill>
              <a:srgbClr val="3366FF"/>
            </a:solidFill>
            <a:ln w="38100" cap="flat" cmpd="sng" algn="ctr">
              <a:solidFill>
                <a:srgbClr val="0070C0"/>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23" name="Tekstiruutu 22">
              <a:extLst>
                <a:ext uri="{FF2B5EF4-FFF2-40B4-BE49-F238E27FC236}">
                  <a16:creationId xmlns:a16="http://schemas.microsoft.com/office/drawing/2014/main" id="{32D9BCC9-F1CD-454D-8698-D7C14C14DB9B}"/>
                </a:ext>
              </a:extLst>
            </p:cNvPr>
            <p:cNvSpPr txBox="1"/>
            <p:nvPr/>
          </p:nvSpPr>
          <p:spPr>
            <a:xfrm>
              <a:off x="428234" y="2186729"/>
              <a:ext cx="3031109" cy="493990"/>
            </a:xfrm>
            <a:prstGeom prst="flowChartTerminator">
              <a:avLst/>
            </a:prstGeom>
            <a:noFill/>
            <a:effectLst/>
          </p:spPr>
          <p:txBody>
            <a:bodyPr wrap="square" rtlCol="0">
              <a:spAutoFit/>
            </a:bodyPr>
            <a:lstStyle/>
            <a:p>
              <a:pPr algn="ctr"/>
              <a:r>
                <a:rPr lang="fi-FI" sz="1200" dirty="0">
                  <a:solidFill>
                    <a:schemeClr val="bg1"/>
                  </a:solidFill>
                </a:rPr>
                <a:t>Humanistiset alat ja teologia</a:t>
              </a:r>
            </a:p>
          </p:txBody>
        </p:sp>
        <p:grpSp>
          <p:nvGrpSpPr>
            <p:cNvPr id="30" name="Ryhmä 29">
              <a:extLst>
                <a:ext uri="{FF2B5EF4-FFF2-40B4-BE49-F238E27FC236}">
                  <a16:creationId xmlns:a16="http://schemas.microsoft.com/office/drawing/2014/main" id="{2C6FFA5F-C8EA-47F9-AA8E-42BA6D1B1B7A}"/>
                </a:ext>
              </a:extLst>
            </p:cNvPr>
            <p:cNvGrpSpPr/>
            <p:nvPr/>
          </p:nvGrpSpPr>
          <p:grpSpPr>
            <a:xfrm>
              <a:off x="1951953" y="1777285"/>
              <a:ext cx="1172947" cy="528547"/>
              <a:chOff x="1754654" y="1260246"/>
              <a:chExt cx="1172947" cy="528547"/>
            </a:xfrm>
          </p:grpSpPr>
          <p:sp>
            <p:nvSpPr>
              <p:cNvPr id="94" name="Ellipsi 93">
                <a:hlinkClick r:id="rId3" action="ppaction://hlinksldjump" tooltip="Katso lisää"/>
                <a:extLst>
                  <a:ext uri="{FF2B5EF4-FFF2-40B4-BE49-F238E27FC236}">
                    <a16:creationId xmlns:a16="http://schemas.microsoft.com/office/drawing/2014/main" id="{7D6B19E1-A39D-4846-8784-D2A54E838EEE}"/>
                  </a:ext>
                </a:extLst>
              </p:cNvPr>
              <p:cNvSpPr/>
              <p:nvPr/>
            </p:nvSpPr>
            <p:spPr>
              <a:xfrm>
                <a:off x="1754654" y="1279627"/>
                <a:ext cx="1172947" cy="509166"/>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95" name="Tekstiruutu 94">
                <a:hlinkClick r:id="rId3" action="ppaction://hlinksldjump" tooltip="Katso lisää"/>
                <a:extLst>
                  <a:ext uri="{FF2B5EF4-FFF2-40B4-BE49-F238E27FC236}">
                    <a16:creationId xmlns:a16="http://schemas.microsoft.com/office/drawing/2014/main" id="{EC0287E9-7B6E-4972-A5C9-5284AF5EAA8F}"/>
                  </a:ext>
                </a:extLst>
              </p:cNvPr>
              <p:cNvSpPr txBox="1"/>
              <p:nvPr/>
            </p:nvSpPr>
            <p:spPr>
              <a:xfrm>
                <a:off x="1830716" y="1260246"/>
                <a:ext cx="1096885" cy="493991"/>
              </a:xfrm>
              <a:prstGeom prst="flowChartTerminator">
                <a:avLst/>
              </a:prstGeom>
              <a:noFill/>
              <a:ln>
                <a:noFill/>
              </a:ln>
              <a:effectLst/>
            </p:spPr>
            <p:txBody>
              <a:bodyPr wrap="square" rtlCol="0">
                <a:spAutoFit/>
              </a:bodyPr>
              <a:lstStyle/>
              <a:p>
                <a:pPr>
                  <a:spcBef>
                    <a:spcPts val="0"/>
                  </a:spcBef>
                </a:pPr>
                <a:r>
                  <a:rPr lang="fi-FI" sz="1200" dirty="0"/>
                  <a:t>Teologia</a:t>
                </a:r>
              </a:p>
            </p:txBody>
          </p:sp>
        </p:grpSp>
        <p:grpSp>
          <p:nvGrpSpPr>
            <p:cNvPr id="33" name="Ryhmä 32">
              <a:extLst>
                <a:ext uri="{FF2B5EF4-FFF2-40B4-BE49-F238E27FC236}">
                  <a16:creationId xmlns:a16="http://schemas.microsoft.com/office/drawing/2014/main" id="{2D78E9DA-279D-4F54-9308-823F1139AA7F}"/>
                </a:ext>
              </a:extLst>
            </p:cNvPr>
            <p:cNvGrpSpPr/>
            <p:nvPr/>
          </p:nvGrpSpPr>
          <p:grpSpPr>
            <a:xfrm>
              <a:off x="202366" y="1786567"/>
              <a:ext cx="1796885" cy="535898"/>
              <a:chOff x="202366" y="1235655"/>
              <a:chExt cx="1796885" cy="535898"/>
            </a:xfrm>
          </p:grpSpPr>
          <p:sp>
            <p:nvSpPr>
              <p:cNvPr id="92" name="Ellipsi 91">
                <a:hlinkClick r:id="rId4" action="ppaction://hlinksldjump" tooltip="Katso lisää"/>
                <a:extLst>
                  <a:ext uri="{FF2B5EF4-FFF2-40B4-BE49-F238E27FC236}">
                    <a16:creationId xmlns:a16="http://schemas.microsoft.com/office/drawing/2014/main" id="{7DFBDB46-D104-4810-8E77-E0E8451F2E64}"/>
                  </a:ext>
                </a:extLst>
              </p:cNvPr>
              <p:cNvSpPr/>
              <p:nvPr/>
            </p:nvSpPr>
            <p:spPr>
              <a:xfrm>
                <a:off x="202524" y="1235655"/>
                <a:ext cx="1676978" cy="535898"/>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32" name="Tekstiruutu 31">
                <a:hlinkClick r:id="rId4" action="ppaction://hlinksldjump" tooltip="Katso lisää"/>
                <a:extLst>
                  <a:ext uri="{FF2B5EF4-FFF2-40B4-BE49-F238E27FC236}">
                    <a16:creationId xmlns:a16="http://schemas.microsoft.com/office/drawing/2014/main" id="{0A8A0E7B-BD25-4D30-8BF8-3DB97E078260}"/>
                  </a:ext>
                </a:extLst>
              </p:cNvPr>
              <p:cNvSpPr txBox="1"/>
              <p:nvPr/>
            </p:nvSpPr>
            <p:spPr>
              <a:xfrm>
                <a:off x="202366" y="1244728"/>
                <a:ext cx="1796885" cy="493989"/>
              </a:xfrm>
              <a:prstGeom prst="flowChartTerminator">
                <a:avLst/>
              </a:prstGeom>
              <a:noFill/>
            </p:spPr>
            <p:txBody>
              <a:bodyPr wrap="square" rtlCol="0">
                <a:spAutoFit/>
              </a:bodyPr>
              <a:lstStyle/>
              <a:p>
                <a:r>
                  <a:rPr lang="fi-FI" sz="1200" dirty="0"/>
                  <a:t>Humanistinen ala</a:t>
                </a:r>
              </a:p>
            </p:txBody>
          </p:sp>
        </p:grpSp>
      </p:grpSp>
      <p:grpSp>
        <p:nvGrpSpPr>
          <p:cNvPr id="7" name="Ryhmä 6">
            <a:extLst>
              <a:ext uri="{FF2B5EF4-FFF2-40B4-BE49-F238E27FC236}">
                <a16:creationId xmlns:a16="http://schemas.microsoft.com/office/drawing/2014/main" id="{0A173A05-7218-49FD-8694-A85E990DF9C3}"/>
              </a:ext>
            </a:extLst>
          </p:cNvPr>
          <p:cNvGrpSpPr/>
          <p:nvPr/>
        </p:nvGrpSpPr>
        <p:grpSpPr>
          <a:xfrm>
            <a:off x="6227870" y="1772816"/>
            <a:ext cx="2329508" cy="788179"/>
            <a:chOff x="35346" y="3000910"/>
            <a:chExt cx="2329508" cy="788179"/>
          </a:xfrm>
        </p:grpSpPr>
        <p:sp>
          <p:nvSpPr>
            <p:cNvPr id="96" name="Suorakulmio: Pyöristetyt kulmat 95">
              <a:extLst>
                <a:ext uri="{FF2B5EF4-FFF2-40B4-BE49-F238E27FC236}">
                  <a16:creationId xmlns:a16="http://schemas.microsoft.com/office/drawing/2014/main" id="{33B36A3E-BB3F-41DD-9815-F080CFDB8878}"/>
                </a:ext>
              </a:extLst>
            </p:cNvPr>
            <p:cNvSpPr/>
            <p:nvPr/>
          </p:nvSpPr>
          <p:spPr bwMode="auto">
            <a:xfrm>
              <a:off x="35346" y="3000910"/>
              <a:ext cx="2329508" cy="735747"/>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97" name="Tekstiruutu 96">
              <a:extLst>
                <a:ext uri="{FF2B5EF4-FFF2-40B4-BE49-F238E27FC236}">
                  <a16:creationId xmlns:a16="http://schemas.microsoft.com/office/drawing/2014/main" id="{0AD3F8FD-4E6D-4195-9689-2837434F24E0}"/>
                </a:ext>
              </a:extLst>
            </p:cNvPr>
            <p:cNvSpPr txBox="1"/>
            <p:nvPr/>
          </p:nvSpPr>
          <p:spPr>
            <a:xfrm>
              <a:off x="187695" y="3399576"/>
              <a:ext cx="1830115" cy="389513"/>
            </a:xfrm>
            <a:prstGeom prst="flowChartTerminator">
              <a:avLst/>
            </a:prstGeom>
            <a:noFill/>
            <a:effectLst/>
          </p:spPr>
          <p:txBody>
            <a:bodyPr wrap="square" rtlCol="0">
              <a:spAutoFit/>
            </a:bodyPr>
            <a:lstStyle/>
            <a:p>
              <a:pPr algn="ctr"/>
              <a:r>
                <a:rPr lang="fi-FI" sz="1200" dirty="0">
                  <a:solidFill>
                    <a:schemeClr val="bg1"/>
                  </a:solidFill>
                </a:rPr>
                <a:t>Kasvatusala</a:t>
              </a:r>
            </a:p>
          </p:txBody>
        </p:sp>
        <p:sp>
          <p:nvSpPr>
            <p:cNvPr id="102" name="Ellipsi 101">
              <a:hlinkClick r:id="rId5" action="ppaction://hlinksldjump" tooltip="Katso lisää"/>
              <a:extLst>
                <a:ext uri="{FF2B5EF4-FFF2-40B4-BE49-F238E27FC236}">
                  <a16:creationId xmlns:a16="http://schemas.microsoft.com/office/drawing/2014/main" id="{FD536849-BC76-4E9F-A19C-04FFAE990054}"/>
                </a:ext>
              </a:extLst>
            </p:cNvPr>
            <p:cNvSpPr/>
            <p:nvPr/>
          </p:nvSpPr>
          <p:spPr>
            <a:xfrm>
              <a:off x="287437" y="3120671"/>
              <a:ext cx="1569560" cy="384295"/>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03" name="Tekstiruutu 102">
              <a:hlinkClick r:id="rId5" action="ppaction://hlinksldjump" tooltip="Katso lisää"/>
              <a:extLst>
                <a:ext uri="{FF2B5EF4-FFF2-40B4-BE49-F238E27FC236}">
                  <a16:creationId xmlns:a16="http://schemas.microsoft.com/office/drawing/2014/main" id="{46982235-8EE2-4C2A-9EB6-F164CD447FE4}"/>
                </a:ext>
              </a:extLst>
            </p:cNvPr>
            <p:cNvSpPr txBox="1"/>
            <p:nvPr/>
          </p:nvSpPr>
          <p:spPr>
            <a:xfrm>
              <a:off x="414387" y="3107826"/>
              <a:ext cx="1442610" cy="389513"/>
            </a:xfrm>
            <a:prstGeom prst="flowChartTerminator">
              <a:avLst/>
            </a:prstGeom>
            <a:noFill/>
          </p:spPr>
          <p:txBody>
            <a:bodyPr wrap="square" rtlCol="0">
              <a:spAutoFit/>
            </a:bodyPr>
            <a:lstStyle/>
            <a:p>
              <a:r>
                <a:rPr lang="fi-FI" sz="1200" dirty="0"/>
                <a:t>Kasvatustiede</a:t>
              </a:r>
            </a:p>
          </p:txBody>
        </p:sp>
      </p:grpSp>
      <p:grpSp>
        <p:nvGrpSpPr>
          <p:cNvPr id="36" name="Ryhmä 35">
            <a:extLst>
              <a:ext uri="{FF2B5EF4-FFF2-40B4-BE49-F238E27FC236}">
                <a16:creationId xmlns:a16="http://schemas.microsoft.com/office/drawing/2014/main" id="{2E7FCF9B-F63B-48DE-8E22-DD91479E4FA3}"/>
              </a:ext>
            </a:extLst>
          </p:cNvPr>
          <p:cNvGrpSpPr/>
          <p:nvPr/>
        </p:nvGrpSpPr>
        <p:grpSpPr>
          <a:xfrm>
            <a:off x="6602578" y="2564904"/>
            <a:ext cx="2383661" cy="785572"/>
            <a:chOff x="2498123" y="2132856"/>
            <a:chExt cx="2383661" cy="955234"/>
          </a:xfrm>
        </p:grpSpPr>
        <p:sp>
          <p:nvSpPr>
            <p:cNvPr id="120" name="Suorakulmio: Pyöristetyt kulmat 119">
              <a:hlinkClick r:id="rId6" action="ppaction://hlinksldjump" tooltip="Katso lisää"/>
              <a:extLst>
                <a:ext uri="{FF2B5EF4-FFF2-40B4-BE49-F238E27FC236}">
                  <a16:creationId xmlns:a16="http://schemas.microsoft.com/office/drawing/2014/main" id="{276993A1-4A03-415B-A328-AAC8450E8AEB}"/>
                </a:ext>
              </a:extLst>
            </p:cNvPr>
            <p:cNvSpPr/>
            <p:nvPr/>
          </p:nvSpPr>
          <p:spPr bwMode="auto">
            <a:xfrm>
              <a:off x="2498123" y="2132856"/>
              <a:ext cx="2383661" cy="955234"/>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21" name="Tekstiruutu 120">
              <a:hlinkClick r:id="rId6" action="ppaction://hlinksldjump" tooltip="Katso lisää"/>
              <a:extLst>
                <a:ext uri="{FF2B5EF4-FFF2-40B4-BE49-F238E27FC236}">
                  <a16:creationId xmlns:a16="http://schemas.microsoft.com/office/drawing/2014/main" id="{BEC79930-585F-490B-B6D3-A4EC062EC9C6}"/>
                </a:ext>
              </a:extLst>
            </p:cNvPr>
            <p:cNvSpPr txBox="1"/>
            <p:nvPr/>
          </p:nvSpPr>
          <p:spPr>
            <a:xfrm>
              <a:off x="2577682" y="2271685"/>
              <a:ext cx="2226976" cy="736769"/>
            </a:xfrm>
            <a:prstGeom prst="flowChartTerminator">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i-FI" sz="1100" dirty="0"/>
                <a:t>Luonnontieteet, matematiikka ja tilastotiede</a:t>
              </a:r>
            </a:p>
          </p:txBody>
        </p:sp>
      </p:grpSp>
      <p:grpSp>
        <p:nvGrpSpPr>
          <p:cNvPr id="9" name="Ryhmä 8">
            <a:extLst>
              <a:ext uri="{FF2B5EF4-FFF2-40B4-BE49-F238E27FC236}">
                <a16:creationId xmlns:a16="http://schemas.microsoft.com/office/drawing/2014/main" id="{E4F6CE4B-0722-4BA4-99DF-047026695481}"/>
              </a:ext>
            </a:extLst>
          </p:cNvPr>
          <p:cNvGrpSpPr/>
          <p:nvPr/>
        </p:nvGrpSpPr>
        <p:grpSpPr>
          <a:xfrm>
            <a:off x="2339752" y="1039234"/>
            <a:ext cx="4498253" cy="808135"/>
            <a:chOff x="190986" y="4634306"/>
            <a:chExt cx="4498253" cy="808135"/>
          </a:xfrm>
        </p:grpSpPr>
        <p:sp>
          <p:nvSpPr>
            <p:cNvPr id="112" name="Suorakulmio: Pyöristetyt kulmat 111">
              <a:extLst>
                <a:ext uri="{FF2B5EF4-FFF2-40B4-BE49-F238E27FC236}">
                  <a16:creationId xmlns:a16="http://schemas.microsoft.com/office/drawing/2014/main" id="{B4521348-B3BC-4ADB-984C-3484C2658727}"/>
                </a:ext>
              </a:extLst>
            </p:cNvPr>
            <p:cNvSpPr/>
            <p:nvPr/>
          </p:nvSpPr>
          <p:spPr bwMode="auto">
            <a:xfrm>
              <a:off x="190986" y="4634306"/>
              <a:ext cx="4498253" cy="735747"/>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13" name="Tekstiruutu 112">
              <a:extLst>
                <a:ext uri="{FF2B5EF4-FFF2-40B4-BE49-F238E27FC236}">
                  <a16:creationId xmlns:a16="http://schemas.microsoft.com/office/drawing/2014/main" id="{2C208FA1-17D0-4C22-A97F-D7CD6066FFC8}"/>
                </a:ext>
              </a:extLst>
            </p:cNvPr>
            <p:cNvSpPr txBox="1"/>
            <p:nvPr/>
          </p:nvSpPr>
          <p:spPr>
            <a:xfrm>
              <a:off x="365686" y="5052928"/>
              <a:ext cx="3925404" cy="389513"/>
            </a:xfrm>
            <a:prstGeom prst="flowChartTerminator">
              <a:avLst/>
            </a:prstGeom>
            <a:noFill/>
            <a:effectLst/>
          </p:spPr>
          <p:txBody>
            <a:bodyPr wrap="square" rtlCol="0">
              <a:spAutoFit/>
            </a:bodyPr>
            <a:lstStyle/>
            <a:p>
              <a:pPr algn="ctr"/>
              <a:r>
                <a:rPr lang="fi-FI" sz="1200" dirty="0">
                  <a:solidFill>
                    <a:schemeClr val="bg1"/>
                  </a:solidFill>
                </a:rPr>
                <a:t>Farmasia, hammaslääketiede ja lääketiede</a:t>
              </a:r>
            </a:p>
          </p:txBody>
        </p:sp>
        <p:grpSp>
          <p:nvGrpSpPr>
            <p:cNvPr id="114" name="Ryhmä 113">
              <a:extLst>
                <a:ext uri="{FF2B5EF4-FFF2-40B4-BE49-F238E27FC236}">
                  <a16:creationId xmlns:a16="http://schemas.microsoft.com/office/drawing/2014/main" id="{9A4B48BF-A55D-45E7-B8ED-2B5313F6FEE8}"/>
                </a:ext>
              </a:extLst>
            </p:cNvPr>
            <p:cNvGrpSpPr/>
            <p:nvPr/>
          </p:nvGrpSpPr>
          <p:grpSpPr>
            <a:xfrm>
              <a:off x="1448878" y="4748849"/>
              <a:ext cx="1736667" cy="389513"/>
              <a:chOff x="2025602" y="3189825"/>
              <a:chExt cx="1761974" cy="389513"/>
            </a:xfrm>
          </p:grpSpPr>
          <p:sp>
            <p:nvSpPr>
              <p:cNvPr id="115" name="Ellipsi 114">
                <a:hlinkClick r:id="rId7" action="ppaction://hlinksldjump" tooltip="Katso lisää"/>
                <a:extLst>
                  <a:ext uri="{FF2B5EF4-FFF2-40B4-BE49-F238E27FC236}">
                    <a16:creationId xmlns:a16="http://schemas.microsoft.com/office/drawing/2014/main" id="{BE9F8686-0531-43B5-8B37-219086EF874A}"/>
                  </a:ext>
                </a:extLst>
              </p:cNvPr>
              <p:cNvSpPr/>
              <p:nvPr/>
            </p:nvSpPr>
            <p:spPr>
              <a:xfrm>
                <a:off x="2025602" y="3199037"/>
                <a:ext cx="1726327" cy="364788"/>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16" name="Tekstiruutu 115">
                <a:hlinkClick r:id="rId7" action="ppaction://hlinksldjump" tooltip="Katso lisää"/>
                <a:extLst>
                  <a:ext uri="{FF2B5EF4-FFF2-40B4-BE49-F238E27FC236}">
                    <a16:creationId xmlns:a16="http://schemas.microsoft.com/office/drawing/2014/main" id="{F7C2EB49-C3AB-4D73-A909-63B6396C1F45}"/>
                  </a:ext>
                </a:extLst>
              </p:cNvPr>
              <p:cNvSpPr txBox="1"/>
              <p:nvPr/>
            </p:nvSpPr>
            <p:spPr>
              <a:xfrm>
                <a:off x="2048630" y="3189825"/>
                <a:ext cx="1738946" cy="389513"/>
              </a:xfrm>
              <a:prstGeom prst="flowChartTerminator">
                <a:avLst/>
              </a:prstGeom>
              <a:noFill/>
              <a:ln>
                <a:noFill/>
              </a:ln>
              <a:effectLst/>
            </p:spPr>
            <p:txBody>
              <a:bodyPr wrap="square" rtlCol="0">
                <a:spAutoFit/>
              </a:bodyPr>
              <a:lstStyle/>
              <a:p>
                <a:pPr algn="ctr">
                  <a:spcBef>
                    <a:spcPts val="0"/>
                  </a:spcBef>
                </a:pPr>
                <a:r>
                  <a:rPr lang="fi-FI" sz="1200" dirty="0"/>
                  <a:t>Hammaslääketiede</a:t>
                </a:r>
              </a:p>
            </p:txBody>
          </p:sp>
        </p:grpSp>
        <p:grpSp>
          <p:nvGrpSpPr>
            <p:cNvPr id="117" name="Ryhmä 116">
              <a:extLst>
                <a:ext uri="{FF2B5EF4-FFF2-40B4-BE49-F238E27FC236}">
                  <a16:creationId xmlns:a16="http://schemas.microsoft.com/office/drawing/2014/main" id="{E41BBBA9-D33B-431B-A76D-3CF8DE0CF2C1}"/>
                </a:ext>
              </a:extLst>
            </p:cNvPr>
            <p:cNvGrpSpPr/>
            <p:nvPr/>
          </p:nvGrpSpPr>
          <p:grpSpPr>
            <a:xfrm>
              <a:off x="3177072" y="4748849"/>
              <a:ext cx="1259172" cy="389513"/>
              <a:chOff x="12003" y="3156099"/>
              <a:chExt cx="1259172" cy="389513"/>
            </a:xfrm>
          </p:grpSpPr>
          <p:sp>
            <p:nvSpPr>
              <p:cNvPr id="118" name="Ellipsi 117">
                <a:hlinkClick r:id="rId8" action="ppaction://hlinksldjump" tooltip="Katso lisää"/>
                <a:extLst>
                  <a:ext uri="{FF2B5EF4-FFF2-40B4-BE49-F238E27FC236}">
                    <a16:creationId xmlns:a16="http://schemas.microsoft.com/office/drawing/2014/main" id="{F32C8160-5BC7-4D44-AE48-5CB0668AE942}"/>
                  </a:ext>
                </a:extLst>
              </p:cNvPr>
              <p:cNvSpPr/>
              <p:nvPr/>
            </p:nvSpPr>
            <p:spPr>
              <a:xfrm>
                <a:off x="12003" y="3185572"/>
                <a:ext cx="1259172" cy="344527"/>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19" name="Tekstiruutu 118">
                <a:hlinkClick r:id="rId8" action="ppaction://hlinksldjump" tooltip="Katso lisää"/>
                <a:extLst>
                  <a:ext uri="{FF2B5EF4-FFF2-40B4-BE49-F238E27FC236}">
                    <a16:creationId xmlns:a16="http://schemas.microsoft.com/office/drawing/2014/main" id="{8AFBE4B6-584A-4426-B38D-DF8DC9EB8549}"/>
                  </a:ext>
                </a:extLst>
              </p:cNvPr>
              <p:cNvSpPr txBox="1"/>
              <p:nvPr/>
            </p:nvSpPr>
            <p:spPr>
              <a:xfrm>
                <a:off x="129384" y="3156099"/>
                <a:ext cx="1129450" cy="389513"/>
              </a:xfrm>
              <a:prstGeom prst="flowChartTerminator">
                <a:avLst/>
              </a:prstGeom>
              <a:noFill/>
            </p:spPr>
            <p:txBody>
              <a:bodyPr wrap="square" rtlCol="0">
                <a:spAutoFit/>
              </a:bodyPr>
              <a:lstStyle/>
              <a:p>
                <a:r>
                  <a:rPr lang="fi-FI" sz="1200" dirty="0"/>
                  <a:t>Lääketiede</a:t>
                </a:r>
              </a:p>
            </p:txBody>
          </p:sp>
        </p:grpSp>
        <p:grpSp>
          <p:nvGrpSpPr>
            <p:cNvPr id="124" name="Ryhmä 123">
              <a:extLst>
                <a:ext uri="{FF2B5EF4-FFF2-40B4-BE49-F238E27FC236}">
                  <a16:creationId xmlns:a16="http://schemas.microsoft.com/office/drawing/2014/main" id="{7C1B8CC9-B92F-47BA-8623-10B55590AA1C}"/>
                </a:ext>
              </a:extLst>
            </p:cNvPr>
            <p:cNvGrpSpPr/>
            <p:nvPr/>
          </p:nvGrpSpPr>
          <p:grpSpPr>
            <a:xfrm>
              <a:off x="334045" y="4731949"/>
              <a:ext cx="1083682" cy="389513"/>
              <a:chOff x="391974" y="3162900"/>
              <a:chExt cx="1083682" cy="389513"/>
            </a:xfrm>
          </p:grpSpPr>
          <p:sp>
            <p:nvSpPr>
              <p:cNvPr id="125" name="Ellipsi 124">
                <a:hlinkClick r:id="rId9" action="ppaction://hlinksldjump" tooltip="Katso lisää"/>
                <a:extLst>
                  <a:ext uri="{FF2B5EF4-FFF2-40B4-BE49-F238E27FC236}">
                    <a16:creationId xmlns:a16="http://schemas.microsoft.com/office/drawing/2014/main" id="{8C737972-5D86-4726-9632-63406024D179}"/>
                  </a:ext>
                </a:extLst>
              </p:cNvPr>
              <p:cNvSpPr/>
              <p:nvPr/>
            </p:nvSpPr>
            <p:spPr>
              <a:xfrm>
                <a:off x="396125" y="3192285"/>
                <a:ext cx="1079531" cy="330289"/>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26" name="Tekstiruutu 125">
                <a:hlinkClick r:id="rId9" action="ppaction://hlinksldjump" tooltip="Katso lisää"/>
                <a:extLst>
                  <a:ext uri="{FF2B5EF4-FFF2-40B4-BE49-F238E27FC236}">
                    <a16:creationId xmlns:a16="http://schemas.microsoft.com/office/drawing/2014/main" id="{1638F37A-A8E6-4A73-A6A2-DFA8DE7E2AF2}"/>
                  </a:ext>
                </a:extLst>
              </p:cNvPr>
              <p:cNvSpPr txBox="1"/>
              <p:nvPr/>
            </p:nvSpPr>
            <p:spPr>
              <a:xfrm>
                <a:off x="391974" y="3162900"/>
                <a:ext cx="1004717" cy="389513"/>
              </a:xfrm>
              <a:prstGeom prst="flowChartTerminator">
                <a:avLst/>
              </a:prstGeom>
              <a:noFill/>
            </p:spPr>
            <p:txBody>
              <a:bodyPr wrap="square" rtlCol="0">
                <a:spAutoFit/>
              </a:bodyPr>
              <a:lstStyle/>
              <a:p>
                <a:r>
                  <a:rPr lang="fi-FI" sz="1200" dirty="0"/>
                  <a:t>Farmasia</a:t>
                </a:r>
              </a:p>
            </p:txBody>
          </p:sp>
        </p:grpSp>
      </p:grpSp>
      <p:grpSp>
        <p:nvGrpSpPr>
          <p:cNvPr id="10" name="Ryhmä 9">
            <a:extLst>
              <a:ext uri="{FF2B5EF4-FFF2-40B4-BE49-F238E27FC236}">
                <a16:creationId xmlns:a16="http://schemas.microsoft.com/office/drawing/2014/main" id="{780E4574-4D76-43C0-98BC-2C86ADA34198}"/>
              </a:ext>
            </a:extLst>
          </p:cNvPr>
          <p:cNvGrpSpPr/>
          <p:nvPr/>
        </p:nvGrpSpPr>
        <p:grpSpPr>
          <a:xfrm>
            <a:off x="63942" y="2635796"/>
            <a:ext cx="3715970" cy="847096"/>
            <a:chOff x="5121288" y="1560018"/>
            <a:chExt cx="3715970" cy="847096"/>
          </a:xfrm>
        </p:grpSpPr>
        <p:sp>
          <p:nvSpPr>
            <p:cNvPr id="127" name="Suorakulmio: Pyöristetyt kulmat 126">
              <a:extLst>
                <a:ext uri="{FF2B5EF4-FFF2-40B4-BE49-F238E27FC236}">
                  <a16:creationId xmlns:a16="http://schemas.microsoft.com/office/drawing/2014/main" id="{43978D92-8D3D-41F7-9B41-6FEDCE21E5E7}"/>
                </a:ext>
              </a:extLst>
            </p:cNvPr>
            <p:cNvSpPr/>
            <p:nvPr/>
          </p:nvSpPr>
          <p:spPr bwMode="auto">
            <a:xfrm>
              <a:off x="5148064" y="1603648"/>
              <a:ext cx="3665309" cy="735747"/>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28" name="Tekstiruutu 127">
              <a:extLst>
                <a:ext uri="{FF2B5EF4-FFF2-40B4-BE49-F238E27FC236}">
                  <a16:creationId xmlns:a16="http://schemas.microsoft.com/office/drawing/2014/main" id="{32F7AC39-3EA4-484E-9A5C-938269C321AE}"/>
                </a:ext>
              </a:extLst>
            </p:cNvPr>
            <p:cNvSpPr txBox="1"/>
            <p:nvPr/>
          </p:nvSpPr>
          <p:spPr>
            <a:xfrm>
              <a:off x="5121288" y="2017601"/>
              <a:ext cx="3715970" cy="389513"/>
            </a:xfrm>
            <a:prstGeom prst="flowChartTerminator">
              <a:avLst/>
            </a:prstGeom>
            <a:noFill/>
            <a:effectLst/>
          </p:spPr>
          <p:txBody>
            <a:bodyPr wrap="square" rtlCol="0">
              <a:spAutoFit/>
            </a:bodyPr>
            <a:lstStyle/>
            <a:p>
              <a:pPr algn="ctr"/>
              <a:r>
                <a:rPr lang="fi-FI" sz="1200" dirty="0">
                  <a:solidFill>
                    <a:schemeClr val="bg1"/>
                  </a:solidFill>
                </a:rPr>
                <a:t>Maa- ja metsätaloustiede, eläinlääketiede</a:t>
              </a:r>
            </a:p>
          </p:txBody>
        </p:sp>
        <p:grpSp>
          <p:nvGrpSpPr>
            <p:cNvPr id="129" name="Ryhmä 128">
              <a:extLst>
                <a:ext uri="{FF2B5EF4-FFF2-40B4-BE49-F238E27FC236}">
                  <a16:creationId xmlns:a16="http://schemas.microsoft.com/office/drawing/2014/main" id="{DF1D7B0F-3618-471D-846D-E64212F0524A}"/>
                </a:ext>
              </a:extLst>
            </p:cNvPr>
            <p:cNvGrpSpPr/>
            <p:nvPr/>
          </p:nvGrpSpPr>
          <p:grpSpPr>
            <a:xfrm>
              <a:off x="7203610" y="1705150"/>
              <a:ext cx="1489632" cy="389513"/>
              <a:chOff x="1893743" y="1209151"/>
              <a:chExt cx="1489632" cy="389513"/>
            </a:xfrm>
          </p:grpSpPr>
          <p:sp>
            <p:nvSpPr>
              <p:cNvPr id="130" name="Ellipsi 129">
                <a:hlinkClick r:id="rId10" action="ppaction://hlinksldjump" tooltip="Katso lisää"/>
                <a:extLst>
                  <a:ext uri="{FF2B5EF4-FFF2-40B4-BE49-F238E27FC236}">
                    <a16:creationId xmlns:a16="http://schemas.microsoft.com/office/drawing/2014/main" id="{EBEAC024-4343-487A-BA43-0125DF9C4E34}"/>
                  </a:ext>
                </a:extLst>
              </p:cNvPr>
              <p:cNvSpPr/>
              <p:nvPr/>
            </p:nvSpPr>
            <p:spPr>
              <a:xfrm>
                <a:off x="1893743" y="1209151"/>
                <a:ext cx="1427426" cy="372476"/>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31" name="Tekstiruutu 130">
                <a:hlinkClick r:id="rId10" action="ppaction://hlinksldjump" tooltip="Katso lisää"/>
                <a:extLst>
                  <a:ext uri="{FF2B5EF4-FFF2-40B4-BE49-F238E27FC236}">
                    <a16:creationId xmlns:a16="http://schemas.microsoft.com/office/drawing/2014/main" id="{B7FD6508-5729-471D-BD0C-9D46BF2D1C39}"/>
                  </a:ext>
                </a:extLst>
              </p:cNvPr>
              <p:cNvSpPr txBox="1"/>
              <p:nvPr/>
            </p:nvSpPr>
            <p:spPr>
              <a:xfrm>
                <a:off x="1949353" y="1209151"/>
                <a:ext cx="1434022" cy="389513"/>
              </a:xfrm>
              <a:prstGeom prst="flowChartTerminator">
                <a:avLst/>
              </a:prstGeom>
              <a:noFill/>
              <a:ln>
                <a:noFill/>
              </a:ln>
              <a:effectLst/>
            </p:spPr>
            <p:txBody>
              <a:bodyPr wrap="square" rtlCol="0">
                <a:spAutoFit/>
              </a:bodyPr>
              <a:lstStyle/>
              <a:p>
                <a:pPr algn="ctr">
                  <a:spcBef>
                    <a:spcPts val="0"/>
                  </a:spcBef>
                </a:pPr>
                <a:r>
                  <a:rPr lang="fi-FI" sz="1200" dirty="0"/>
                  <a:t>Eläinlääketiede</a:t>
                </a:r>
              </a:p>
            </p:txBody>
          </p:sp>
        </p:grpSp>
        <p:grpSp>
          <p:nvGrpSpPr>
            <p:cNvPr id="132" name="Ryhmä 131">
              <a:extLst>
                <a:ext uri="{FF2B5EF4-FFF2-40B4-BE49-F238E27FC236}">
                  <a16:creationId xmlns:a16="http://schemas.microsoft.com/office/drawing/2014/main" id="{D5FDC25C-262F-466E-A1B1-893E3CD0793F}"/>
                </a:ext>
              </a:extLst>
            </p:cNvPr>
            <p:cNvGrpSpPr/>
            <p:nvPr/>
          </p:nvGrpSpPr>
          <p:grpSpPr>
            <a:xfrm>
              <a:off x="5343182" y="1560018"/>
              <a:ext cx="1666025" cy="649188"/>
              <a:chOff x="316330" y="1030146"/>
              <a:chExt cx="1590591" cy="649188"/>
            </a:xfrm>
          </p:grpSpPr>
          <p:sp>
            <p:nvSpPr>
              <p:cNvPr id="133" name="Ellipsi 132">
                <a:hlinkClick r:id="rId11" action="ppaction://hlinksldjump" tooltip="Katso lisää"/>
                <a:extLst>
                  <a:ext uri="{FF2B5EF4-FFF2-40B4-BE49-F238E27FC236}">
                    <a16:creationId xmlns:a16="http://schemas.microsoft.com/office/drawing/2014/main" id="{72249F97-6A08-4F12-BB23-0F13727EF8CA}"/>
                  </a:ext>
                </a:extLst>
              </p:cNvPr>
              <p:cNvSpPr/>
              <p:nvPr/>
            </p:nvSpPr>
            <p:spPr>
              <a:xfrm>
                <a:off x="316330" y="1175278"/>
                <a:ext cx="1441928" cy="387170"/>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34" name="Tekstiruutu 133">
                <a:hlinkClick r:id="rId11" action="ppaction://hlinksldjump" tooltip="Katso lisää"/>
                <a:extLst>
                  <a:ext uri="{FF2B5EF4-FFF2-40B4-BE49-F238E27FC236}">
                    <a16:creationId xmlns:a16="http://schemas.microsoft.com/office/drawing/2014/main" id="{3B31120D-0F3A-4EFD-8287-D40C49C870CE}"/>
                  </a:ext>
                </a:extLst>
              </p:cNvPr>
              <p:cNvSpPr txBox="1"/>
              <p:nvPr/>
            </p:nvSpPr>
            <p:spPr>
              <a:xfrm>
                <a:off x="352315" y="1030146"/>
                <a:ext cx="1554606" cy="649188"/>
              </a:xfrm>
              <a:prstGeom prst="flowChartTerminator">
                <a:avLst/>
              </a:prstGeom>
              <a:noFill/>
            </p:spPr>
            <p:txBody>
              <a:bodyPr wrap="square" rtlCol="0">
                <a:spAutoFit/>
              </a:bodyPr>
              <a:lstStyle/>
              <a:p>
                <a:r>
                  <a:rPr lang="fi-FI" sz="1200" dirty="0"/>
                  <a:t>Maa- ja metsä- taloustiede</a:t>
                </a:r>
              </a:p>
            </p:txBody>
          </p:sp>
        </p:grpSp>
      </p:grpSp>
      <p:grpSp>
        <p:nvGrpSpPr>
          <p:cNvPr id="11" name="Ryhmä 10">
            <a:extLst>
              <a:ext uri="{FF2B5EF4-FFF2-40B4-BE49-F238E27FC236}">
                <a16:creationId xmlns:a16="http://schemas.microsoft.com/office/drawing/2014/main" id="{10B06A68-DEFA-45F5-9E78-16A5156AF9A3}"/>
              </a:ext>
            </a:extLst>
          </p:cNvPr>
          <p:cNvGrpSpPr/>
          <p:nvPr/>
        </p:nvGrpSpPr>
        <p:grpSpPr>
          <a:xfrm>
            <a:off x="351974" y="5160713"/>
            <a:ext cx="3715970" cy="795256"/>
            <a:chOff x="5148064" y="2668312"/>
            <a:chExt cx="3925404" cy="795256"/>
          </a:xfrm>
        </p:grpSpPr>
        <p:sp>
          <p:nvSpPr>
            <p:cNvPr id="135" name="Suorakulmio: Pyöristetyt kulmat 134">
              <a:extLst>
                <a:ext uri="{FF2B5EF4-FFF2-40B4-BE49-F238E27FC236}">
                  <a16:creationId xmlns:a16="http://schemas.microsoft.com/office/drawing/2014/main" id="{871EBEB8-C8A7-4BDC-94D9-581D760EF7C4}"/>
                </a:ext>
              </a:extLst>
            </p:cNvPr>
            <p:cNvSpPr/>
            <p:nvPr/>
          </p:nvSpPr>
          <p:spPr bwMode="auto">
            <a:xfrm>
              <a:off x="5148064" y="2668312"/>
              <a:ext cx="3925404" cy="735747"/>
            </a:xfrm>
            <a:prstGeom prst="flowChartTerminator">
              <a:avLst/>
            </a:prstGeom>
            <a:solidFill>
              <a:srgbClr val="3366FF"/>
            </a:solidFill>
            <a:ln w="38100" cap="flat" cmpd="sng" algn="ctr">
              <a:solidFill>
                <a:srgbClr val="0070C0"/>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36" name="Tekstiruutu 135">
              <a:extLst>
                <a:ext uri="{FF2B5EF4-FFF2-40B4-BE49-F238E27FC236}">
                  <a16:creationId xmlns:a16="http://schemas.microsoft.com/office/drawing/2014/main" id="{60575D53-2ABD-4E13-A9F2-6E162C1D7DBB}"/>
                </a:ext>
              </a:extLst>
            </p:cNvPr>
            <p:cNvSpPr txBox="1"/>
            <p:nvPr/>
          </p:nvSpPr>
          <p:spPr>
            <a:xfrm>
              <a:off x="5194013" y="3074055"/>
              <a:ext cx="3715970" cy="389513"/>
            </a:xfrm>
            <a:prstGeom prst="flowChartTerminator">
              <a:avLst/>
            </a:prstGeom>
            <a:noFill/>
            <a:effectLst/>
          </p:spPr>
          <p:txBody>
            <a:bodyPr wrap="square" rtlCol="0">
              <a:spAutoFit/>
            </a:bodyPr>
            <a:lstStyle/>
            <a:p>
              <a:pPr algn="ctr"/>
              <a:r>
                <a:rPr lang="fi-FI" sz="1200" dirty="0">
                  <a:solidFill>
                    <a:schemeClr val="bg1"/>
                  </a:solidFill>
                </a:rPr>
                <a:t>Palvelualat: liikuntatiede, sotilasala</a:t>
              </a:r>
            </a:p>
          </p:txBody>
        </p:sp>
        <p:grpSp>
          <p:nvGrpSpPr>
            <p:cNvPr id="137" name="Ryhmä 136">
              <a:extLst>
                <a:ext uri="{FF2B5EF4-FFF2-40B4-BE49-F238E27FC236}">
                  <a16:creationId xmlns:a16="http://schemas.microsoft.com/office/drawing/2014/main" id="{05F51444-4F61-42F1-AD09-06364EC17330}"/>
                </a:ext>
              </a:extLst>
            </p:cNvPr>
            <p:cNvGrpSpPr/>
            <p:nvPr/>
          </p:nvGrpSpPr>
          <p:grpSpPr>
            <a:xfrm>
              <a:off x="7313213" y="2748188"/>
              <a:ext cx="1350941" cy="389513"/>
              <a:chOff x="2003346" y="1187525"/>
              <a:chExt cx="1350941" cy="389513"/>
            </a:xfrm>
          </p:grpSpPr>
          <p:sp>
            <p:nvSpPr>
              <p:cNvPr id="138" name="Ellipsi 137">
                <a:hlinkClick r:id="rId12" action="ppaction://hlinksldjump" tooltip="Katso lisää"/>
                <a:extLst>
                  <a:ext uri="{FF2B5EF4-FFF2-40B4-BE49-F238E27FC236}">
                    <a16:creationId xmlns:a16="http://schemas.microsoft.com/office/drawing/2014/main" id="{2944489D-3369-4F5B-BBEF-A394833563EA}"/>
                  </a:ext>
                </a:extLst>
              </p:cNvPr>
              <p:cNvSpPr/>
              <p:nvPr/>
            </p:nvSpPr>
            <p:spPr>
              <a:xfrm>
                <a:off x="2003346" y="1230587"/>
                <a:ext cx="1350941" cy="339999"/>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39" name="Tekstiruutu 138">
                <a:hlinkClick r:id="rId12" action="ppaction://hlinksldjump" tooltip="Katso lisää"/>
                <a:extLst>
                  <a:ext uri="{FF2B5EF4-FFF2-40B4-BE49-F238E27FC236}">
                    <a16:creationId xmlns:a16="http://schemas.microsoft.com/office/drawing/2014/main" id="{724DE8DC-A4F6-4C47-9E74-0C4EF25ACCA2}"/>
                  </a:ext>
                </a:extLst>
              </p:cNvPr>
              <p:cNvSpPr txBox="1"/>
              <p:nvPr/>
            </p:nvSpPr>
            <p:spPr>
              <a:xfrm>
                <a:off x="2051055" y="1187525"/>
                <a:ext cx="1240901" cy="389513"/>
              </a:xfrm>
              <a:prstGeom prst="flowChartTerminator">
                <a:avLst/>
              </a:prstGeom>
              <a:noFill/>
              <a:ln>
                <a:noFill/>
              </a:ln>
              <a:effectLst/>
            </p:spPr>
            <p:txBody>
              <a:bodyPr wrap="square" rtlCol="0">
                <a:spAutoFit/>
              </a:bodyPr>
              <a:lstStyle/>
              <a:p>
                <a:pPr algn="ctr">
                  <a:spcBef>
                    <a:spcPts val="0"/>
                  </a:spcBef>
                </a:pPr>
                <a:r>
                  <a:rPr lang="fi-FI" sz="1200" dirty="0"/>
                  <a:t>Sotilasala</a:t>
                </a:r>
              </a:p>
            </p:txBody>
          </p:sp>
        </p:grpSp>
        <p:grpSp>
          <p:nvGrpSpPr>
            <p:cNvPr id="140" name="Ryhmä 139">
              <a:extLst>
                <a:ext uri="{FF2B5EF4-FFF2-40B4-BE49-F238E27FC236}">
                  <a16:creationId xmlns:a16="http://schemas.microsoft.com/office/drawing/2014/main" id="{5FF04AAA-5AA1-49F9-A6C4-C75C231CCACB}"/>
                </a:ext>
              </a:extLst>
            </p:cNvPr>
            <p:cNvGrpSpPr/>
            <p:nvPr/>
          </p:nvGrpSpPr>
          <p:grpSpPr>
            <a:xfrm>
              <a:off x="5449426" y="2817691"/>
              <a:ext cx="1484084" cy="389513"/>
              <a:chOff x="417763" y="1223155"/>
              <a:chExt cx="1416887" cy="389513"/>
            </a:xfrm>
          </p:grpSpPr>
          <p:sp>
            <p:nvSpPr>
              <p:cNvPr id="141" name="Ellipsi 140">
                <a:hlinkClick r:id="rId13" action="ppaction://hlinksldjump" tooltip="Katso lisää"/>
                <a:extLst>
                  <a:ext uri="{FF2B5EF4-FFF2-40B4-BE49-F238E27FC236}">
                    <a16:creationId xmlns:a16="http://schemas.microsoft.com/office/drawing/2014/main" id="{55BCCF4B-5813-4151-91EB-ECB62337852C}"/>
                  </a:ext>
                </a:extLst>
              </p:cNvPr>
              <p:cNvSpPr/>
              <p:nvPr/>
            </p:nvSpPr>
            <p:spPr>
              <a:xfrm>
                <a:off x="417763" y="1225417"/>
                <a:ext cx="1416887" cy="361027"/>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42" name="Tekstiruutu 141">
                <a:hlinkClick r:id="rId13" action="ppaction://hlinksldjump" tooltip="Katso lisää"/>
                <a:extLst>
                  <a:ext uri="{FF2B5EF4-FFF2-40B4-BE49-F238E27FC236}">
                    <a16:creationId xmlns:a16="http://schemas.microsoft.com/office/drawing/2014/main" id="{CE420EAC-2B26-459D-949D-3C7EEFE1CBED}"/>
                  </a:ext>
                </a:extLst>
              </p:cNvPr>
              <p:cNvSpPr txBox="1"/>
              <p:nvPr/>
            </p:nvSpPr>
            <p:spPr>
              <a:xfrm>
                <a:off x="457763" y="1223155"/>
                <a:ext cx="1285819" cy="389513"/>
              </a:xfrm>
              <a:prstGeom prst="flowChartTerminator">
                <a:avLst/>
              </a:prstGeom>
              <a:noFill/>
            </p:spPr>
            <p:txBody>
              <a:bodyPr wrap="square" rtlCol="0">
                <a:spAutoFit/>
              </a:bodyPr>
              <a:lstStyle/>
              <a:p>
                <a:r>
                  <a:rPr lang="fi-FI" sz="1200" dirty="0"/>
                  <a:t>Liikuntatiede</a:t>
                </a:r>
              </a:p>
            </p:txBody>
          </p:sp>
        </p:grpSp>
      </p:grpSp>
      <p:grpSp>
        <p:nvGrpSpPr>
          <p:cNvPr id="12" name="Ryhmä 11">
            <a:extLst>
              <a:ext uri="{FF2B5EF4-FFF2-40B4-BE49-F238E27FC236}">
                <a16:creationId xmlns:a16="http://schemas.microsoft.com/office/drawing/2014/main" id="{F957C660-0CA8-4498-B07C-B1F18B8813DE}"/>
              </a:ext>
            </a:extLst>
          </p:cNvPr>
          <p:cNvGrpSpPr/>
          <p:nvPr/>
        </p:nvGrpSpPr>
        <p:grpSpPr>
          <a:xfrm>
            <a:off x="-67456" y="1863846"/>
            <a:ext cx="4318737" cy="828402"/>
            <a:chOff x="4474622" y="3634789"/>
            <a:chExt cx="4318737" cy="966728"/>
          </a:xfrm>
        </p:grpSpPr>
        <p:sp>
          <p:nvSpPr>
            <p:cNvPr id="143" name="Suorakulmio: Pyöristetyt kulmat 142">
              <a:extLst>
                <a:ext uri="{FF2B5EF4-FFF2-40B4-BE49-F238E27FC236}">
                  <a16:creationId xmlns:a16="http://schemas.microsoft.com/office/drawing/2014/main" id="{5BCFAFC3-793C-4050-BA32-73FD3595AC95}"/>
                </a:ext>
              </a:extLst>
            </p:cNvPr>
            <p:cNvSpPr/>
            <p:nvPr/>
          </p:nvSpPr>
          <p:spPr bwMode="auto">
            <a:xfrm>
              <a:off x="4611449" y="3634789"/>
              <a:ext cx="4181910" cy="859021"/>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44" name="Tekstiruutu 143">
              <a:extLst>
                <a:ext uri="{FF2B5EF4-FFF2-40B4-BE49-F238E27FC236}">
                  <a16:creationId xmlns:a16="http://schemas.microsoft.com/office/drawing/2014/main" id="{D10C5FF5-0D0A-49D3-9B27-FDEF74909CD0}"/>
                </a:ext>
              </a:extLst>
            </p:cNvPr>
            <p:cNvSpPr txBox="1"/>
            <p:nvPr/>
          </p:nvSpPr>
          <p:spPr>
            <a:xfrm>
              <a:off x="4474622" y="4146964"/>
              <a:ext cx="4098047" cy="454553"/>
            </a:xfrm>
            <a:prstGeom prst="flowChartTerminator">
              <a:avLst/>
            </a:prstGeom>
            <a:noFill/>
            <a:effectLst/>
          </p:spPr>
          <p:txBody>
            <a:bodyPr wrap="square" rtlCol="0">
              <a:spAutoFit/>
            </a:bodyPr>
            <a:lstStyle/>
            <a:p>
              <a:pPr algn="ctr"/>
              <a:r>
                <a:rPr lang="fi-FI" sz="1200" dirty="0">
                  <a:solidFill>
                    <a:schemeClr val="bg1"/>
                  </a:solidFill>
                </a:rPr>
                <a:t>Sosiaalitieteet, journalistiikka ja viestintä</a:t>
              </a:r>
            </a:p>
          </p:txBody>
        </p:sp>
        <p:grpSp>
          <p:nvGrpSpPr>
            <p:cNvPr id="145" name="Ryhmä 144">
              <a:extLst>
                <a:ext uri="{FF2B5EF4-FFF2-40B4-BE49-F238E27FC236}">
                  <a16:creationId xmlns:a16="http://schemas.microsoft.com/office/drawing/2014/main" id="{FAF58B5D-C344-46E3-BA8A-80CCB474BB6E}"/>
                </a:ext>
              </a:extLst>
            </p:cNvPr>
            <p:cNvGrpSpPr/>
            <p:nvPr/>
          </p:nvGrpSpPr>
          <p:grpSpPr>
            <a:xfrm>
              <a:off x="6024260" y="3780654"/>
              <a:ext cx="1453359" cy="454553"/>
              <a:chOff x="1973523" y="1206301"/>
              <a:chExt cx="1598507" cy="454553"/>
            </a:xfrm>
          </p:grpSpPr>
          <p:sp>
            <p:nvSpPr>
              <p:cNvPr id="146" name="Ellipsi 145">
                <a:hlinkClick r:id="rId14" action="ppaction://hlinksldjump" tooltip="Katso lisää"/>
                <a:extLst>
                  <a:ext uri="{FF2B5EF4-FFF2-40B4-BE49-F238E27FC236}">
                    <a16:creationId xmlns:a16="http://schemas.microsoft.com/office/drawing/2014/main" id="{44439CD9-7C09-4A3F-99D9-A7DC725FA451}"/>
                  </a:ext>
                </a:extLst>
              </p:cNvPr>
              <p:cNvSpPr/>
              <p:nvPr/>
            </p:nvSpPr>
            <p:spPr>
              <a:xfrm>
                <a:off x="1973523" y="1229134"/>
                <a:ext cx="1497611" cy="397326"/>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47" name="Tekstiruutu 146">
                <a:hlinkClick r:id="rId15" action="ppaction://hlinksldjump" tooltip="Katso lisää"/>
                <a:extLst>
                  <a:ext uri="{FF2B5EF4-FFF2-40B4-BE49-F238E27FC236}">
                    <a16:creationId xmlns:a16="http://schemas.microsoft.com/office/drawing/2014/main" id="{6823ED2A-8668-43CB-8255-7E7941509D61}"/>
                  </a:ext>
                </a:extLst>
              </p:cNvPr>
              <p:cNvSpPr txBox="1"/>
              <p:nvPr/>
            </p:nvSpPr>
            <p:spPr>
              <a:xfrm>
                <a:off x="1978864" y="1206301"/>
                <a:ext cx="1593166" cy="454553"/>
              </a:xfrm>
              <a:prstGeom prst="flowChartTerminator">
                <a:avLst/>
              </a:prstGeom>
              <a:noFill/>
              <a:ln>
                <a:noFill/>
              </a:ln>
              <a:effectLst/>
            </p:spPr>
            <p:txBody>
              <a:bodyPr wrap="square" rtlCol="0">
                <a:spAutoFit/>
              </a:bodyPr>
              <a:lstStyle/>
              <a:p>
                <a:pPr algn="ctr">
                  <a:spcBef>
                    <a:spcPts val="0"/>
                  </a:spcBef>
                </a:pPr>
                <a:r>
                  <a:rPr lang="fi-FI" sz="1200" dirty="0"/>
                  <a:t>Sosiaalitieteet</a:t>
                </a:r>
              </a:p>
            </p:txBody>
          </p:sp>
        </p:grpSp>
        <p:grpSp>
          <p:nvGrpSpPr>
            <p:cNvPr id="148" name="Ryhmä 147">
              <a:extLst>
                <a:ext uri="{FF2B5EF4-FFF2-40B4-BE49-F238E27FC236}">
                  <a16:creationId xmlns:a16="http://schemas.microsoft.com/office/drawing/2014/main" id="{56872DA1-9928-4DE2-B3CA-098E4414E1D0}"/>
                </a:ext>
              </a:extLst>
            </p:cNvPr>
            <p:cNvGrpSpPr/>
            <p:nvPr/>
          </p:nvGrpSpPr>
          <p:grpSpPr>
            <a:xfrm>
              <a:off x="4734092" y="3830291"/>
              <a:ext cx="1246285" cy="454554"/>
              <a:chOff x="182726" y="1212187"/>
              <a:chExt cx="1325734" cy="454554"/>
            </a:xfrm>
          </p:grpSpPr>
          <p:sp>
            <p:nvSpPr>
              <p:cNvPr id="149" name="Ellipsi 148">
                <a:hlinkClick r:id="rId16" action="ppaction://hlinksldjump" tooltip="Katso lisää"/>
                <a:extLst>
                  <a:ext uri="{FF2B5EF4-FFF2-40B4-BE49-F238E27FC236}">
                    <a16:creationId xmlns:a16="http://schemas.microsoft.com/office/drawing/2014/main" id="{6CBF09E3-C90F-43B6-9344-75CE627DD98B}"/>
                  </a:ext>
                </a:extLst>
              </p:cNvPr>
              <p:cNvSpPr/>
              <p:nvPr/>
            </p:nvSpPr>
            <p:spPr>
              <a:xfrm>
                <a:off x="182726" y="1237784"/>
                <a:ext cx="1325734" cy="428957"/>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50" name="Tekstiruutu 149">
                <a:hlinkClick r:id="rId16" action="ppaction://hlinksldjump" tooltip="Katso lisää"/>
                <a:extLst>
                  <a:ext uri="{FF2B5EF4-FFF2-40B4-BE49-F238E27FC236}">
                    <a16:creationId xmlns:a16="http://schemas.microsoft.com/office/drawing/2014/main" id="{3125AD3B-56C4-46ED-9FA4-026D4DD941C1}"/>
                  </a:ext>
                </a:extLst>
              </p:cNvPr>
              <p:cNvSpPr txBox="1"/>
              <p:nvPr/>
            </p:nvSpPr>
            <p:spPr>
              <a:xfrm>
                <a:off x="266907" y="1212187"/>
                <a:ext cx="1177062" cy="454554"/>
              </a:xfrm>
              <a:prstGeom prst="flowChartTerminator">
                <a:avLst/>
              </a:prstGeom>
              <a:noFill/>
            </p:spPr>
            <p:txBody>
              <a:bodyPr wrap="square" rtlCol="0">
                <a:spAutoFit/>
              </a:bodyPr>
              <a:lstStyle/>
              <a:p>
                <a:r>
                  <a:rPr lang="fi-FI" sz="1200" dirty="0"/>
                  <a:t>Psykologia</a:t>
                </a:r>
              </a:p>
            </p:txBody>
          </p:sp>
        </p:grpSp>
        <p:grpSp>
          <p:nvGrpSpPr>
            <p:cNvPr id="151" name="Ryhmä 150">
              <a:extLst>
                <a:ext uri="{FF2B5EF4-FFF2-40B4-BE49-F238E27FC236}">
                  <a16:creationId xmlns:a16="http://schemas.microsoft.com/office/drawing/2014/main" id="{40D56760-8989-44F4-BFAC-AA4FD28A1E72}"/>
                </a:ext>
              </a:extLst>
            </p:cNvPr>
            <p:cNvGrpSpPr/>
            <p:nvPr/>
          </p:nvGrpSpPr>
          <p:grpSpPr>
            <a:xfrm>
              <a:off x="7344916" y="3649034"/>
              <a:ext cx="1422040" cy="757589"/>
              <a:chOff x="1653313" y="1079136"/>
              <a:chExt cx="1564060" cy="757589"/>
            </a:xfrm>
          </p:grpSpPr>
          <p:sp>
            <p:nvSpPr>
              <p:cNvPr id="152" name="Ellipsi 151">
                <a:hlinkClick r:id="rId17" action="ppaction://hlinksldjump" tooltip="Katso lisää"/>
                <a:extLst>
                  <a:ext uri="{FF2B5EF4-FFF2-40B4-BE49-F238E27FC236}">
                    <a16:creationId xmlns:a16="http://schemas.microsoft.com/office/drawing/2014/main" id="{C7A3B273-C634-4D1F-9988-85969192D688}"/>
                  </a:ext>
                </a:extLst>
              </p:cNvPr>
              <p:cNvSpPr/>
              <p:nvPr/>
            </p:nvSpPr>
            <p:spPr>
              <a:xfrm>
                <a:off x="1693131" y="1198031"/>
                <a:ext cx="1446129" cy="516916"/>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53" name="Tekstiruutu 152">
                <a:hlinkClick r:id="rId17" action="ppaction://hlinksldjump" tooltip="Katso lisää"/>
                <a:extLst>
                  <a:ext uri="{FF2B5EF4-FFF2-40B4-BE49-F238E27FC236}">
                    <a16:creationId xmlns:a16="http://schemas.microsoft.com/office/drawing/2014/main" id="{877C0E35-0871-4C51-8C80-F36186B698BF}"/>
                  </a:ext>
                </a:extLst>
              </p:cNvPr>
              <p:cNvSpPr txBox="1"/>
              <p:nvPr/>
            </p:nvSpPr>
            <p:spPr>
              <a:xfrm>
                <a:off x="1653313" y="1079136"/>
                <a:ext cx="1564060" cy="757589"/>
              </a:xfrm>
              <a:prstGeom prst="flowChartTerminator">
                <a:avLst/>
              </a:prstGeom>
              <a:noFill/>
              <a:ln>
                <a:noFill/>
              </a:ln>
              <a:effectLst/>
            </p:spPr>
            <p:txBody>
              <a:bodyPr wrap="square" rtlCol="0">
                <a:spAutoFit/>
              </a:bodyPr>
              <a:lstStyle/>
              <a:p>
                <a:pPr algn="ctr">
                  <a:spcBef>
                    <a:spcPts val="0"/>
                  </a:spcBef>
                </a:pPr>
                <a:r>
                  <a:rPr lang="fi-FI" sz="1200" dirty="0"/>
                  <a:t>Journalistiikka ja viestintä</a:t>
                </a:r>
              </a:p>
            </p:txBody>
          </p:sp>
        </p:grpSp>
      </p:grpSp>
      <p:grpSp>
        <p:nvGrpSpPr>
          <p:cNvPr id="8" name="Ryhmä 7">
            <a:extLst>
              <a:ext uri="{FF2B5EF4-FFF2-40B4-BE49-F238E27FC236}">
                <a16:creationId xmlns:a16="http://schemas.microsoft.com/office/drawing/2014/main" id="{7B61DC6B-F7D5-49F7-B0BC-FF2EE53025E6}"/>
              </a:ext>
            </a:extLst>
          </p:cNvPr>
          <p:cNvGrpSpPr/>
          <p:nvPr/>
        </p:nvGrpSpPr>
        <p:grpSpPr>
          <a:xfrm>
            <a:off x="641716" y="6003099"/>
            <a:ext cx="4477356" cy="792814"/>
            <a:chOff x="18034" y="5680249"/>
            <a:chExt cx="4687502" cy="792814"/>
          </a:xfrm>
        </p:grpSpPr>
        <p:sp>
          <p:nvSpPr>
            <p:cNvPr id="154" name="Suorakulmio: Pyöristetyt kulmat 153">
              <a:hlinkClick r:id="rId18" action="ppaction://hlinksldjump"/>
              <a:extLst>
                <a:ext uri="{FF2B5EF4-FFF2-40B4-BE49-F238E27FC236}">
                  <a16:creationId xmlns:a16="http://schemas.microsoft.com/office/drawing/2014/main" id="{E1CDAD66-32C1-47A6-A794-54FC4CD2DB54}"/>
                </a:ext>
              </a:extLst>
            </p:cNvPr>
            <p:cNvSpPr/>
            <p:nvPr/>
          </p:nvSpPr>
          <p:spPr bwMode="auto">
            <a:xfrm>
              <a:off x="18034" y="5680249"/>
              <a:ext cx="4687502" cy="701599"/>
            </a:xfrm>
            <a:prstGeom prst="flowChartTerminator">
              <a:avLst/>
            </a:prstGeom>
            <a:solidFill>
              <a:srgbClr val="3366FF"/>
            </a:solidFill>
            <a:ln w="38100" cap="flat" cmpd="sng" algn="ctr">
              <a:solidFill>
                <a:srgbClr val="0070C0"/>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1200" b="1" i="0" u="none" strike="noStrike" cap="none" normalizeH="0" baseline="0">
                <a:ln>
                  <a:noFill/>
                </a:ln>
                <a:solidFill>
                  <a:schemeClr val="tx1"/>
                </a:solidFill>
                <a:effectLst/>
                <a:latin typeface="Arial" charset="0"/>
              </a:endParaRPr>
            </a:p>
          </p:txBody>
        </p:sp>
        <p:sp>
          <p:nvSpPr>
            <p:cNvPr id="155" name="Tekstiruutu 154">
              <a:extLst>
                <a:ext uri="{FF2B5EF4-FFF2-40B4-BE49-F238E27FC236}">
                  <a16:creationId xmlns:a16="http://schemas.microsoft.com/office/drawing/2014/main" id="{E069C2BC-22BD-4715-B6BD-90F22593165E}"/>
                </a:ext>
              </a:extLst>
            </p:cNvPr>
            <p:cNvSpPr txBox="1"/>
            <p:nvPr/>
          </p:nvSpPr>
          <p:spPr>
            <a:xfrm>
              <a:off x="508583" y="6083550"/>
              <a:ext cx="2994372" cy="389513"/>
            </a:xfrm>
            <a:prstGeom prst="flowChartTerminator">
              <a:avLst/>
            </a:prstGeom>
            <a:noFill/>
            <a:effectLst/>
          </p:spPr>
          <p:txBody>
            <a:bodyPr wrap="square" rtlCol="0">
              <a:spAutoFit/>
            </a:bodyPr>
            <a:lstStyle/>
            <a:p>
              <a:pPr algn="ctr"/>
              <a:r>
                <a:rPr lang="fi-FI" sz="1200" dirty="0">
                  <a:solidFill>
                    <a:schemeClr val="bg1"/>
                  </a:solidFill>
                </a:rPr>
                <a:t>Taiteet ja kulttuuri</a:t>
              </a:r>
            </a:p>
          </p:txBody>
        </p:sp>
        <p:grpSp>
          <p:nvGrpSpPr>
            <p:cNvPr id="156" name="Ryhmä 155">
              <a:extLst>
                <a:ext uri="{FF2B5EF4-FFF2-40B4-BE49-F238E27FC236}">
                  <a16:creationId xmlns:a16="http://schemas.microsoft.com/office/drawing/2014/main" id="{A702D6B9-E396-42D0-9C6B-0D8D49C816E9}"/>
                </a:ext>
              </a:extLst>
            </p:cNvPr>
            <p:cNvGrpSpPr/>
            <p:nvPr/>
          </p:nvGrpSpPr>
          <p:grpSpPr>
            <a:xfrm>
              <a:off x="1079672" y="5722870"/>
              <a:ext cx="1163783" cy="414325"/>
              <a:chOff x="2235851" y="3269210"/>
              <a:chExt cx="1456160" cy="414325"/>
            </a:xfrm>
          </p:grpSpPr>
          <p:sp>
            <p:nvSpPr>
              <p:cNvPr id="157" name="Ellipsi 156">
                <a:hlinkClick r:id="rId7" action="ppaction://hlinksldjump" tooltip="Katso lisää"/>
                <a:extLst>
                  <a:ext uri="{FF2B5EF4-FFF2-40B4-BE49-F238E27FC236}">
                    <a16:creationId xmlns:a16="http://schemas.microsoft.com/office/drawing/2014/main" id="{4976D1F6-7707-4407-8C1B-86CF9B12D086}"/>
                  </a:ext>
                </a:extLst>
              </p:cNvPr>
              <p:cNvSpPr/>
              <p:nvPr/>
            </p:nvSpPr>
            <p:spPr>
              <a:xfrm>
                <a:off x="2280730" y="3296716"/>
                <a:ext cx="1398503" cy="386819"/>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58" name="Tekstiruutu 157">
                <a:hlinkClick r:id="rId18" action="ppaction://hlinksldjump" tooltip="Katso lisää"/>
                <a:extLst>
                  <a:ext uri="{FF2B5EF4-FFF2-40B4-BE49-F238E27FC236}">
                    <a16:creationId xmlns:a16="http://schemas.microsoft.com/office/drawing/2014/main" id="{165FBC8A-34AB-4289-9E19-097ED09DFAFC}"/>
                  </a:ext>
                </a:extLst>
              </p:cNvPr>
              <p:cNvSpPr txBox="1"/>
              <p:nvPr/>
            </p:nvSpPr>
            <p:spPr>
              <a:xfrm>
                <a:off x="2235851" y="3269210"/>
                <a:ext cx="1456160" cy="389513"/>
              </a:xfrm>
              <a:prstGeom prst="flowChartTerminator">
                <a:avLst/>
              </a:prstGeom>
              <a:noFill/>
              <a:ln>
                <a:noFill/>
              </a:ln>
              <a:effectLst/>
            </p:spPr>
            <p:txBody>
              <a:bodyPr wrap="square" rtlCol="0">
                <a:spAutoFit/>
              </a:bodyPr>
              <a:lstStyle/>
              <a:p>
                <a:pPr algn="ctr">
                  <a:spcBef>
                    <a:spcPts val="0"/>
                  </a:spcBef>
                </a:pPr>
                <a:r>
                  <a:rPr lang="fi-FI" sz="1200" dirty="0"/>
                  <a:t>Kuvataide</a:t>
                </a:r>
              </a:p>
            </p:txBody>
          </p:sp>
        </p:grpSp>
        <p:grpSp>
          <p:nvGrpSpPr>
            <p:cNvPr id="159" name="Ryhmä 158">
              <a:extLst>
                <a:ext uri="{FF2B5EF4-FFF2-40B4-BE49-F238E27FC236}">
                  <a16:creationId xmlns:a16="http://schemas.microsoft.com/office/drawing/2014/main" id="{3C55247C-B0ED-437F-8A12-55546017D2AC}"/>
                </a:ext>
              </a:extLst>
            </p:cNvPr>
            <p:cNvGrpSpPr/>
            <p:nvPr/>
          </p:nvGrpSpPr>
          <p:grpSpPr>
            <a:xfrm>
              <a:off x="3625189" y="5698438"/>
              <a:ext cx="936949" cy="649188"/>
              <a:chOff x="450405" y="3199101"/>
              <a:chExt cx="936949" cy="649188"/>
            </a:xfrm>
          </p:grpSpPr>
          <p:sp>
            <p:nvSpPr>
              <p:cNvPr id="160" name="Ellipsi 159">
                <a:hlinkClick r:id="rId19" action="ppaction://hlinksldjump" tooltip="Katso lisää"/>
                <a:extLst>
                  <a:ext uri="{FF2B5EF4-FFF2-40B4-BE49-F238E27FC236}">
                    <a16:creationId xmlns:a16="http://schemas.microsoft.com/office/drawing/2014/main" id="{F9445B28-113F-4C1B-8CAD-A02F97AEE72F}"/>
                  </a:ext>
                </a:extLst>
              </p:cNvPr>
              <p:cNvSpPr/>
              <p:nvPr/>
            </p:nvSpPr>
            <p:spPr>
              <a:xfrm>
                <a:off x="477292" y="3336422"/>
                <a:ext cx="848857" cy="414540"/>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61" name="Tekstiruutu 160">
                <a:hlinkClick r:id="rId19" action="ppaction://hlinksldjump" tooltip="Katso lisää"/>
                <a:extLst>
                  <a:ext uri="{FF2B5EF4-FFF2-40B4-BE49-F238E27FC236}">
                    <a16:creationId xmlns:a16="http://schemas.microsoft.com/office/drawing/2014/main" id="{4737D210-63F9-4E46-A53D-46D82DB78E85}"/>
                  </a:ext>
                </a:extLst>
              </p:cNvPr>
              <p:cNvSpPr txBox="1"/>
              <p:nvPr/>
            </p:nvSpPr>
            <p:spPr>
              <a:xfrm>
                <a:off x="450405" y="3199101"/>
                <a:ext cx="936949" cy="649188"/>
              </a:xfrm>
              <a:prstGeom prst="flowChartTerminator">
                <a:avLst/>
              </a:prstGeom>
              <a:noFill/>
            </p:spPr>
            <p:txBody>
              <a:bodyPr wrap="square" rtlCol="0">
                <a:spAutoFit/>
              </a:bodyPr>
              <a:lstStyle/>
              <a:p>
                <a:pPr algn="ctr"/>
                <a:r>
                  <a:rPr lang="fi-FI" sz="1200" dirty="0"/>
                  <a:t>Teatteri ja tanssi</a:t>
                </a:r>
              </a:p>
            </p:txBody>
          </p:sp>
        </p:grpSp>
        <p:grpSp>
          <p:nvGrpSpPr>
            <p:cNvPr id="162" name="Ryhmä 161">
              <a:extLst>
                <a:ext uri="{FF2B5EF4-FFF2-40B4-BE49-F238E27FC236}">
                  <a16:creationId xmlns:a16="http://schemas.microsoft.com/office/drawing/2014/main" id="{580C07D3-4719-4989-8764-86EA7B2A9215}"/>
                </a:ext>
              </a:extLst>
            </p:cNvPr>
            <p:cNvGrpSpPr/>
            <p:nvPr/>
          </p:nvGrpSpPr>
          <p:grpSpPr>
            <a:xfrm>
              <a:off x="114263" y="5842455"/>
              <a:ext cx="1030674" cy="389513"/>
              <a:chOff x="181971" y="3243477"/>
              <a:chExt cx="1261218" cy="404338"/>
            </a:xfrm>
          </p:grpSpPr>
          <p:sp>
            <p:nvSpPr>
              <p:cNvPr id="163" name="Ellipsi 162">
                <a:hlinkClick r:id="rId20" action="ppaction://hlinksldjump" tooltip="Katso lisää"/>
                <a:extLst>
                  <a:ext uri="{FF2B5EF4-FFF2-40B4-BE49-F238E27FC236}">
                    <a16:creationId xmlns:a16="http://schemas.microsoft.com/office/drawing/2014/main" id="{9C23AE2A-5968-4404-BB0E-4846EE3EBC03}"/>
                  </a:ext>
                </a:extLst>
              </p:cNvPr>
              <p:cNvSpPr/>
              <p:nvPr/>
            </p:nvSpPr>
            <p:spPr>
              <a:xfrm>
                <a:off x="225409" y="3289334"/>
                <a:ext cx="1137915" cy="327886"/>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64" name="Tekstiruutu 163">
                <a:hlinkClick r:id="rId20" action="ppaction://hlinksldjump" tooltip="Katso lisää"/>
                <a:extLst>
                  <a:ext uri="{FF2B5EF4-FFF2-40B4-BE49-F238E27FC236}">
                    <a16:creationId xmlns:a16="http://schemas.microsoft.com/office/drawing/2014/main" id="{69D58733-8B85-4D8B-A043-8D7129DA89B6}"/>
                  </a:ext>
                </a:extLst>
              </p:cNvPr>
              <p:cNvSpPr txBox="1"/>
              <p:nvPr/>
            </p:nvSpPr>
            <p:spPr>
              <a:xfrm>
                <a:off x="181971" y="3243477"/>
                <a:ext cx="1261218" cy="404338"/>
              </a:xfrm>
              <a:prstGeom prst="flowChartTerminator">
                <a:avLst/>
              </a:prstGeom>
              <a:noFill/>
            </p:spPr>
            <p:txBody>
              <a:bodyPr wrap="square" rtlCol="0">
                <a:spAutoFit/>
              </a:bodyPr>
              <a:lstStyle/>
              <a:p>
                <a:r>
                  <a:rPr lang="fi-FI" sz="1200" dirty="0"/>
                  <a:t>Musiikki</a:t>
                </a:r>
              </a:p>
            </p:txBody>
          </p:sp>
        </p:grpSp>
        <p:grpSp>
          <p:nvGrpSpPr>
            <p:cNvPr id="165" name="Ryhmä 164">
              <a:extLst>
                <a:ext uri="{FF2B5EF4-FFF2-40B4-BE49-F238E27FC236}">
                  <a16:creationId xmlns:a16="http://schemas.microsoft.com/office/drawing/2014/main" id="{E10C257D-C77D-4999-8F18-C14714CE4D01}"/>
                </a:ext>
              </a:extLst>
            </p:cNvPr>
            <p:cNvGrpSpPr/>
            <p:nvPr/>
          </p:nvGrpSpPr>
          <p:grpSpPr>
            <a:xfrm>
              <a:off x="2161925" y="5733701"/>
              <a:ext cx="1490152" cy="402085"/>
              <a:chOff x="292188" y="3071305"/>
              <a:chExt cx="1490152" cy="402085"/>
            </a:xfrm>
          </p:grpSpPr>
          <p:sp>
            <p:nvSpPr>
              <p:cNvPr id="166" name="Ellipsi 165">
                <a:hlinkClick r:id="rId21" action="ppaction://hlinksldjump" tooltip="Katso lisää"/>
                <a:extLst>
                  <a:ext uri="{FF2B5EF4-FFF2-40B4-BE49-F238E27FC236}">
                    <a16:creationId xmlns:a16="http://schemas.microsoft.com/office/drawing/2014/main" id="{9DCDFA8B-D621-409A-B9BC-8F2A2E681766}"/>
                  </a:ext>
                </a:extLst>
              </p:cNvPr>
              <p:cNvSpPr/>
              <p:nvPr/>
            </p:nvSpPr>
            <p:spPr>
              <a:xfrm>
                <a:off x="371518" y="3096915"/>
                <a:ext cx="1375921" cy="376475"/>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67" name="Tekstiruutu 166">
                <a:hlinkClick r:id="rId21" action="ppaction://hlinksldjump" tooltip="Katso lisää"/>
                <a:extLst>
                  <a:ext uri="{FF2B5EF4-FFF2-40B4-BE49-F238E27FC236}">
                    <a16:creationId xmlns:a16="http://schemas.microsoft.com/office/drawing/2014/main" id="{444A64A1-F095-460F-8622-129BE498A738}"/>
                  </a:ext>
                </a:extLst>
              </p:cNvPr>
              <p:cNvSpPr txBox="1"/>
              <p:nvPr/>
            </p:nvSpPr>
            <p:spPr>
              <a:xfrm>
                <a:off x="292188" y="3071305"/>
                <a:ext cx="1490152" cy="389513"/>
              </a:xfrm>
              <a:prstGeom prst="flowChartTerminator">
                <a:avLst/>
              </a:prstGeom>
              <a:noFill/>
            </p:spPr>
            <p:txBody>
              <a:bodyPr wrap="square" rtlCol="0">
                <a:spAutoFit/>
              </a:bodyPr>
              <a:lstStyle/>
              <a:p>
                <a:r>
                  <a:rPr lang="fi-FI" sz="1200" dirty="0"/>
                  <a:t>Taideteollisuus</a:t>
                </a:r>
              </a:p>
            </p:txBody>
          </p:sp>
        </p:grpSp>
      </p:grpSp>
      <p:grpSp>
        <p:nvGrpSpPr>
          <p:cNvPr id="169" name="Ryhmä 168">
            <a:extLst>
              <a:ext uri="{FF2B5EF4-FFF2-40B4-BE49-F238E27FC236}">
                <a16:creationId xmlns:a16="http://schemas.microsoft.com/office/drawing/2014/main" id="{6BE3F434-CDE8-4C3A-A980-B7447013D2DD}"/>
              </a:ext>
            </a:extLst>
          </p:cNvPr>
          <p:cNvGrpSpPr/>
          <p:nvPr/>
        </p:nvGrpSpPr>
        <p:grpSpPr>
          <a:xfrm>
            <a:off x="6683029" y="4493453"/>
            <a:ext cx="2188010" cy="816639"/>
            <a:chOff x="2483768" y="2132856"/>
            <a:chExt cx="2188010" cy="816639"/>
          </a:xfrm>
        </p:grpSpPr>
        <p:sp>
          <p:nvSpPr>
            <p:cNvPr id="170" name="Suorakulmio: Pyöristetyt kulmat 169">
              <a:extLst>
                <a:ext uri="{FF2B5EF4-FFF2-40B4-BE49-F238E27FC236}">
                  <a16:creationId xmlns:a16="http://schemas.microsoft.com/office/drawing/2014/main" id="{61F4E592-BDA5-4860-8575-A7C40B318A14}"/>
                </a:ext>
              </a:extLst>
            </p:cNvPr>
            <p:cNvSpPr/>
            <p:nvPr/>
          </p:nvSpPr>
          <p:spPr bwMode="auto">
            <a:xfrm>
              <a:off x="2483768" y="2132856"/>
              <a:ext cx="2188010" cy="816639"/>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71" name="Tekstiruutu 170">
              <a:hlinkClick r:id="rId14" action="ppaction://hlinksldjump" tooltip="Katso lisää"/>
              <a:extLst>
                <a:ext uri="{FF2B5EF4-FFF2-40B4-BE49-F238E27FC236}">
                  <a16:creationId xmlns:a16="http://schemas.microsoft.com/office/drawing/2014/main" id="{339EE53E-CB29-4E48-BCFF-CA437D9D7B64}"/>
                </a:ext>
              </a:extLst>
            </p:cNvPr>
            <p:cNvSpPr txBox="1"/>
            <p:nvPr/>
          </p:nvSpPr>
          <p:spPr>
            <a:xfrm>
              <a:off x="2608937" y="2219415"/>
              <a:ext cx="1942957" cy="649188"/>
            </a:xfrm>
            <a:prstGeom prst="flowChartTerminator">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i-FI" sz="1200" dirty="0"/>
                <a:t>Tekniikka, teollisuus ja rakentaminen</a:t>
              </a:r>
            </a:p>
          </p:txBody>
        </p:sp>
      </p:grpSp>
      <p:grpSp>
        <p:nvGrpSpPr>
          <p:cNvPr id="14" name="Ryhmä 13">
            <a:extLst>
              <a:ext uri="{FF2B5EF4-FFF2-40B4-BE49-F238E27FC236}">
                <a16:creationId xmlns:a16="http://schemas.microsoft.com/office/drawing/2014/main" id="{6AD4BAFD-698B-46B6-A68C-DB6A44B44C91}"/>
              </a:ext>
            </a:extLst>
          </p:cNvPr>
          <p:cNvGrpSpPr/>
          <p:nvPr/>
        </p:nvGrpSpPr>
        <p:grpSpPr>
          <a:xfrm>
            <a:off x="6725727" y="3465019"/>
            <a:ext cx="2383661" cy="972092"/>
            <a:chOff x="6741678" y="3437643"/>
            <a:chExt cx="2383661" cy="1092672"/>
          </a:xfrm>
        </p:grpSpPr>
        <p:sp>
          <p:nvSpPr>
            <p:cNvPr id="173" name="Suorakulmio: Pyöristetyt kulmat 172">
              <a:extLst>
                <a:ext uri="{FF2B5EF4-FFF2-40B4-BE49-F238E27FC236}">
                  <a16:creationId xmlns:a16="http://schemas.microsoft.com/office/drawing/2014/main" id="{A680735D-3062-4FBC-B7A2-6D9BFE853D07}"/>
                </a:ext>
              </a:extLst>
            </p:cNvPr>
            <p:cNvSpPr/>
            <p:nvPr/>
          </p:nvSpPr>
          <p:spPr bwMode="auto">
            <a:xfrm>
              <a:off x="6741678" y="3437643"/>
              <a:ext cx="2383661" cy="1092672"/>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74" name="Tekstiruutu 173">
              <a:hlinkClick r:id="rId22" action="ppaction://hlinksldjump" tooltip="Katso lisää"/>
              <a:extLst>
                <a:ext uri="{FF2B5EF4-FFF2-40B4-BE49-F238E27FC236}">
                  <a16:creationId xmlns:a16="http://schemas.microsoft.com/office/drawing/2014/main" id="{2ABC0BB7-AAD9-4EE7-920F-20C760834283}"/>
                </a:ext>
              </a:extLst>
            </p:cNvPr>
            <p:cNvSpPr txBox="1"/>
            <p:nvPr/>
          </p:nvSpPr>
          <p:spPr>
            <a:xfrm>
              <a:off x="6820199" y="3523540"/>
              <a:ext cx="2226976" cy="948629"/>
            </a:xfrm>
            <a:prstGeom prst="flowChartTerminator">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i-FI" sz="1100" dirty="0"/>
                <a:t>Tietojenkäsittely, tietotekniikka (ICT) ja informaatiotutkimus</a:t>
              </a:r>
            </a:p>
          </p:txBody>
        </p:sp>
      </p:grpSp>
      <p:grpSp>
        <p:nvGrpSpPr>
          <p:cNvPr id="175" name="Ryhmä 174">
            <a:extLst>
              <a:ext uri="{FF2B5EF4-FFF2-40B4-BE49-F238E27FC236}">
                <a16:creationId xmlns:a16="http://schemas.microsoft.com/office/drawing/2014/main" id="{A93CF15D-98ED-4CD7-8C2E-0CA34262CE42}"/>
              </a:ext>
            </a:extLst>
          </p:cNvPr>
          <p:cNvGrpSpPr/>
          <p:nvPr/>
        </p:nvGrpSpPr>
        <p:grpSpPr>
          <a:xfrm>
            <a:off x="5216939" y="6093296"/>
            <a:ext cx="2369502" cy="772298"/>
            <a:chOff x="2439239" y="2213173"/>
            <a:chExt cx="2355335" cy="989102"/>
          </a:xfrm>
        </p:grpSpPr>
        <p:sp>
          <p:nvSpPr>
            <p:cNvPr id="176" name="Suorakulmio: Pyöristetyt kulmat 175">
              <a:extLst>
                <a:ext uri="{FF2B5EF4-FFF2-40B4-BE49-F238E27FC236}">
                  <a16:creationId xmlns:a16="http://schemas.microsoft.com/office/drawing/2014/main" id="{8FCF897A-40CD-4A6A-9755-FE1B9297DFD4}"/>
                </a:ext>
              </a:extLst>
            </p:cNvPr>
            <p:cNvSpPr/>
            <p:nvPr/>
          </p:nvSpPr>
          <p:spPr bwMode="auto">
            <a:xfrm>
              <a:off x="2483768" y="2213173"/>
              <a:ext cx="2167221" cy="942290"/>
            </a:xfrm>
            <a:prstGeom prst="flowChartTerminator">
              <a:avLst/>
            </a:prstGeom>
            <a:solidFill>
              <a:srgbClr val="3366FF"/>
            </a:solidFill>
            <a:ln w="38100"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77" name="Tekstiruutu 176">
              <a:extLst>
                <a:ext uri="{FF2B5EF4-FFF2-40B4-BE49-F238E27FC236}">
                  <a16:creationId xmlns:a16="http://schemas.microsoft.com/office/drawing/2014/main" id="{55E5A7E8-636E-4B11-AF53-C451B021DF43}"/>
                </a:ext>
              </a:extLst>
            </p:cNvPr>
            <p:cNvSpPr txBox="1"/>
            <p:nvPr/>
          </p:nvSpPr>
          <p:spPr>
            <a:xfrm>
              <a:off x="2439239" y="2703414"/>
              <a:ext cx="2355335" cy="498861"/>
            </a:xfrm>
            <a:prstGeom prst="flowChartTerminator">
              <a:avLst/>
            </a:prstGeom>
            <a:noFill/>
            <a:effectLst/>
          </p:spPr>
          <p:txBody>
            <a:bodyPr wrap="square" rtlCol="0">
              <a:spAutoFit/>
            </a:bodyPr>
            <a:lstStyle/>
            <a:p>
              <a:pPr algn="ctr"/>
              <a:r>
                <a:rPr lang="fi-FI" sz="1200" dirty="0">
                  <a:solidFill>
                    <a:schemeClr val="bg1"/>
                  </a:solidFill>
                </a:rPr>
                <a:t>Terveys- ja hyvinvointi</a:t>
              </a:r>
            </a:p>
          </p:txBody>
        </p:sp>
      </p:grpSp>
      <p:grpSp>
        <p:nvGrpSpPr>
          <p:cNvPr id="3" name="Ryhmä 2">
            <a:extLst>
              <a:ext uri="{FF2B5EF4-FFF2-40B4-BE49-F238E27FC236}">
                <a16:creationId xmlns:a16="http://schemas.microsoft.com/office/drawing/2014/main" id="{D467DDD5-A979-4079-912B-D5BEA2446DC7}"/>
              </a:ext>
            </a:extLst>
          </p:cNvPr>
          <p:cNvGrpSpPr/>
          <p:nvPr/>
        </p:nvGrpSpPr>
        <p:grpSpPr>
          <a:xfrm>
            <a:off x="6212788" y="5400144"/>
            <a:ext cx="2420074" cy="621144"/>
            <a:chOff x="6488738" y="3964271"/>
            <a:chExt cx="2420074" cy="621144"/>
          </a:xfrm>
        </p:grpSpPr>
        <p:sp>
          <p:nvSpPr>
            <p:cNvPr id="179" name="Vuokaaviosymboli: Rajoitin 178">
              <a:extLst>
                <a:ext uri="{FF2B5EF4-FFF2-40B4-BE49-F238E27FC236}">
                  <a16:creationId xmlns:a16="http://schemas.microsoft.com/office/drawing/2014/main" id="{8C30427E-C30B-4A99-984D-D049C1EF759B}"/>
                </a:ext>
              </a:extLst>
            </p:cNvPr>
            <p:cNvSpPr/>
            <p:nvPr/>
          </p:nvSpPr>
          <p:spPr bwMode="auto">
            <a:xfrm>
              <a:off x="6488738" y="3964271"/>
              <a:ext cx="2420074" cy="621144"/>
            </a:xfrm>
            <a:prstGeom prst="flowChartTerminator">
              <a:avLst/>
            </a:prstGeom>
            <a:solidFill>
              <a:srgbClr val="3366FF"/>
            </a:solidFill>
            <a:ln w="9525" cap="flat" cmpd="sng" algn="ctr">
              <a:solidFill>
                <a:srgbClr val="3366FF"/>
              </a:solid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180" name="Tekstiruutu 179">
              <a:hlinkClick r:id="rId23" action="ppaction://hlinksldjump" tooltip="Katso lisää"/>
              <a:extLst>
                <a:ext uri="{FF2B5EF4-FFF2-40B4-BE49-F238E27FC236}">
                  <a16:creationId xmlns:a16="http://schemas.microsoft.com/office/drawing/2014/main" id="{C770A66C-435F-4528-AD18-9AC3E8A1C55B}"/>
                </a:ext>
              </a:extLst>
            </p:cNvPr>
            <p:cNvSpPr txBox="1"/>
            <p:nvPr/>
          </p:nvSpPr>
          <p:spPr>
            <a:xfrm>
              <a:off x="6720158" y="4081359"/>
              <a:ext cx="1951198" cy="389513"/>
            </a:xfrm>
            <a:prstGeom prst="flowChartTerminator">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i-FI" sz="1200" dirty="0"/>
                <a:t>Yhteiskuntatieteet</a:t>
              </a:r>
            </a:p>
          </p:txBody>
        </p:sp>
      </p:grpSp>
      <p:sp>
        <p:nvSpPr>
          <p:cNvPr id="13" name="Tekstiruutu 12">
            <a:extLst>
              <a:ext uri="{FF2B5EF4-FFF2-40B4-BE49-F238E27FC236}">
                <a16:creationId xmlns:a16="http://schemas.microsoft.com/office/drawing/2014/main" id="{63CC53B0-0B10-48EA-AC3A-1A7BCAFC01A0}"/>
              </a:ext>
            </a:extLst>
          </p:cNvPr>
          <p:cNvSpPr txBox="1"/>
          <p:nvPr/>
        </p:nvSpPr>
        <p:spPr>
          <a:xfrm>
            <a:off x="4000878" y="3021920"/>
            <a:ext cx="2468361" cy="1631216"/>
          </a:xfrm>
          <a:prstGeom prst="rect">
            <a:avLst/>
          </a:prstGeom>
          <a:noFill/>
        </p:spPr>
        <p:txBody>
          <a:bodyPr wrap="square" rtlCol="0">
            <a:spAutoFit/>
          </a:bodyPr>
          <a:lstStyle/>
          <a:p>
            <a:pPr algn="ctr"/>
            <a:r>
              <a:rPr lang="fi-FI" sz="2000" dirty="0"/>
              <a:t>Valitse soikiosta tiedeala ja katso alan tutkinnot, koulutuspaikat ja  tietoja työelämästä</a:t>
            </a:r>
          </a:p>
        </p:txBody>
      </p:sp>
      <p:sp>
        <p:nvSpPr>
          <p:cNvPr id="106" name="Ellipsi 101">
            <a:hlinkClick r:id="rId24" action="ppaction://hlinksldjump" tooltip="Katso lisää"/>
            <a:extLst>
              <a:ext uri="{FF2B5EF4-FFF2-40B4-BE49-F238E27FC236}">
                <a16:creationId xmlns:a16="http://schemas.microsoft.com/office/drawing/2014/main" id="{66A18BD6-B92F-495A-85B9-9B28F86000F5}"/>
              </a:ext>
            </a:extLst>
          </p:cNvPr>
          <p:cNvSpPr/>
          <p:nvPr/>
        </p:nvSpPr>
        <p:spPr>
          <a:xfrm>
            <a:off x="5457335" y="6196705"/>
            <a:ext cx="1513204" cy="351949"/>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09" name="Tekstiruutu 108">
            <a:hlinkClick r:id="rId24" action="ppaction://hlinksldjump" tooltip="Katso lisää"/>
            <a:extLst>
              <a:ext uri="{FF2B5EF4-FFF2-40B4-BE49-F238E27FC236}">
                <a16:creationId xmlns:a16="http://schemas.microsoft.com/office/drawing/2014/main" id="{037D693C-4911-41B2-95D0-D1C19108A5DC}"/>
              </a:ext>
            </a:extLst>
          </p:cNvPr>
          <p:cNvSpPr txBox="1"/>
          <p:nvPr/>
        </p:nvSpPr>
        <p:spPr>
          <a:xfrm>
            <a:off x="5566592" y="6159141"/>
            <a:ext cx="1513204" cy="389513"/>
          </a:xfrm>
          <a:prstGeom prst="flowChartTerminator">
            <a:avLst/>
          </a:prstGeom>
          <a:noFill/>
        </p:spPr>
        <p:txBody>
          <a:bodyPr wrap="square" rtlCol="0">
            <a:spAutoFit/>
          </a:bodyPr>
          <a:lstStyle/>
          <a:p>
            <a:r>
              <a:rPr lang="fi-FI" sz="1200" dirty="0"/>
              <a:t>Terveystieteet</a:t>
            </a:r>
          </a:p>
        </p:txBody>
      </p:sp>
      <p:grpSp>
        <p:nvGrpSpPr>
          <p:cNvPr id="122" name="Ryhmä 121">
            <a:extLst>
              <a:ext uri="{FF2B5EF4-FFF2-40B4-BE49-F238E27FC236}">
                <a16:creationId xmlns:a16="http://schemas.microsoft.com/office/drawing/2014/main" id="{1DA1E691-315B-473F-BB61-DB1F15A28283}"/>
              </a:ext>
            </a:extLst>
          </p:cNvPr>
          <p:cNvGrpSpPr/>
          <p:nvPr/>
        </p:nvGrpSpPr>
        <p:grpSpPr>
          <a:xfrm>
            <a:off x="8476230" y="6313038"/>
            <a:ext cx="704282" cy="545286"/>
            <a:chOff x="8548238" y="6309320"/>
            <a:chExt cx="704282" cy="545286"/>
          </a:xfrm>
        </p:grpSpPr>
        <p:sp>
          <p:nvSpPr>
            <p:cNvPr id="123" name="Toimintopainike: Seuraava 85">
              <a:hlinkClick r:id="rId25" action="ppaction://hlinksldjump" highlightClick="1"/>
              <a:extLst>
                <a:ext uri="{FF2B5EF4-FFF2-40B4-BE49-F238E27FC236}">
                  <a16:creationId xmlns:a16="http://schemas.microsoft.com/office/drawing/2014/main" id="{C40F5315-C982-4032-A279-B6B86D47C434}"/>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72" name="Tekstiruutu 171">
              <a:extLst>
                <a:ext uri="{FF2B5EF4-FFF2-40B4-BE49-F238E27FC236}">
                  <a16:creationId xmlns:a16="http://schemas.microsoft.com/office/drawing/2014/main" id="{45B30FA4-4DCE-4873-8057-AAA98B684E79}"/>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Ohita alat</a:t>
              </a:r>
            </a:p>
          </p:txBody>
        </p:sp>
      </p:grpSp>
      <p:grpSp>
        <p:nvGrpSpPr>
          <p:cNvPr id="16" name="Ryhmä 15">
            <a:extLst>
              <a:ext uri="{FF2B5EF4-FFF2-40B4-BE49-F238E27FC236}">
                <a16:creationId xmlns:a16="http://schemas.microsoft.com/office/drawing/2014/main" id="{B109ED5D-7949-4AAB-98EF-8DE26B6FD31D}"/>
              </a:ext>
            </a:extLst>
          </p:cNvPr>
          <p:cNvGrpSpPr/>
          <p:nvPr/>
        </p:nvGrpSpPr>
        <p:grpSpPr>
          <a:xfrm>
            <a:off x="22702" y="4329496"/>
            <a:ext cx="3825140" cy="822452"/>
            <a:chOff x="22702" y="4329496"/>
            <a:chExt cx="3825140" cy="822452"/>
          </a:xfrm>
        </p:grpSpPr>
        <p:grpSp>
          <p:nvGrpSpPr>
            <p:cNvPr id="6" name="Ryhmä 5">
              <a:extLst>
                <a:ext uri="{FF2B5EF4-FFF2-40B4-BE49-F238E27FC236}">
                  <a16:creationId xmlns:a16="http://schemas.microsoft.com/office/drawing/2014/main" id="{A4C136EF-D170-4E9B-A16E-3AFFCA9C9C08}"/>
                </a:ext>
              </a:extLst>
            </p:cNvPr>
            <p:cNvGrpSpPr/>
            <p:nvPr/>
          </p:nvGrpSpPr>
          <p:grpSpPr>
            <a:xfrm>
              <a:off x="22702" y="4329496"/>
              <a:ext cx="3825140" cy="822452"/>
              <a:chOff x="-9152" y="3643139"/>
              <a:chExt cx="3847199" cy="822452"/>
            </a:xfrm>
          </p:grpSpPr>
          <p:sp>
            <p:nvSpPr>
              <p:cNvPr id="104" name="Suorakulmio: Pyöristetyt kulmat 103">
                <a:extLst>
                  <a:ext uri="{FF2B5EF4-FFF2-40B4-BE49-F238E27FC236}">
                    <a16:creationId xmlns:a16="http://schemas.microsoft.com/office/drawing/2014/main" id="{32FDBA6A-45A5-45A9-85FF-E3339361EBF7}"/>
                  </a:ext>
                </a:extLst>
              </p:cNvPr>
              <p:cNvSpPr/>
              <p:nvPr/>
            </p:nvSpPr>
            <p:spPr bwMode="auto">
              <a:xfrm>
                <a:off x="34170" y="3643139"/>
                <a:ext cx="3800325" cy="735747"/>
              </a:xfrm>
              <a:prstGeom prst="flowChartTerminator">
                <a:avLst/>
              </a:prstGeom>
              <a:solidFill>
                <a:srgbClr val="3366FF"/>
              </a:solidFill>
              <a:ln w="38100" cap="flat" cmpd="sng" algn="ctr">
                <a:solidFill>
                  <a:srgbClr val="3366FF"/>
                </a:solidFill>
                <a:prstDash val="solid"/>
                <a:round/>
                <a:headEnd type="none" w="med" len="med"/>
                <a:tailEnd type="none" w="med" len="med"/>
              </a:ln>
              <a:effectLst>
                <a:outerShdw blurRad="57785" dist="33020" dir="3180000" algn="ctr">
                  <a:srgbClr val="000000">
                    <a:alpha val="30000"/>
                  </a:srgbClr>
                </a:outerShdw>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b="1" i="0" u="none" strike="noStrike" cap="none" normalizeH="0" baseline="0">
                  <a:ln>
                    <a:noFill/>
                  </a:ln>
                  <a:solidFill>
                    <a:schemeClr val="tx1"/>
                  </a:solidFill>
                  <a:effectLst/>
                  <a:latin typeface="Arial" charset="0"/>
                </a:endParaRPr>
              </a:p>
            </p:txBody>
          </p:sp>
          <p:sp>
            <p:nvSpPr>
              <p:cNvPr id="105" name="Tekstiruutu 104">
                <a:extLst>
                  <a:ext uri="{FF2B5EF4-FFF2-40B4-BE49-F238E27FC236}">
                    <a16:creationId xmlns:a16="http://schemas.microsoft.com/office/drawing/2014/main" id="{7E1B383D-9178-4DF9-9A98-48616C8F21F8}"/>
                  </a:ext>
                </a:extLst>
              </p:cNvPr>
              <p:cNvSpPr txBox="1"/>
              <p:nvPr/>
            </p:nvSpPr>
            <p:spPr>
              <a:xfrm>
                <a:off x="-9152" y="4076078"/>
                <a:ext cx="3718215" cy="389513"/>
              </a:xfrm>
              <a:prstGeom prst="flowChartTerminator">
                <a:avLst/>
              </a:prstGeom>
              <a:noFill/>
              <a:effectLst/>
            </p:spPr>
            <p:txBody>
              <a:bodyPr wrap="square" rtlCol="0">
                <a:spAutoFit/>
              </a:bodyPr>
              <a:lstStyle/>
              <a:p>
                <a:pPr algn="ctr"/>
                <a:r>
                  <a:rPr lang="fi-FI" sz="1200" dirty="0">
                    <a:solidFill>
                      <a:schemeClr val="bg1"/>
                    </a:solidFill>
                  </a:rPr>
                  <a:t>Kauppa, hallinto ja oikeustiede</a:t>
                </a:r>
              </a:p>
            </p:txBody>
          </p:sp>
          <p:grpSp>
            <p:nvGrpSpPr>
              <p:cNvPr id="34" name="Ryhmä 33">
                <a:extLst>
                  <a:ext uri="{FF2B5EF4-FFF2-40B4-BE49-F238E27FC236}">
                    <a16:creationId xmlns:a16="http://schemas.microsoft.com/office/drawing/2014/main" id="{520B8568-B154-4B1B-B8C6-4CEF747E3641}"/>
                  </a:ext>
                </a:extLst>
              </p:cNvPr>
              <p:cNvGrpSpPr/>
              <p:nvPr/>
            </p:nvGrpSpPr>
            <p:grpSpPr>
              <a:xfrm>
                <a:off x="2592016" y="3777455"/>
                <a:ext cx="1246031" cy="405348"/>
                <a:chOff x="2592016" y="3226543"/>
                <a:chExt cx="1246031" cy="405348"/>
              </a:xfrm>
            </p:grpSpPr>
            <p:sp>
              <p:nvSpPr>
                <p:cNvPr id="107" name="Ellipsi 106">
                  <a:hlinkClick r:id="rId26" action="ppaction://hlinksldjump" tooltip="Katso lisää"/>
                  <a:extLst>
                    <a:ext uri="{FF2B5EF4-FFF2-40B4-BE49-F238E27FC236}">
                      <a16:creationId xmlns:a16="http://schemas.microsoft.com/office/drawing/2014/main" id="{44E00868-5701-433B-8749-07E41E1CF9BE}"/>
                    </a:ext>
                  </a:extLst>
                </p:cNvPr>
                <p:cNvSpPr/>
                <p:nvPr/>
              </p:nvSpPr>
              <p:spPr>
                <a:xfrm>
                  <a:off x="2592016" y="3244722"/>
                  <a:ext cx="1177709" cy="387169"/>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08" name="Tekstiruutu 107">
                  <a:hlinkClick r:id="rId26" action="ppaction://hlinksldjump" tooltip="Katso lisää"/>
                  <a:extLst>
                    <a:ext uri="{FF2B5EF4-FFF2-40B4-BE49-F238E27FC236}">
                      <a16:creationId xmlns:a16="http://schemas.microsoft.com/office/drawing/2014/main" id="{36A77C6C-2315-41A0-BEE4-BAF7FFF57D9B}"/>
                    </a:ext>
                  </a:extLst>
                </p:cNvPr>
                <p:cNvSpPr txBox="1"/>
                <p:nvPr/>
              </p:nvSpPr>
              <p:spPr>
                <a:xfrm>
                  <a:off x="2614458" y="3226543"/>
                  <a:ext cx="1223589" cy="389513"/>
                </a:xfrm>
                <a:prstGeom prst="flowChartTerminator">
                  <a:avLst/>
                </a:prstGeom>
                <a:noFill/>
                <a:ln>
                  <a:noFill/>
                </a:ln>
                <a:effectLst/>
              </p:spPr>
              <p:txBody>
                <a:bodyPr wrap="square" rtlCol="0">
                  <a:spAutoFit/>
                </a:bodyPr>
                <a:lstStyle/>
                <a:p>
                  <a:pPr>
                    <a:spcBef>
                      <a:spcPts val="0"/>
                    </a:spcBef>
                  </a:pPr>
                  <a:r>
                    <a:rPr lang="fi-FI" sz="1200" dirty="0"/>
                    <a:t>Oikeustiede</a:t>
                  </a:r>
                </a:p>
              </p:txBody>
            </p:sp>
          </p:grpSp>
          <p:grpSp>
            <p:nvGrpSpPr>
              <p:cNvPr id="35" name="Ryhmä 34">
                <a:extLst>
                  <a:ext uri="{FF2B5EF4-FFF2-40B4-BE49-F238E27FC236}">
                    <a16:creationId xmlns:a16="http://schemas.microsoft.com/office/drawing/2014/main" id="{E5F4EE63-A6ED-40B7-9199-DF54D43A433E}"/>
                  </a:ext>
                </a:extLst>
              </p:cNvPr>
              <p:cNvGrpSpPr/>
              <p:nvPr/>
            </p:nvGrpSpPr>
            <p:grpSpPr>
              <a:xfrm>
                <a:off x="130258" y="3746821"/>
                <a:ext cx="2480696" cy="417550"/>
                <a:chOff x="130258" y="3195909"/>
                <a:chExt cx="2480696" cy="417550"/>
              </a:xfrm>
            </p:grpSpPr>
            <p:sp>
              <p:nvSpPr>
                <p:cNvPr id="110" name="Ellipsi 109">
                  <a:hlinkClick r:id="rId27" action="ppaction://hlinksldjump" tooltip="Katso lisää"/>
                  <a:extLst>
                    <a:ext uri="{FF2B5EF4-FFF2-40B4-BE49-F238E27FC236}">
                      <a16:creationId xmlns:a16="http://schemas.microsoft.com/office/drawing/2014/main" id="{9E567C23-37A9-4FA3-BC38-79FD1613E30E}"/>
                    </a:ext>
                  </a:extLst>
                </p:cNvPr>
                <p:cNvSpPr/>
                <p:nvPr/>
              </p:nvSpPr>
              <p:spPr>
                <a:xfrm>
                  <a:off x="1387366" y="3195909"/>
                  <a:ext cx="1223588" cy="363974"/>
                </a:xfrm>
                <a:prstGeom prst="flowChartTerminator">
                  <a:avLst/>
                </a:prstGeom>
                <a:solidFill>
                  <a:schemeClr val="accent1">
                    <a:lumMod val="75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sp>
            <p:sp>
              <p:nvSpPr>
                <p:cNvPr id="111" name="Tekstiruutu 110">
                  <a:hlinkClick r:id="rId28" action="ppaction://hlinksldjump" tooltip="Katso lisää"/>
                  <a:extLst>
                    <a:ext uri="{FF2B5EF4-FFF2-40B4-BE49-F238E27FC236}">
                      <a16:creationId xmlns:a16="http://schemas.microsoft.com/office/drawing/2014/main" id="{0BA5AD96-E8A2-4CD4-AEAB-70F1098905FE}"/>
                    </a:ext>
                  </a:extLst>
                </p:cNvPr>
                <p:cNvSpPr txBox="1"/>
                <p:nvPr/>
              </p:nvSpPr>
              <p:spPr>
                <a:xfrm>
                  <a:off x="130258" y="3223946"/>
                  <a:ext cx="1333843" cy="389513"/>
                </a:xfrm>
                <a:prstGeom prst="flowChartTerminator">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i-FI" sz="1200" dirty="0"/>
                    <a:t>Kauppatieteet</a:t>
                  </a:r>
                </a:p>
              </p:txBody>
            </p:sp>
          </p:grpSp>
        </p:grpSp>
        <p:sp>
          <p:nvSpPr>
            <p:cNvPr id="15" name="Tekstiruutu 14">
              <a:extLst>
                <a:ext uri="{FF2B5EF4-FFF2-40B4-BE49-F238E27FC236}">
                  <a16:creationId xmlns:a16="http://schemas.microsoft.com/office/drawing/2014/main" id="{DC5374EC-EEC1-47B4-AD55-C67342EE60E3}"/>
                </a:ext>
              </a:extLst>
            </p:cNvPr>
            <p:cNvSpPr txBox="1"/>
            <p:nvPr/>
          </p:nvSpPr>
          <p:spPr>
            <a:xfrm>
              <a:off x="1518185" y="4448145"/>
              <a:ext cx="1109599" cy="276999"/>
            </a:xfrm>
            <a:prstGeom prst="rect">
              <a:avLst/>
            </a:prstGeom>
            <a:noFill/>
          </p:spPr>
          <p:txBody>
            <a:bodyPr wrap="none" rtlCol="0">
              <a:spAutoFit/>
            </a:bodyPr>
            <a:lstStyle/>
            <a:p>
              <a:r>
                <a:rPr lang="fi-FI" sz="1200" dirty="0"/>
                <a:t>Hallintotiede</a:t>
              </a:r>
            </a:p>
          </p:txBody>
        </p:sp>
      </p:grpSp>
    </p:spTree>
    <p:extLst>
      <p:ext uri="{BB962C8B-B14F-4D97-AF65-F5344CB8AC3E}">
        <p14:creationId xmlns:p14="http://schemas.microsoft.com/office/powerpoint/2010/main" val="325978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0-#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Kauppatieteet</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a:hlinkClick r:id="rId4" tooltip="Katso lisää"/>
          </p:cNvPr>
          <p:cNvSpPr/>
          <p:nvPr/>
        </p:nvSpPr>
        <p:spPr bwMode="auto">
          <a:xfrm>
            <a:off x="35496" y="1717834"/>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5" tooltip="Katso lisää"/>
          </p:cNvPr>
          <p:cNvSpPr/>
          <p:nvPr/>
        </p:nvSpPr>
        <p:spPr bwMode="auto">
          <a:xfrm>
            <a:off x="35496" y="2093491"/>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6" tooltip="Katso lisää"/>
          </p:cNvPr>
          <p:cNvSpPr/>
          <p:nvPr/>
        </p:nvSpPr>
        <p:spPr bwMode="auto">
          <a:xfrm>
            <a:off x="35496" y="2420888"/>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r>
              <a:rPr lang="fi-FI" sz="900" dirty="0"/>
              <a:t>Jyväskylän yliopisto</a:t>
            </a:r>
            <a:endParaRPr kumimoji="0" lang="fi-FI" sz="900" b="1" i="0" u="none" strike="noStrike" cap="none" normalizeH="0" baseline="0" dirty="0">
              <a:ln>
                <a:noFill/>
              </a:ln>
              <a:solidFill>
                <a:schemeClr val="tx1"/>
              </a:solidFill>
              <a:effectLst/>
              <a:latin typeface="Arial" charset="0"/>
            </a:endParaRPr>
          </a:p>
        </p:txBody>
      </p:sp>
      <p:sp>
        <p:nvSpPr>
          <p:cNvPr id="63" name="Pyöristetty suorakulmio 62">
            <a:hlinkClick r:id="rId7" tooltip="Katso lisää"/>
          </p:cNvPr>
          <p:cNvSpPr/>
          <p:nvPr/>
        </p:nvSpPr>
        <p:spPr bwMode="auto">
          <a:xfrm>
            <a:off x="35496" y="2732345"/>
            <a:ext cx="1368152" cy="408623"/>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8" tooltip="Katso lisää"/>
          </p:cNvPr>
          <p:cNvSpPr/>
          <p:nvPr/>
        </p:nvSpPr>
        <p:spPr bwMode="auto">
          <a:xfrm>
            <a:off x="35496" y="3212976"/>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9" tooltip="Katso lisää"/>
          </p:cNvPr>
          <p:cNvSpPr/>
          <p:nvPr/>
        </p:nvSpPr>
        <p:spPr bwMode="auto">
          <a:xfrm>
            <a:off x="35496" y="3573016"/>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a:hlinkClick r:id="rId10" tooltip="Katso lisää"/>
          </p:cNvPr>
          <p:cNvSpPr/>
          <p:nvPr/>
        </p:nvSpPr>
        <p:spPr bwMode="auto">
          <a:xfrm>
            <a:off x="35496" y="4524737"/>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a:hlinkClick r:id="rId11" tooltip="Katso lisää"/>
          </p:cNvPr>
          <p:cNvSpPr/>
          <p:nvPr/>
        </p:nvSpPr>
        <p:spPr bwMode="auto">
          <a:xfrm>
            <a:off x="35496" y="485354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501615"/>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12" tooltip="Katso lisää"/>
          </p:cNvPr>
          <p:cNvSpPr/>
          <p:nvPr/>
        </p:nvSpPr>
        <p:spPr bwMode="auto">
          <a:xfrm>
            <a:off x="35496" y="390041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221185"/>
            <a:ext cx="7133426" cy="2143919"/>
            <a:chOff x="1582753" y="4327339"/>
            <a:chExt cx="7133426"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0000"/>
              </a:solidFill>
              <a:prstDash val="solid"/>
              <a:round/>
              <a:headEnd type="none" w="med" len="med"/>
              <a:tailEnd type="none" w="med" len="med"/>
            </a:ln>
            <a:effectLst>
              <a:glow rad="101600">
                <a:srgbClr val="C000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127956" cy="166193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CC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797071"/>
              <a:ext cx="1872208" cy="954107"/>
            </a:xfrm>
            <a:prstGeom prst="rect">
              <a:avLst/>
            </a:prstGeom>
            <a:noFill/>
          </p:spPr>
          <p:txBody>
            <a:bodyPr wrap="square" rtlCol="0">
              <a:spAutoFit/>
            </a:bodyPr>
            <a:lstStyle/>
            <a:p>
              <a:pPr algn="ctr">
                <a:buNone/>
              </a:pPr>
              <a:r>
                <a:rPr lang="fi-FI" sz="1400" dirty="0">
                  <a:solidFill>
                    <a:schemeClr val="bg1"/>
                  </a:solidFill>
                  <a:latin typeface="Arial Rounded MT Bold" panose="020F0704030504030204" pitchFamily="34" charset="0"/>
                </a:rPr>
                <a:t>Kauppa- </a:t>
              </a:r>
            </a:p>
            <a:p>
              <a:pPr algn="ctr">
                <a:spcBef>
                  <a:spcPts val="0"/>
                </a:spcBef>
                <a:buNone/>
              </a:pPr>
              <a:r>
                <a:rPr lang="fi-FI" sz="1400" dirty="0">
                  <a:solidFill>
                    <a:schemeClr val="bg1"/>
                  </a:solidFill>
                  <a:latin typeface="Arial Rounded MT Bold" panose="020F0704030504030204" pitchFamily="34" charset="0"/>
                </a:rPr>
                <a:t>tieteiden</a:t>
              </a:r>
            </a:p>
            <a:p>
              <a:pPr algn="ctr">
                <a:spcBef>
                  <a:spcPts val="0"/>
                </a:spcBef>
                <a:buNone/>
              </a:pPr>
              <a:r>
                <a:rPr lang="fi-FI" sz="1400" dirty="0">
                  <a:solidFill>
                    <a:schemeClr val="bg1"/>
                  </a:solidFill>
                  <a:latin typeface="Arial Rounded MT Bold" panose="020F0704030504030204" pitchFamily="34" charset="0"/>
                </a:rPr>
                <a:t> kandidaatti </a:t>
              </a:r>
            </a:p>
            <a:p>
              <a:pPr algn="ctr">
                <a:spcBef>
                  <a:spcPts val="0"/>
                </a:spcBef>
                <a:buNone/>
              </a:pPr>
              <a:r>
                <a:rPr lang="fi-FI" sz="1400" dirty="0">
                  <a:solidFill>
                    <a:schemeClr val="bg1"/>
                  </a:solidFill>
                  <a:latin typeface="Arial Rounded MT Bold" panose="020F0704030504030204" pitchFamily="34" charset="0"/>
                </a:rPr>
                <a:t>(KTK)</a:t>
              </a:r>
            </a:p>
          </p:txBody>
        </p:sp>
        <p:sp>
          <p:nvSpPr>
            <p:cNvPr id="81" name="Tekstiruutu 80"/>
            <p:cNvSpPr txBox="1"/>
            <p:nvPr/>
          </p:nvSpPr>
          <p:spPr>
            <a:xfrm>
              <a:off x="4211960" y="4805201"/>
              <a:ext cx="1589671" cy="954107"/>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Kauppa-</a:t>
              </a:r>
            </a:p>
            <a:p>
              <a:pPr algn="ctr">
                <a:spcBef>
                  <a:spcPts val="0"/>
                </a:spcBef>
                <a:buNone/>
              </a:pPr>
              <a:r>
                <a:rPr lang="fi-FI" sz="1400" dirty="0">
                  <a:solidFill>
                    <a:schemeClr val="bg1"/>
                  </a:solidFill>
                  <a:latin typeface="Arial Rounded MT Bold" panose="020F0704030504030204" pitchFamily="34" charset="0"/>
                </a:rPr>
                <a:t>tieteiden</a:t>
              </a:r>
            </a:p>
            <a:p>
              <a:pPr algn="ctr">
                <a:spcBef>
                  <a:spcPts val="0"/>
                </a:spcBef>
                <a:buNone/>
              </a:pPr>
              <a:r>
                <a:rPr lang="fi-FI" sz="1400" dirty="0">
                  <a:solidFill>
                    <a:schemeClr val="bg1"/>
                  </a:solidFill>
                  <a:latin typeface="Arial Rounded MT Bold" panose="020F0704030504030204" pitchFamily="34" charset="0"/>
                </a:rPr>
                <a:t>maisteri</a:t>
              </a:r>
            </a:p>
            <a:p>
              <a:pPr algn="ctr">
                <a:spcBef>
                  <a:spcPts val="0"/>
                </a:spcBef>
                <a:buNone/>
              </a:pPr>
              <a:r>
                <a:rPr lang="fi-FI" sz="1400" dirty="0">
                  <a:solidFill>
                    <a:schemeClr val="bg1"/>
                  </a:solidFill>
                  <a:latin typeface="Arial Rounded MT Bold" panose="020F0704030504030204" pitchFamily="34" charset="0"/>
                </a:rPr>
                <a:t>(KTM)</a:t>
              </a:r>
            </a:p>
          </p:txBody>
        </p:sp>
        <p:sp>
          <p:nvSpPr>
            <p:cNvPr id="82" name="Tekstiruutu 81"/>
            <p:cNvSpPr txBox="1"/>
            <p:nvPr/>
          </p:nvSpPr>
          <p:spPr>
            <a:xfrm>
              <a:off x="6746988" y="4671058"/>
              <a:ext cx="1785452" cy="1384995"/>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Kauppatieteiden</a:t>
              </a:r>
            </a:p>
            <a:p>
              <a:pPr algn="ctr">
                <a:spcBef>
                  <a:spcPts val="0"/>
                </a:spcBef>
                <a:buNone/>
              </a:pPr>
              <a:r>
                <a:rPr lang="fi-FI" sz="1400" dirty="0">
                  <a:solidFill>
                    <a:schemeClr val="bg1"/>
                  </a:solidFill>
                  <a:latin typeface="Arial Rounded MT Bold" panose="020F0704030504030204" pitchFamily="34" charset="0"/>
                </a:rPr>
                <a:t>lisensiaatti (KTL)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Kauppatieteiden </a:t>
              </a:r>
            </a:p>
            <a:p>
              <a:pPr algn="ctr">
                <a:spcBef>
                  <a:spcPts val="0"/>
                </a:spcBef>
                <a:buNone/>
              </a:pPr>
              <a:r>
                <a:rPr lang="fi-FI" sz="1400" dirty="0">
                  <a:solidFill>
                    <a:schemeClr val="bg1"/>
                  </a:solidFill>
                  <a:latin typeface="Arial Rounded MT Bold" panose="020F0704030504030204" pitchFamily="34" charset="0"/>
                </a:rPr>
                <a:t>tohtori (KTT)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00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Alempi korkeakoulututkinto</a:t>
              </a:r>
            </a:p>
          </p:txBody>
        </p:sp>
        <p:sp>
          <p:nvSpPr>
            <p:cNvPr id="83" name="Tekstiruutu 82"/>
            <p:cNvSpPr txBox="1"/>
            <p:nvPr/>
          </p:nvSpPr>
          <p:spPr>
            <a:xfrm>
              <a:off x="4067944" y="6194259"/>
              <a:ext cx="2232248" cy="276999"/>
            </a:xfrm>
            <a:prstGeom prst="rect">
              <a:avLst/>
            </a:prstGeom>
            <a:solidFill>
              <a:srgbClr val="CC33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7069116" y="6194259"/>
              <a:ext cx="1391316" cy="276999"/>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24744"/>
            <a:ext cx="6552728" cy="954107"/>
          </a:xfrm>
          <a:prstGeom prst="rect">
            <a:avLst/>
          </a:prstGeom>
          <a:solidFill>
            <a:schemeClr val="bg2">
              <a:lumMod val="20000"/>
              <a:lumOff val="80000"/>
            </a:schemeClr>
          </a:solidFill>
          <a:effectLst>
            <a:glow rad="139700">
              <a:srgbClr val="C00000">
                <a:alpha val="40000"/>
              </a:srgbClr>
            </a:glow>
          </a:effectLst>
        </p:spPr>
        <p:txBody>
          <a:bodyPr wrap="square">
            <a:spAutoFit/>
          </a:bodyPr>
          <a:lstStyle/>
          <a:p>
            <a:r>
              <a:rPr lang="fi-FI" sz="1400" dirty="0"/>
              <a:t>Kauppatieteellisen alan opiskelija perehtyy muun muassa taloushallintoon, markkinointiin sekä johtamiseen. Koulutuksessa korostuvat myös yrittäjyys ja kansainvälisyys. Tutkinto antaa valmiudet yritystalouden analysointiin ja siihen liittyvään päätöksentekoon.</a:t>
            </a:r>
            <a:endParaRPr lang="fi-FI" sz="1400" b="0" dirty="0">
              <a:latin typeface="Arial Rounded MT Bold" panose="020F0704030504030204" pitchFamily="34" charset="0"/>
            </a:endParaRPr>
          </a:p>
        </p:txBody>
      </p:sp>
      <p:sp>
        <p:nvSpPr>
          <p:cNvPr id="37" name="Suorakulmio 36"/>
          <p:cNvSpPr/>
          <p:nvPr/>
        </p:nvSpPr>
        <p:spPr>
          <a:xfrm>
            <a:off x="1687895" y="4927336"/>
            <a:ext cx="4668303" cy="1384995"/>
          </a:xfrm>
          <a:prstGeom prst="rect">
            <a:avLst/>
          </a:prstGeom>
        </p:spPr>
        <p:txBody>
          <a:bodyPr wrap="square">
            <a:spAutoFit/>
          </a:bodyPr>
          <a:lstStyle/>
          <a:p>
            <a:pPr>
              <a:spcBef>
                <a:spcPts val="0"/>
              </a:spcBef>
            </a:pPr>
            <a:r>
              <a:rPr lang="fi-FI" sz="1400" u="sng" dirty="0"/>
              <a:t>Työtehtäviä:</a:t>
            </a:r>
          </a:p>
          <a:p>
            <a:pPr marL="285750" indent="-285750">
              <a:spcBef>
                <a:spcPts val="0"/>
              </a:spcBef>
              <a:buFont typeface="Courier New" panose="02070309020205020404" pitchFamily="49" charset="0"/>
              <a:buChar char="o"/>
            </a:pPr>
            <a:r>
              <a:rPr lang="fi-FI" sz="1400" dirty="0"/>
              <a:t>yritysten ja järjestöjen erilaiset johto- ja asiantuntijatehtävät</a:t>
            </a:r>
          </a:p>
          <a:p>
            <a:pPr marL="285750" indent="-285750">
              <a:spcBef>
                <a:spcPts val="0"/>
              </a:spcBef>
              <a:buFont typeface="Courier New" panose="02070309020205020404" pitchFamily="49" charset="0"/>
              <a:buChar char="o"/>
            </a:pPr>
            <a:r>
              <a:rPr lang="fi-FI" sz="1400" dirty="0"/>
              <a:t>tieteellinen tutkimustyö</a:t>
            </a:r>
          </a:p>
          <a:p>
            <a:pPr marL="285750" indent="-285750">
              <a:spcBef>
                <a:spcPts val="0"/>
              </a:spcBef>
              <a:buFont typeface="Courier New" panose="02070309020205020404" pitchFamily="49" charset="0"/>
              <a:buChar char="o"/>
            </a:pPr>
            <a:r>
              <a:rPr lang="fi-FI" sz="1400" dirty="0"/>
              <a:t>kuntien ja valtion taloushallinnon johtotehtävät</a:t>
            </a:r>
          </a:p>
          <a:p>
            <a:pPr marL="285750" indent="-285750">
              <a:spcBef>
                <a:spcPts val="0"/>
              </a:spcBef>
              <a:buFont typeface="Courier New" panose="02070309020205020404" pitchFamily="49" charset="0"/>
              <a:buChar char="o"/>
            </a:pPr>
            <a:r>
              <a:rPr lang="fi-FI" sz="1400" dirty="0"/>
              <a:t>yrittäjyys</a:t>
            </a:r>
          </a:p>
        </p:txBody>
      </p:sp>
      <p:pic>
        <p:nvPicPr>
          <p:cNvPr id="3074" name="Picture 2" descr="C:\Users\Seppo\AppData\Local\Microsoft\Windows\Temporary Internet Files\Content.IE5\AL57D4PG\MP90043374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224" y="4581439"/>
            <a:ext cx="2256472" cy="1568248"/>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4" tooltip="Katso"/>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F518E5BA-40EB-4FCC-B274-57AED26D63F9}"/>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10636878-77EA-4AC6-9F34-601C79267F27}"/>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6A00B6BD-4F99-4802-B515-033D461DE207}"/>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EE88602D-7A79-4F64-A490-68E52F5C1694}"/>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1E29B66D-44D5-46B6-B3DE-72CE7F6F5EE5}"/>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37951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Hallintotiede</a:t>
            </a:r>
          </a:p>
        </p:txBody>
      </p:sp>
      <p:sp>
        <p:nvSpPr>
          <p:cNvPr id="3" name="Pyöristetty suorakulmio 2">
            <a:hlinkClick r:id="rId3" tooltip="Katso lisää"/>
          </p:cNvPr>
          <p:cNvSpPr/>
          <p:nvPr/>
        </p:nvSpPr>
        <p:spPr bwMode="auto">
          <a:xfrm>
            <a:off x="35496" y="1069762"/>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r>
              <a:rPr lang="fi-FI" sz="1000" dirty="0"/>
              <a:t>Lapin yliopisto</a:t>
            </a:r>
          </a:p>
        </p:txBody>
      </p:sp>
      <p:sp>
        <p:nvSpPr>
          <p:cNvPr id="56" name="Pyöristetty suorakulmio 55"/>
          <p:cNvSpPr/>
          <p:nvPr/>
        </p:nvSpPr>
        <p:spPr bwMode="auto">
          <a:xfrm>
            <a:off x="35496" y="1373411"/>
            <a:ext cx="1368152" cy="272415"/>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a:hlinkClick r:id="rId4" tooltip="Katso lisää"/>
          </p:cNvPr>
          <p:cNvSpPr/>
          <p:nvPr/>
        </p:nvSpPr>
        <p:spPr bwMode="auto">
          <a:xfrm>
            <a:off x="35496" y="1717834"/>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r>
              <a:rPr lang="fi-FI" sz="900" dirty="0"/>
              <a:t>Jyväskylän yliopisto</a:t>
            </a:r>
            <a:endParaRPr kumimoji="0" lang="fi-FI" sz="900" b="1" i="0" u="none" strike="noStrike" cap="none" normalizeH="0" baseline="0" dirty="0">
              <a:ln>
                <a:noFill/>
              </a:ln>
              <a:solidFill>
                <a:schemeClr val="tx1"/>
              </a:solidFill>
              <a:effectLst/>
              <a:latin typeface="Arial" charset="0"/>
            </a:endParaRPr>
          </a:p>
        </p:txBody>
      </p:sp>
      <p:sp>
        <p:nvSpPr>
          <p:cNvPr id="63" name="Pyöristetty suorakulmio 62"/>
          <p:cNvSpPr/>
          <p:nvPr/>
        </p:nvSpPr>
        <p:spPr bwMode="auto">
          <a:xfrm>
            <a:off x="35496" y="2732345"/>
            <a:ext cx="1368152" cy="408623"/>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501615"/>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no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221185"/>
            <a:ext cx="7133426" cy="2143919"/>
            <a:chOff x="1582753" y="4327339"/>
            <a:chExt cx="7133426"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0000"/>
              </a:solidFill>
              <a:prstDash val="solid"/>
              <a:round/>
              <a:headEnd type="none" w="med" len="med"/>
              <a:tailEnd type="none" w="med" len="med"/>
            </a:ln>
            <a:effectLst>
              <a:glow rad="101600">
                <a:srgbClr val="C000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127956" cy="166193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CC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797071"/>
              <a:ext cx="1872208" cy="954107"/>
            </a:xfrm>
            <a:prstGeom prst="rect">
              <a:avLst/>
            </a:prstGeom>
            <a:noFill/>
          </p:spPr>
          <p:txBody>
            <a:bodyPr wrap="square" rtlCol="0">
              <a:spAutoFit/>
            </a:bodyPr>
            <a:lstStyle/>
            <a:p>
              <a:pPr algn="ctr">
                <a:buNone/>
              </a:pPr>
              <a:r>
                <a:rPr lang="fi-FI" sz="1400" dirty="0">
                  <a:solidFill>
                    <a:schemeClr val="bg1"/>
                  </a:solidFill>
                  <a:latin typeface="Arial Rounded MT Bold" panose="020F0704030504030204" pitchFamily="34" charset="0"/>
                </a:rPr>
                <a:t>Hallinto- </a:t>
              </a:r>
            </a:p>
            <a:p>
              <a:pPr algn="ctr">
                <a:spcBef>
                  <a:spcPts val="0"/>
                </a:spcBef>
                <a:buNone/>
              </a:pPr>
              <a:r>
                <a:rPr lang="fi-FI" sz="1400" dirty="0">
                  <a:solidFill>
                    <a:schemeClr val="bg1"/>
                  </a:solidFill>
                  <a:latin typeface="Arial Rounded MT Bold" panose="020F0704030504030204" pitchFamily="34" charset="0"/>
                </a:rPr>
                <a:t>tieteiden</a:t>
              </a:r>
            </a:p>
            <a:p>
              <a:pPr algn="ctr">
                <a:spcBef>
                  <a:spcPts val="0"/>
                </a:spcBef>
                <a:buNone/>
              </a:pPr>
              <a:r>
                <a:rPr lang="fi-FI" sz="1400" dirty="0">
                  <a:solidFill>
                    <a:schemeClr val="bg1"/>
                  </a:solidFill>
                  <a:latin typeface="Arial Rounded MT Bold" panose="020F0704030504030204" pitchFamily="34" charset="0"/>
                </a:rPr>
                <a:t> kandidaatti </a:t>
              </a:r>
            </a:p>
            <a:p>
              <a:pPr algn="ctr">
                <a:spcBef>
                  <a:spcPts val="0"/>
                </a:spcBef>
                <a:buNone/>
              </a:pPr>
              <a:r>
                <a:rPr lang="fi-FI" sz="1400" dirty="0">
                  <a:solidFill>
                    <a:schemeClr val="bg1"/>
                  </a:solidFill>
                  <a:latin typeface="Arial Rounded MT Bold" panose="020F0704030504030204" pitchFamily="34" charset="0"/>
                </a:rPr>
                <a:t>(KTK)</a:t>
              </a:r>
            </a:p>
          </p:txBody>
        </p:sp>
        <p:sp>
          <p:nvSpPr>
            <p:cNvPr id="81" name="Tekstiruutu 80"/>
            <p:cNvSpPr txBox="1"/>
            <p:nvPr/>
          </p:nvSpPr>
          <p:spPr>
            <a:xfrm>
              <a:off x="4211960" y="4805201"/>
              <a:ext cx="1589671" cy="954107"/>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Hallinto-</a:t>
              </a:r>
            </a:p>
            <a:p>
              <a:pPr algn="ctr">
                <a:spcBef>
                  <a:spcPts val="0"/>
                </a:spcBef>
                <a:buNone/>
              </a:pPr>
              <a:r>
                <a:rPr lang="fi-FI" sz="1400" dirty="0">
                  <a:solidFill>
                    <a:schemeClr val="bg1"/>
                  </a:solidFill>
                  <a:latin typeface="Arial Rounded MT Bold" panose="020F0704030504030204" pitchFamily="34" charset="0"/>
                </a:rPr>
                <a:t>tieteiden</a:t>
              </a:r>
            </a:p>
            <a:p>
              <a:pPr algn="ctr">
                <a:spcBef>
                  <a:spcPts val="0"/>
                </a:spcBef>
                <a:buNone/>
              </a:pPr>
              <a:r>
                <a:rPr lang="fi-FI" sz="1400" dirty="0">
                  <a:solidFill>
                    <a:schemeClr val="bg1"/>
                  </a:solidFill>
                  <a:latin typeface="Arial Rounded MT Bold" panose="020F0704030504030204" pitchFamily="34" charset="0"/>
                </a:rPr>
                <a:t>maisteri</a:t>
              </a:r>
            </a:p>
            <a:p>
              <a:pPr algn="ctr">
                <a:spcBef>
                  <a:spcPts val="0"/>
                </a:spcBef>
                <a:buNone/>
              </a:pPr>
              <a:r>
                <a:rPr lang="fi-FI" sz="1400" dirty="0">
                  <a:solidFill>
                    <a:schemeClr val="bg1"/>
                  </a:solidFill>
                  <a:latin typeface="Arial Rounded MT Bold" panose="020F0704030504030204" pitchFamily="34" charset="0"/>
                </a:rPr>
                <a:t>(KTM)</a:t>
              </a:r>
            </a:p>
          </p:txBody>
        </p:sp>
        <p:sp>
          <p:nvSpPr>
            <p:cNvPr id="82" name="Tekstiruutu 81"/>
            <p:cNvSpPr txBox="1"/>
            <p:nvPr/>
          </p:nvSpPr>
          <p:spPr>
            <a:xfrm>
              <a:off x="6746988" y="4671058"/>
              <a:ext cx="1785452" cy="1384995"/>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Hallintotieteiden</a:t>
              </a:r>
            </a:p>
            <a:p>
              <a:pPr algn="ctr">
                <a:spcBef>
                  <a:spcPts val="0"/>
                </a:spcBef>
                <a:buNone/>
              </a:pPr>
              <a:r>
                <a:rPr lang="fi-FI" sz="1400" dirty="0">
                  <a:solidFill>
                    <a:schemeClr val="bg1"/>
                  </a:solidFill>
                  <a:latin typeface="Arial Rounded MT Bold" panose="020F0704030504030204" pitchFamily="34" charset="0"/>
                </a:rPr>
                <a:t>lisensiaatti (KTL)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Hallintotieteiden </a:t>
              </a:r>
            </a:p>
            <a:p>
              <a:pPr algn="ctr">
                <a:spcBef>
                  <a:spcPts val="0"/>
                </a:spcBef>
                <a:buNone/>
              </a:pPr>
              <a:r>
                <a:rPr lang="fi-FI" sz="1400" dirty="0">
                  <a:solidFill>
                    <a:schemeClr val="bg1"/>
                  </a:solidFill>
                  <a:latin typeface="Arial Rounded MT Bold" panose="020F0704030504030204" pitchFamily="34" charset="0"/>
                </a:rPr>
                <a:t>tohtori (KTT)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00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Alempi korkeakoulututkinto</a:t>
              </a:r>
            </a:p>
          </p:txBody>
        </p:sp>
        <p:sp>
          <p:nvSpPr>
            <p:cNvPr id="83" name="Tekstiruutu 82"/>
            <p:cNvSpPr txBox="1"/>
            <p:nvPr/>
          </p:nvSpPr>
          <p:spPr>
            <a:xfrm>
              <a:off x="4067944" y="6194259"/>
              <a:ext cx="2232248" cy="276999"/>
            </a:xfrm>
            <a:prstGeom prst="rect">
              <a:avLst/>
            </a:prstGeom>
            <a:solidFill>
              <a:srgbClr val="CC33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7069116" y="6194259"/>
              <a:ext cx="1391316" cy="276999"/>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619673" y="1124744"/>
            <a:ext cx="7200800" cy="1015663"/>
          </a:xfrm>
          <a:prstGeom prst="rect">
            <a:avLst/>
          </a:prstGeom>
          <a:solidFill>
            <a:schemeClr val="bg2">
              <a:lumMod val="20000"/>
              <a:lumOff val="80000"/>
            </a:schemeClr>
          </a:solidFill>
          <a:effectLst>
            <a:glow rad="139700">
              <a:srgbClr val="C00000">
                <a:alpha val="40000"/>
              </a:srgbClr>
            </a:glow>
          </a:effectLst>
        </p:spPr>
        <p:txBody>
          <a:bodyPr wrap="square">
            <a:spAutoFit/>
          </a:bodyPr>
          <a:lstStyle/>
          <a:p>
            <a:r>
              <a:rPr lang="fi-FI" sz="1200" dirty="0"/>
              <a:t>Hallintotieteessä opetuksen ja tutkimuksen kohteena ovat sekä kansalliset ja kansainväliset hallintojärjestelmät että hallinto julkisissa, yleishyödyllisissä ja yksityisissä organisaatioissa. Hallintotiede pyrkii myös löytämään vastauksia siihen, miten organisaatioita ja niiden toimintaa voidaan arvioida ja miten arviointitietoa voidaan käyttää hyväksi organisaatioiden kehittämisessä.</a:t>
            </a:r>
            <a:endParaRPr lang="fi-FI" sz="1200" b="0" dirty="0">
              <a:latin typeface="Arial Rounded MT Bold" panose="020F0704030504030204" pitchFamily="34" charset="0"/>
            </a:endParaRPr>
          </a:p>
        </p:txBody>
      </p:sp>
      <p:sp>
        <p:nvSpPr>
          <p:cNvPr id="37" name="Suorakulmio 36"/>
          <p:cNvSpPr/>
          <p:nvPr/>
        </p:nvSpPr>
        <p:spPr>
          <a:xfrm>
            <a:off x="1629975" y="5407958"/>
            <a:ext cx="4036233" cy="1015663"/>
          </a:xfrm>
          <a:prstGeom prst="rect">
            <a:avLst/>
          </a:prstGeom>
        </p:spPr>
        <p:txBody>
          <a:bodyPr wrap="square">
            <a:spAutoFit/>
          </a:bodyPr>
          <a:lstStyle/>
          <a:p>
            <a:pPr>
              <a:spcBef>
                <a:spcPts val="0"/>
              </a:spcBef>
            </a:pPr>
            <a:r>
              <a:rPr lang="fi-FI" sz="1200" u="sng" dirty="0"/>
              <a:t>Työtehtäviä:</a:t>
            </a:r>
          </a:p>
          <a:p>
            <a:pPr marL="285750" indent="-285750">
              <a:spcBef>
                <a:spcPts val="0"/>
              </a:spcBef>
              <a:buFont typeface="Courier New" panose="02070309020205020404" pitchFamily="49" charset="0"/>
              <a:buChar char="o"/>
            </a:pPr>
            <a:r>
              <a:rPr lang="fi-FI" sz="1200" dirty="0"/>
              <a:t>yritysten ja järjestöjen erilaiset johto- ja asiantuntijatehtävät</a:t>
            </a:r>
          </a:p>
          <a:p>
            <a:pPr marL="285750" indent="-285750">
              <a:spcBef>
                <a:spcPts val="0"/>
              </a:spcBef>
              <a:buFont typeface="Courier New" panose="02070309020205020404" pitchFamily="49" charset="0"/>
              <a:buChar char="o"/>
            </a:pPr>
            <a:r>
              <a:rPr lang="fi-FI" sz="1200" dirty="0"/>
              <a:t>kuntien ja valtion hallinnon johtotehtävät</a:t>
            </a:r>
          </a:p>
          <a:p>
            <a:pPr marL="285750" indent="-285750">
              <a:spcBef>
                <a:spcPts val="0"/>
              </a:spcBef>
              <a:buFont typeface="Courier New" panose="02070309020205020404" pitchFamily="49" charset="0"/>
              <a:buChar char="o"/>
            </a:pPr>
            <a:r>
              <a:rPr lang="fi-FI" sz="1200" dirty="0"/>
              <a:t>organisaation kehittämistehtävät</a:t>
            </a:r>
          </a:p>
        </p:txBody>
      </p:sp>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E42585D0-79CF-4190-B9AC-4A33B27D13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0585" y="4588723"/>
            <a:ext cx="3848100"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39" name="Ryhmä 38">
            <a:extLst>
              <a:ext uri="{FF2B5EF4-FFF2-40B4-BE49-F238E27FC236}">
                <a16:creationId xmlns:a16="http://schemas.microsoft.com/office/drawing/2014/main" id="{BF80A713-984F-403D-953C-8F9C5493361C}"/>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6A041E06-4277-46DA-B61E-8AF9D56452A0}"/>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35B9BC0B-1BDE-488E-9B9A-6F18BAE6B341}"/>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F54E9AAE-1237-4B2E-BA5D-3359968468D3}"/>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2A59753C-02DD-40F0-A8E9-258871685288}"/>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18444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4499992" y="4365104"/>
            <a:ext cx="2016224" cy="2031325"/>
          </a:xfrm>
          <a:prstGeom prst="rect">
            <a:avLst/>
          </a:prstGeom>
          <a:ln>
            <a:solidFill>
              <a:srgbClr val="0066FF"/>
            </a:solidFill>
          </a:ln>
          <a:effectLst>
            <a:glow rad="101600">
              <a:srgbClr val="00B0F0">
                <a:alpha val="60000"/>
              </a:srgbClr>
            </a:glow>
          </a:effectLst>
        </p:spPr>
        <p:txBody>
          <a:bodyPr wrap="square">
            <a:spAutoFit/>
          </a:bodyPr>
          <a:lstStyle/>
          <a:p>
            <a:pPr>
              <a:spcBef>
                <a:spcPts val="0"/>
              </a:spcBef>
            </a:pPr>
            <a:r>
              <a:rPr lang="fi-FI" sz="1400" u="sng" dirty="0"/>
              <a:t>Juristien ammatteja:</a:t>
            </a:r>
          </a:p>
          <a:p>
            <a:pPr marL="285750" indent="-285750">
              <a:spcBef>
                <a:spcPts val="0"/>
              </a:spcBef>
              <a:buFont typeface="Courier New" panose="02070309020205020404" pitchFamily="49" charset="0"/>
              <a:buChar char="o"/>
            </a:pPr>
            <a:r>
              <a:rPr lang="fi-FI" sz="1400" b="0" dirty="0"/>
              <a:t>asianajaja</a:t>
            </a:r>
          </a:p>
          <a:p>
            <a:pPr marL="285750" indent="-285750">
              <a:spcBef>
                <a:spcPts val="0"/>
              </a:spcBef>
              <a:buFont typeface="Courier New" panose="02070309020205020404" pitchFamily="49" charset="0"/>
              <a:buChar char="o"/>
            </a:pPr>
            <a:r>
              <a:rPr lang="fi-FI" sz="1400" b="0" dirty="0"/>
              <a:t>nimismies</a:t>
            </a:r>
          </a:p>
          <a:p>
            <a:pPr marL="285750" indent="-285750">
              <a:spcBef>
                <a:spcPts val="0"/>
              </a:spcBef>
              <a:buFont typeface="Courier New" panose="02070309020205020404" pitchFamily="49" charset="0"/>
              <a:buChar char="o"/>
            </a:pPr>
            <a:r>
              <a:rPr lang="fi-FI" sz="1400" b="0" dirty="0"/>
              <a:t>tuomari</a:t>
            </a:r>
          </a:p>
          <a:p>
            <a:pPr marL="285750" indent="-285750">
              <a:spcBef>
                <a:spcPts val="0"/>
              </a:spcBef>
              <a:buFont typeface="Courier New" panose="02070309020205020404" pitchFamily="49" charset="0"/>
              <a:buChar char="o"/>
            </a:pPr>
            <a:r>
              <a:rPr lang="fi-FI" sz="1400" b="0" dirty="0"/>
              <a:t>henkikirjoittaja</a:t>
            </a:r>
          </a:p>
          <a:p>
            <a:pPr marL="285750" indent="-285750">
              <a:spcBef>
                <a:spcPts val="0"/>
              </a:spcBef>
              <a:buFont typeface="Courier New" panose="02070309020205020404" pitchFamily="49" charset="0"/>
              <a:buChar char="o"/>
            </a:pPr>
            <a:r>
              <a:rPr lang="fi-FI" sz="1400" b="0" dirty="0"/>
              <a:t>verojohtaja</a:t>
            </a:r>
          </a:p>
          <a:p>
            <a:pPr marL="285750" indent="-285750">
              <a:spcBef>
                <a:spcPts val="0"/>
              </a:spcBef>
              <a:buFont typeface="Courier New" panose="02070309020205020404" pitchFamily="49" charset="0"/>
              <a:buChar char="o"/>
            </a:pPr>
            <a:r>
              <a:rPr lang="fi-FI" sz="1400" b="0" dirty="0"/>
              <a:t>kuntien ja valtion hallinnon ammatit</a:t>
            </a:r>
          </a:p>
          <a:p>
            <a:pPr>
              <a:spcBef>
                <a:spcPts val="0"/>
              </a:spcBef>
            </a:pPr>
            <a:endParaRPr lang="fi-FI" sz="1400" b="0" dirty="0"/>
          </a:p>
        </p:txBody>
      </p:sp>
      <p:sp>
        <p:nvSpPr>
          <p:cNvPr id="37" name="Suorakulmio 36"/>
          <p:cNvSpPr/>
          <p:nvPr/>
        </p:nvSpPr>
        <p:spPr>
          <a:xfrm>
            <a:off x="1565260" y="4350003"/>
            <a:ext cx="2790715" cy="2031325"/>
          </a:xfrm>
          <a:prstGeom prst="rect">
            <a:avLst/>
          </a:prstGeom>
          <a:ln>
            <a:solidFill>
              <a:srgbClr val="0066FF"/>
            </a:solidFill>
          </a:ln>
          <a:effectLst>
            <a:glow rad="101600">
              <a:schemeClr val="accent5">
                <a:lumMod val="75000"/>
                <a:alpha val="60000"/>
              </a:schemeClr>
            </a:glow>
          </a:effectLst>
        </p:spPr>
        <p:txBody>
          <a:bodyPr wrap="square">
            <a:spAutoFit/>
          </a:bodyPr>
          <a:lstStyle/>
          <a:p>
            <a:pPr>
              <a:spcBef>
                <a:spcPts val="0"/>
              </a:spcBef>
            </a:pPr>
            <a:r>
              <a:rPr lang="fi-FI" sz="1400" u="sng" dirty="0"/>
              <a:t>Oikeusnotaarit työskentelevät:</a:t>
            </a:r>
          </a:p>
          <a:p>
            <a:pPr marL="285750" indent="-285750">
              <a:spcBef>
                <a:spcPts val="0"/>
              </a:spcBef>
              <a:buFont typeface="Courier New" panose="02070309020205020404" pitchFamily="49" charset="0"/>
              <a:buChar char="o"/>
            </a:pPr>
            <a:r>
              <a:rPr lang="fi-FI" sz="1400" b="0" dirty="0"/>
              <a:t>oikeusaputoimistoissa ja poliisihallinnossa</a:t>
            </a:r>
          </a:p>
          <a:p>
            <a:pPr marL="285750" indent="-285750">
              <a:spcBef>
                <a:spcPts val="0"/>
              </a:spcBef>
              <a:buFont typeface="Courier New" panose="02070309020205020404" pitchFamily="49" charset="0"/>
              <a:buChar char="o"/>
            </a:pPr>
            <a:r>
              <a:rPr lang="fi-FI" sz="1400" b="0" dirty="0"/>
              <a:t>vakuutusyhtiöissä, pankeissa ja järjestöissä</a:t>
            </a:r>
          </a:p>
          <a:p>
            <a:pPr marL="285750" indent="-285750">
              <a:spcBef>
                <a:spcPts val="0"/>
              </a:spcBef>
              <a:buFont typeface="Courier New" panose="02070309020205020404" pitchFamily="49" charset="0"/>
              <a:buChar char="o"/>
            </a:pPr>
            <a:r>
              <a:rPr lang="fi-FI" sz="1400" b="0" dirty="0"/>
              <a:t>asianajaja- tai lakiasiaintoimistoissa</a:t>
            </a:r>
          </a:p>
          <a:p>
            <a:pPr marL="285750" indent="-285750">
              <a:spcBef>
                <a:spcPts val="0"/>
              </a:spcBef>
              <a:buFont typeface="Courier New" panose="02070309020205020404" pitchFamily="49" charset="0"/>
              <a:buChar char="o"/>
            </a:pPr>
            <a:r>
              <a:rPr lang="fi-FI" sz="1400" b="0" dirty="0"/>
              <a:t> hallinto- ja asiantuntijatehtävissä</a:t>
            </a:r>
          </a:p>
        </p:txBody>
      </p:sp>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Oikeustiede</a:t>
            </a:r>
          </a:p>
        </p:txBody>
      </p:sp>
      <p:sp>
        <p:nvSpPr>
          <p:cNvPr id="3" name="Pyöristetty suorakulmio 2">
            <a:hlinkClick r:id="rId3" tooltip="Katso lisää"/>
          </p:cNvPr>
          <p:cNvSpPr/>
          <p:nvPr/>
        </p:nvSpPr>
        <p:spPr bwMode="auto">
          <a:xfrm>
            <a:off x="35496" y="1069762"/>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5"/>
          </p:cNvPr>
          <p:cNvSpPr/>
          <p:nvPr/>
        </p:nvSpPr>
        <p:spPr bwMode="auto">
          <a:xfrm>
            <a:off x="35496" y="3212976"/>
            <a:ext cx="1368152" cy="255389"/>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6" tooltip="Katso lisää"/>
          </p:cNvPr>
          <p:cNvSpPr/>
          <p:nvPr/>
        </p:nvSpPr>
        <p:spPr bwMode="auto">
          <a:xfrm>
            <a:off x="35496" y="3573016"/>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7" tooltip="Katso lisää"/>
          </p:cNvPr>
          <p:cNvSpPr/>
          <p:nvPr/>
        </p:nvSpPr>
        <p:spPr bwMode="auto">
          <a:xfrm>
            <a:off x="35496" y="5501615"/>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8" tooltip="Katso lisää"/>
          </p:cNvPr>
          <p:cNvSpPr/>
          <p:nvPr/>
        </p:nvSpPr>
        <p:spPr bwMode="auto">
          <a:xfrm>
            <a:off x="35496" y="3900413"/>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132856"/>
            <a:ext cx="7525751" cy="2237985"/>
            <a:chOff x="1582753" y="4106027"/>
            <a:chExt cx="7525751" cy="2237985"/>
          </a:xfrm>
        </p:grpSpPr>
        <p:cxnSp>
          <p:nvCxnSpPr>
            <p:cNvPr id="74" name="Suora yhdysviiva 73"/>
            <p:cNvCxnSpPr/>
            <p:nvPr/>
          </p:nvCxnSpPr>
          <p:spPr bwMode="auto">
            <a:xfrm>
              <a:off x="1820845" y="5258155"/>
              <a:ext cx="6098612" cy="0"/>
            </a:xfrm>
            <a:prstGeom prst="line">
              <a:avLst/>
            </a:prstGeom>
            <a:noFill/>
            <a:ln w="76200" cap="flat" cmpd="sng" algn="ctr">
              <a:solidFill>
                <a:srgbClr val="00B0F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964061" y="4521296"/>
              <a:ext cx="2072435"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112179">
              <a:off x="1993798" y="4532282"/>
              <a:ext cx="1543411" cy="1567606"/>
            </a:xfrm>
            <a:prstGeom prst="teardrop">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12179">
              <a:off x="4523265" y="4482153"/>
              <a:ext cx="1596299" cy="1579439"/>
            </a:xfrm>
            <a:prstGeom prst="teardrop">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64998"/>
              <a:ext cx="1728192" cy="630942"/>
            </a:xfrm>
            <a:prstGeom prst="rect">
              <a:avLst/>
            </a:prstGeom>
            <a:noFill/>
          </p:spPr>
          <p:txBody>
            <a:bodyPr wrap="square" rtlCol="0">
              <a:spAutoFit/>
            </a:bodyPr>
            <a:lstStyle/>
            <a:p>
              <a:pPr algn="ctr">
                <a:buNone/>
              </a:pPr>
              <a:r>
                <a:rPr lang="fi-FI" sz="1400" dirty="0">
                  <a:latin typeface="Arial Rounded MT Bold" panose="020F0704030504030204" pitchFamily="34" charset="0"/>
                </a:rPr>
                <a:t>Oikeusnotaari</a:t>
              </a:r>
            </a:p>
            <a:p>
              <a:pPr algn="ctr">
                <a:buNone/>
              </a:pPr>
              <a:r>
                <a:rPr lang="fi-FI" sz="1400" dirty="0">
                  <a:latin typeface="Arial Rounded MT Bold" panose="020F0704030504030204" pitchFamily="34" charset="0"/>
                </a:rPr>
                <a:t>(ON)</a:t>
              </a:r>
            </a:p>
          </p:txBody>
        </p:sp>
        <p:sp>
          <p:nvSpPr>
            <p:cNvPr id="81" name="Tekstiruutu 80"/>
            <p:cNvSpPr txBox="1"/>
            <p:nvPr/>
          </p:nvSpPr>
          <p:spPr>
            <a:xfrm>
              <a:off x="4572000" y="5029284"/>
              <a:ext cx="1584176"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Oikeustieteen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(OM)</a:t>
              </a:r>
            </a:p>
          </p:txBody>
        </p:sp>
        <p:sp>
          <p:nvSpPr>
            <p:cNvPr id="82" name="Tekstiruutu 81"/>
            <p:cNvSpPr txBox="1"/>
            <p:nvPr/>
          </p:nvSpPr>
          <p:spPr>
            <a:xfrm>
              <a:off x="6995297" y="4511360"/>
              <a:ext cx="2113207" cy="1815882"/>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Oikeustieteen</a:t>
              </a:r>
            </a:p>
            <a:p>
              <a:pPr algn="ctr">
                <a:spcBef>
                  <a:spcPts val="0"/>
                </a:spcBef>
                <a:buNone/>
              </a:pPr>
              <a:r>
                <a:rPr lang="fi-FI" sz="1400" dirty="0">
                  <a:solidFill>
                    <a:schemeClr val="bg1"/>
                  </a:solidFill>
                  <a:latin typeface="Arial Rounded MT Bold" panose="020F0704030504030204" pitchFamily="34" charset="0"/>
                </a:rPr>
                <a:t>lisensiaatti (OL)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Oikeustieteen</a:t>
              </a:r>
            </a:p>
            <a:p>
              <a:pPr algn="ctr">
                <a:spcBef>
                  <a:spcPts val="0"/>
                </a:spcBef>
                <a:buNone/>
              </a:pPr>
              <a:r>
                <a:rPr lang="fi-FI" sz="1400" dirty="0">
                  <a:solidFill>
                    <a:schemeClr val="bg1"/>
                  </a:solidFill>
                  <a:latin typeface="Arial Rounded MT Bold" panose="020F0704030504030204" pitchFamily="34" charset="0"/>
                </a:rPr>
                <a:t>tohtori</a:t>
              </a:r>
            </a:p>
            <a:p>
              <a:pPr algn="ctr">
                <a:spcBef>
                  <a:spcPts val="0"/>
                </a:spcBef>
                <a:buNone/>
              </a:pPr>
              <a:r>
                <a:rPr lang="fi-FI" sz="1400" dirty="0">
                  <a:solidFill>
                    <a:schemeClr val="bg1"/>
                  </a:solidFill>
                  <a:latin typeface="Arial Rounded MT Bold" panose="020F0704030504030204" pitchFamily="34" charset="0"/>
                </a:rPr>
                <a:t>(OT)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4106027"/>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211960" y="4106027"/>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285140" y="4106027"/>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841281" y="1178168"/>
            <a:ext cx="6431581" cy="738664"/>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Oikeustieteen alalla opiskelijat perehtyvät Suomen ja EU:n oikeudelliseen järjestelmään, julkisoikeudellisiin ja yksityisoikeudellisiin oikeudenaloihin sekä oikeuden yleistieteisiin.</a:t>
            </a:r>
          </a:p>
        </p:txBody>
      </p:sp>
      <p:pic>
        <p:nvPicPr>
          <p:cNvPr id="3075" name="Picture 3" descr="C:\Users\Seppo\AppData\Local\Microsoft\Windows\Temporary Internet Files\Content.IE5\RUPZYY7G\MP90038534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4282063"/>
            <a:ext cx="1396606" cy="19552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Ryhmä 39">
            <a:extLst>
              <a:ext uri="{FF2B5EF4-FFF2-40B4-BE49-F238E27FC236}">
                <a16:creationId xmlns:a16="http://schemas.microsoft.com/office/drawing/2014/main" id="{D18DB059-262D-4E71-A109-808F331CE5C7}"/>
              </a:ext>
            </a:extLst>
          </p:cNvPr>
          <p:cNvGrpSpPr/>
          <p:nvPr/>
        </p:nvGrpSpPr>
        <p:grpSpPr>
          <a:xfrm>
            <a:off x="7951063" y="6309320"/>
            <a:ext cx="1229449" cy="549004"/>
            <a:chOff x="8023071" y="6305602"/>
            <a:chExt cx="1229449" cy="549004"/>
          </a:xfrm>
        </p:grpSpPr>
        <p:sp>
          <p:nvSpPr>
            <p:cNvPr id="41" name="Toimintopainike: Seuraava 85">
              <a:hlinkClick r:id="" action="ppaction://hlinkshowjump?jump=nextslide" highlightClick="1"/>
              <a:extLst>
                <a:ext uri="{FF2B5EF4-FFF2-40B4-BE49-F238E27FC236}">
                  <a16:creationId xmlns:a16="http://schemas.microsoft.com/office/drawing/2014/main" id="{F6215182-55A9-4117-B9A1-EC52AA507536}"/>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oimintopainike: Edellinen 86">
              <a:hlinkClick r:id="" action="ppaction://hlinkshowjump?jump=firstslide" highlightClick="1"/>
              <a:extLst>
                <a:ext uri="{FF2B5EF4-FFF2-40B4-BE49-F238E27FC236}">
                  <a16:creationId xmlns:a16="http://schemas.microsoft.com/office/drawing/2014/main" id="{C3AAFD07-78FC-4711-84E9-6BFFD8682219}"/>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3" name="Tekstiruutu 42">
              <a:extLst>
                <a:ext uri="{FF2B5EF4-FFF2-40B4-BE49-F238E27FC236}">
                  <a16:creationId xmlns:a16="http://schemas.microsoft.com/office/drawing/2014/main" id="{48AC07DB-1D49-4CAF-802F-037F3430718D}"/>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4" name="Tekstiruutu 43">
              <a:extLst>
                <a:ext uri="{FF2B5EF4-FFF2-40B4-BE49-F238E27FC236}">
                  <a16:creationId xmlns:a16="http://schemas.microsoft.com/office/drawing/2014/main" id="{7D33CCDA-A60B-4449-9B6A-5A9F2776E79D}"/>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144246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Humanistinen ala</a:t>
            </a: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r>
              <a:rPr lang="fi-FI" sz="1000" dirty="0"/>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5" tooltip="Katso lisää"/>
          </p:cNvPr>
          <p:cNvSpPr/>
          <p:nvPr/>
        </p:nvSpPr>
        <p:spPr bwMode="auto">
          <a:xfrm>
            <a:off x="35496" y="2420888"/>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6" tooltip="Katso lisää"/>
          </p:cNvPr>
          <p:cNvSpPr/>
          <p:nvPr/>
        </p:nvSpPr>
        <p:spPr bwMode="auto">
          <a:xfrm>
            <a:off x="35496" y="3212976"/>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7" tooltip="Katso lisää"/>
          </p:cNvPr>
          <p:cNvSpPr/>
          <p:nvPr/>
        </p:nvSpPr>
        <p:spPr bwMode="auto">
          <a:xfrm>
            <a:off x="35496" y="3573016"/>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8" tooltip="Katso lisää"/>
          </p:cNvPr>
          <p:cNvSpPr/>
          <p:nvPr/>
        </p:nvSpPr>
        <p:spPr bwMode="auto">
          <a:xfrm>
            <a:off x="35496" y="550161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9" tooltip="Katso lisää"/>
          </p:cNvPr>
          <p:cNvSpPr/>
          <p:nvPr/>
        </p:nvSpPr>
        <p:spPr bwMode="auto">
          <a:xfrm>
            <a:off x="35496" y="3900413"/>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536573"/>
            <a:ext cx="7037493" cy="2044555"/>
            <a:chOff x="1582753" y="4426703"/>
            <a:chExt cx="7037493" cy="2044555"/>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00B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4" y="4426703"/>
              <a:ext cx="2032022" cy="1562566"/>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79712" y="4869079"/>
              <a:ext cx="1728192"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Humanististen tieteiden</a:t>
              </a:r>
            </a:p>
            <a:p>
              <a:pPr algn="ctr">
                <a:spcBef>
                  <a:spcPts val="0"/>
                </a:spcBef>
                <a:buNone/>
              </a:pPr>
              <a:r>
                <a:rPr lang="fi-FI" sz="1400" dirty="0">
                  <a:latin typeface="Arial Rounded MT Bold" panose="020F0704030504030204" pitchFamily="34" charset="0"/>
                </a:rPr>
                <a:t>kandidaatti</a:t>
              </a:r>
            </a:p>
            <a:p>
              <a:pPr algn="ctr">
                <a:spcBef>
                  <a:spcPts val="0"/>
                </a:spcBef>
                <a:buNone/>
              </a:pPr>
              <a:r>
                <a:rPr lang="fi-FI" sz="1400" dirty="0">
                  <a:latin typeface="Arial Rounded MT Bold" panose="020F0704030504030204" pitchFamily="34" charset="0"/>
                </a:rPr>
                <a:t>(HuK)</a:t>
              </a:r>
            </a:p>
          </p:txBody>
        </p:sp>
        <p:sp>
          <p:nvSpPr>
            <p:cNvPr id="81" name="Tekstiruutu 80"/>
            <p:cNvSpPr txBox="1"/>
            <p:nvPr/>
          </p:nvSpPr>
          <p:spPr>
            <a:xfrm>
              <a:off x="4070291" y="4940506"/>
              <a:ext cx="1941869"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Filosofian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(FM)</a:t>
              </a:r>
            </a:p>
          </p:txBody>
        </p:sp>
        <p:sp>
          <p:nvSpPr>
            <p:cNvPr id="82" name="Tekstiruutu 81"/>
            <p:cNvSpPr txBox="1"/>
            <p:nvPr/>
          </p:nvSpPr>
          <p:spPr>
            <a:xfrm>
              <a:off x="6746988" y="4725643"/>
              <a:ext cx="1785452" cy="1169551"/>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Filosofian </a:t>
              </a:r>
            </a:p>
            <a:p>
              <a:pPr algn="ctr">
                <a:spcBef>
                  <a:spcPts val="0"/>
                </a:spcBef>
                <a:buNone/>
              </a:pPr>
              <a:r>
                <a:rPr lang="fi-FI" sz="1400" dirty="0">
                  <a:solidFill>
                    <a:schemeClr val="bg1"/>
                  </a:solidFill>
                  <a:latin typeface="Arial Rounded MT Bold" panose="020F0704030504030204" pitchFamily="34" charset="0"/>
                </a:rPr>
                <a:t>lisensiaatti (FL)</a:t>
              </a:r>
            </a:p>
            <a:p>
              <a:pPr algn="ctr">
                <a:spcBef>
                  <a:spcPts val="0"/>
                </a:spcBef>
                <a:buNone/>
              </a:pPr>
              <a:r>
                <a:rPr lang="fi-FI" sz="1400" dirty="0">
                  <a:solidFill>
                    <a:schemeClr val="bg1"/>
                  </a:solidFill>
                  <a:latin typeface="Arial Rounded MT Bold" panose="020F0704030504030204" pitchFamily="34" charset="0"/>
                </a:rPr>
                <a:t>Filosofian</a:t>
              </a:r>
            </a:p>
            <a:p>
              <a:pPr algn="ctr">
                <a:spcBef>
                  <a:spcPts val="0"/>
                </a:spcBef>
                <a:buNone/>
              </a:pPr>
              <a:r>
                <a:rPr lang="fi-FI" sz="1400" dirty="0">
                  <a:solidFill>
                    <a:schemeClr val="bg1"/>
                  </a:solidFill>
                  <a:latin typeface="Arial Rounded MT Bold" panose="020F0704030504030204" pitchFamily="34" charset="0"/>
                </a:rPr>
                <a:t>tohtori (FT)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43615"/>
            <a:ext cx="6289847" cy="1277273"/>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b="0" dirty="0">
                <a:latin typeface="Arial Rounded MT Bold" panose="020F0704030504030204" pitchFamily="34" charset="0"/>
              </a:rPr>
              <a:t>Opintojen suorittamisessa kehittyvät akateemiset taidot, kuten esimerkiksi kielitaito, ryhmätyö- ja viestintätaidot, tiedonhankinta- ja tiedonkäsittelytaidot sekä ongelman ratkaisutaidot. </a:t>
            </a:r>
          </a:p>
          <a:p>
            <a:r>
              <a:rPr lang="fi-FI" sz="1400" b="0" dirty="0">
                <a:latin typeface="Arial Rounded MT Bold" panose="020F0704030504030204" pitchFamily="34" charset="0"/>
              </a:rPr>
              <a:t>Aineenopettajan pätevyyden humanistiselta alalta voi hankkia esim. kieliaineista sekä useista reaaliaineista.</a:t>
            </a:r>
          </a:p>
        </p:txBody>
      </p:sp>
      <p:sp>
        <p:nvSpPr>
          <p:cNvPr id="37" name="Suorakulmio 36"/>
          <p:cNvSpPr/>
          <p:nvPr/>
        </p:nvSpPr>
        <p:spPr>
          <a:xfrm>
            <a:off x="1691680" y="4797152"/>
            <a:ext cx="4248472" cy="2031325"/>
          </a:xfrm>
          <a:prstGeom prst="rect">
            <a:avLst/>
          </a:prstGeom>
        </p:spPr>
        <p:txBody>
          <a:bodyPr wrap="square">
            <a:spAutoFit/>
          </a:bodyPr>
          <a:lstStyle/>
          <a:p>
            <a:pPr>
              <a:spcBef>
                <a:spcPts val="0"/>
              </a:spcBef>
            </a:pPr>
            <a:r>
              <a:rPr lang="fi-FI" sz="1400" b="0" u="sng" dirty="0">
                <a:latin typeface="Arial Rounded MT Bold" panose="020F0704030504030204" pitchFamily="34" charset="0"/>
              </a:rPr>
              <a:t>Valmistuneita työskentelee muun muassa: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tiedotusvälineissä</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kirjastoissa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kulttuurihallinnossa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museoissa ja arkistoissa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tutkimuslaitoksissa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järjestöissä</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yrityksissä</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oppilaitoksissa</a:t>
            </a:r>
          </a:p>
        </p:txBody>
      </p:sp>
      <p:pic>
        <p:nvPicPr>
          <p:cNvPr id="1026" name="Picture 2" descr="C:\Users\Seppo\AppData\Local\Microsoft\Windows\Temporary Internet Files\Content.IE5\AL57D4PG\MP90040097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8184" y="4729882"/>
            <a:ext cx="1624269" cy="2030850"/>
          </a:xfrm>
          <a:prstGeom prst="rect">
            <a:avLst/>
          </a:prstGeom>
          <a:solidFill>
            <a:schemeClr val="tx1"/>
          </a:solidFill>
          <a:ln w="12700">
            <a:solidFill>
              <a:schemeClr val="tx1"/>
            </a:solidFill>
          </a:ln>
          <a:effectLst>
            <a:outerShdw blurRad="292100" dist="139700" dir="2700000" algn="tl" rotWithShape="0">
              <a:srgbClr val="333333">
                <a:alpha val="65000"/>
              </a:srgbClr>
            </a:outerShdw>
          </a:effectLst>
        </p:spPr>
      </p:pic>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70C65518-EE4B-4A5D-AAC8-C9C58012D890}"/>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9E1B1DC9-DD63-4750-BDD6-6CD7E10C1148}"/>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662624BD-64B8-4FCD-99F0-2197E4B30217}"/>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88A3031B-5CCC-4334-8F8D-A8BFB8686B79}"/>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C2EBF747-68E2-453B-ABC6-106895577D89}"/>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7941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Teologia</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4" tooltip="Katso lisää"/>
          </p:cNvPr>
          <p:cNvSpPr/>
          <p:nvPr/>
        </p:nvSpPr>
        <p:spPr bwMode="auto">
          <a:xfrm>
            <a:off x="35496" y="5501615"/>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5" tooltip="Katso lisää"/>
          </p:cNvPr>
          <p:cNvSpPr/>
          <p:nvPr/>
        </p:nvSpPr>
        <p:spPr bwMode="auto">
          <a:xfrm>
            <a:off x="35496" y="3900413"/>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475656" y="2692150"/>
            <a:ext cx="7272808" cy="1744962"/>
            <a:chOff x="1475656" y="4599050"/>
            <a:chExt cx="7272808" cy="1744962"/>
          </a:xfrm>
        </p:grpSpPr>
        <p:cxnSp>
          <p:nvCxnSpPr>
            <p:cNvPr id="74" name="Suora yhdysviiva 73"/>
            <p:cNvCxnSpPr/>
            <p:nvPr/>
          </p:nvCxnSpPr>
          <p:spPr bwMode="auto">
            <a:xfrm>
              <a:off x="1820845" y="5258155"/>
              <a:ext cx="6098612" cy="0"/>
            </a:xfrm>
            <a:prstGeom prst="line">
              <a:avLst/>
            </a:prstGeom>
            <a:noFill/>
            <a:ln w="76200" cap="flat" cmpd="sng" algn="ctr">
              <a:solidFill>
                <a:srgbClr val="9900FF"/>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428411" y="4671058"/>
              <a:ext cx="2320053" cy="1200710"/>
            </a:xfrm>
            <a:prstGeom prst="flowChartOnlineStorage">
              <a:avLst/>
            </a:prstGeom>
            <a:solidFill>
              <a:srgbClr val="99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671058"/>
              <a:ext cx="1954456" cy="1200710"/>
            </a:xfrm>
            <a:prstGeom prst="flowChartOnlineStorag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0731" y="4689575"/>
              <a:ext cx="2021429" cy="1209774"/>
            </a:xfrm>
            <a:prstGeom prst="flowChartOnlineStorage">
              <a:avLst/>
            </a:prstGeom>
            <a:solidFill>
              <a:srgbClr val="CC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941087"/>
              <a:ext cx="1584176"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Teologian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(TK)</a:t>
              </a:r>
            </a:p>
            <a:p>
              <a:pPr algn="ctr">
                <a:spcBef>
                  <a:spcPts val="0"/>
                </a:spcBef>
                <a:buNone/>
              </a:pP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350481" y="4940506"/>
              <a:ext cx="1517663"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Teologian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(TM)</a:t>
              </a:r>
            </a:p>
          </p:txBody>
        </p:sp>
        <p:sp>
          <p:nvSpPr>
            <p:cNvPr id="82" name="Tekstiruutu 81"/>
            <p:cNvSpPr txBox="1"/>
            <p:nvPr/>
          </p:nvSpPr>
          <p:spPr>
            <a:xfrm>
              <a:off x="6716441" y="4599050"/>
              <a:ext cx="2032023" cy="1384995"/>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Teologian</a:t>
              </a:r>
            </a:p>
            <a:p>
              <a:pPr algn="ctr">
                <a:spcBef>
                  <a:spcPts val="0"/>
                </a:spcBef>
                <a:buNone/>
              </a:pPr>
              <a:r>
                <a:rPr lang="fi-FI" sz="1400" dirty="0">
                  <a:solidFill>
                    <a:schemeClr val="bg1"/>
                  </a:solidFill>
                  <a:latin typeface="Arial Rounded MT Bold" panose="020F0704030504030204" pitchFamily="34" charset="0"/>
                </a:rPr>
                <a:t> lisensiaatti (TL)</a:t>
              </a:r>
            </a:p>
            <a:p>
              <a:pPr algn="ctr">
                <a:spcBef>
                  <a:spcPts val="0"/>
                </a:spcBef>
                <a:buNone/>
              </a:pPr>
              <a:r>
                <a:rPr lang="fi-FI" sz="1400" dirty="0">
                  <a:solidFill>
                    <a:schemeClr val="bg1"/>
                  </a:solidFill>
                  <a:latin typeface="Arial Rounded MT Bold" panose="020F0704030504030204" pitchFamily="34" charset="0"/>
                </a:rPr>
                <a:t>Teologian </a:t>
              </a:r>
            </a:p>
            <a:p>
              <a:pPr algn="ctr">
                <a:spcBef>
                  <a:spcPts val="0"/>
                </a:spcBef>
                <a:buNone/>
              </a:pPr>
              <a:r>
                <a:rPr lang="fi-FI" sz="1400" dirty="0">
                  <a:solidFill>
                    <a:schemeClr val="bg1"/>
                  </a:solidFill>
                  <a:latin typeface="Arial Rounded MT Bold" panose="020F0704030504030204" pitchFamily="34" charset="0"/>
                </a:rPr>
                <a:t>tohtori (TT)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475656" y="6039210"/>
              <a:ext cx="2269167"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039210"/>
              <a:ext cx="2232248" cy="276999"/>
            </a:xfrm>
            <a:prstGeom prst="rect">
              <a:avLst/>
            </a:prstGeom>
            <a:solidFill>
              <a:srgbClr val="CC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039210"/>
              <a:ext cx="1391316" cy="276999"/>
            </a:xfrm>
            <a:prstGeom prst="rect">
              <a:avLst/>
            </a:prstGeom>
            <a:solidFill>
              <a:srgbClr val="9900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24744"/>
            <a:ext cx="6552728" cy="1492716"/>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Teologia tieteenä selittää ihmisten uskonnolliseen ajatteluun ja toimintaan sekä maailmankatsomukseen liittyviä ilmiöitä erityisesti kristinuskon piirissä. Tutkimuksessa se käyttää humanististen ja yhteiskuntatieteiden menetelmiä.</a:t>
            </a:r>
          </a:p>
          <a:p>
            <a:r>
              <a:rPr lang="fi-FI" sz="1400" dirty="0"/>
              <a:t>Suuri osa teologeista työskentelee pappina tai uskonnonopettajana. Papin virassa toimiakseen teologin on saatava pappisvihkimys.</a:t>
            </a:r>
          </a:p>
        </p:txBody>
      </p:sp>
      <p:sp>
        <p:nvSpPr>
          <p:cNvPr id="37" name="Suorakulmio 36"/>
          <p:cNvSpPr/>
          <p:nvPr/>
        </p:nvSpPr>
        <p:spPr>
          <a:xfrm>
            <a:off x="1582752" y="4642640"/>
            <a:ext cx="4348635" cy="1815882"/>
          </a:xfrm>
          <a:prstGeom prst="rect">
            <a:avLst/>
          </a:prstGeom>
        </p:spPr>
        <p:txBody>
          <a:bodyPr wrap="square">
            <a:spAutoFit/>
          </a:bodyPr>
          <a:lstStyle/>
          <a:p>
            <a:pPr>
              <a:spcBef>
                <a:spcPts val="0"/>
              </a:spcBef>
            </a:pPr>
            <a:r>
              <a:rPr lang="fi-FI" sz="1400" u="sng" dirty="0"/>
              <a:t>Työtehtäviä:</a:t>
            </a:r>
          </a:p>
          <a:p>
            <a:pPr marL="285750" indent="-285750">
              <a:spcBef>
                <a:spcPts val="0"/>
              </a:spcBef>
              <a:buFont typeface="Courier New" panose="02070309020205020404" pitchFamily="49" charset="0"/>
              <a:buChar char="o"/>
            </a:pPr>
            <a:r>
              <a:rPr lang="fi-FI" sz="1400" dirty="0"/>
              <a:t>kirkollisten toimitusten hoito</a:t>
            </a:r>
          </a:p>
          <a:p>
            <a:pPr marL="285750" indent="-285750">
              <a:spcBef>
                <a:spcPts val="0"/>
              </a:spcBef>
              <a:buFont typeface="Courier New" panose="02070309020205020404" pitchFamily="49" charset="0"/>
              <a:buChar char="o"/>
            </a:pPr>
            <a:r>
              <a:rPr lang="fi-FI" sz="1400" dirty="0"/>
              <a:t>opetustyö </a:t>
            </a:r>
          </a:p>
          <a:p>
            <a:pPr marL="285750" indent="-285750">
              <a:spcBef>
                <a:spcPts val="0"/>
              </a:spcBef>
              <a:buFont typeface="Courier New" panose="02070309020205020404" pitchFamily="49" charset="0"/>
              <a:buChar char="o"/>
            </a:pPr>
            <a:r>
              <a:rPr lang="fi-FI" sz="1400" dirty="0"/>
              <a:t>perheneuvonta tai lähetystyö</a:t>
            </a:r>
          </a:p>
          <a:p>
            <a:pPr marL="285750" indent="-285750">
              <a:spcBef>
                <a:spcPts val="0"/>
              </a:spcBef>
              <a:buFont typeface="Courier New" panose="02070309020205020404" pitchFamily="49" charset="0"/>
              <a:buChar char="o"/>
            </a:pPr>
            <a:r>
              <a:rPr lang="fi-FI" sz="1400" dirty="0"/>
              <a:t>asiantuntijuus uskontojen ja kulttuurien tuntemusta vaativissa tehtävissä </a:t>
            </a:r>
          </a:p>
          <a:p>
            <a:pPr marL="285750" indent="-285750">
              <a:spcBef>
                <a:spcPts val="0"/>
              </a:spcBef>
              <a:buFont typeface="Courier New" panose="02070309020205020404" pitchFamily="49" charset="0"/>
              <a:buChar char="o"/>
            </a:pPr>
            <a:r>
              <a:rPr lang="fi-FI" sz="1400" dirty="0"/>
              <a:t>työ tiedotusvälineissä, kehitysyhteistyössä ja kotimaisissa ja kansainvälisissä järjestöissä</a:t>
            </a:r>
          </a:p>
        </p:txBody>
      </p:sp>
      <p:pic>
        <p:nvPicPr>
          <p:cNvPr id="2050" name="Picture 2" descr="C:\Users\Seppo\AppData\Local\Microsoft\Windows\Temporary Internet Files\Content.IE5\XJ0Z5WL0\MP9001778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289" y="4533733"/>
            <a:ext cx="2339345" cy="15595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67EC3F9B-20FB-4637-9717-131BEB26447A}"/>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DDF68AC8-AF59-4E73-8658-6DE761AB5647}"/>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B93B5AF5-6473-4266-A73C-51CE921E9691}"/>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30BEADE9-B98A-453E-BD51-519A451F5839}"/>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F072C6F2-5391-4415-BF92-0A47B8A6DF30}"/>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28691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Liikuntatiede</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3" tooltip="Katso lisää"/>
          </p:cNvPr>
          <p:cNvSpPr/>
          <p:nvPr/>
        </p:nvSpPr>
        <p:spPr bwMode="auto">
          <a:xfrm>
            <a:off x="35496" y="2420888"/>
            <a:ext cx="1368152" cy="255389"/>
          </a:xfrm>
          <a:prstGeom prst="roundRect">
            <a:avLst/>
          </a:prstGeom>
          <a:solidFill>
            <a:srgbClr val="0070C0"/>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50161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509217"/>
            <a:ext cx="7289521" cy="2143919"/>
            <a:chOff x="1582753" y="4327339"/>
            <a:chExt cx="7289521"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84051"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Liikuntatieteiden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LitK</a:t>
              </a:r>
              <a:r>
                <a:rPr lang="fi-FI" sz="1400" dirty="0">
                  <a:latin typeface="Arial Rounded MT Bold" panose="020F0704030504030204" pitchFamily="34" charset="0"/>
                </a:rPr>
                <a:t>)</a:t>
              </a:r>
            </a:p>
          </p:txBody>
        </p:sp>
        <p:sp>
          <p:nvSpPr>
            <p:cNvPr id="81" name="Tekstiruutu 80"/>
            <p:cNvSpPr txBox="1"/>
            <p:nvPr/>
          </p:nvSpPr>
          <p:spPr>
            <a:xfrm>
              <a:off x="4142299" y="4959090"/>
              <a:ext cx="1941869"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Liikuntatieteiden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LitM</a:t>
              </a:r>
              <a:r>
                <a:rPr lang="fi-FI" sz="1400" dirty="0">
                  <a:latin typeface="Arial Rounded MT Bold" panose="020F0704030504030204" pitchFamily="34" charset="0"/>
                </a:rPr>
                <a:t>)</a:t>
              </a:r>
            </a:p>
          </p:txBody>
        </p:sp>
        <p:sp>
          <p:nvSpPr>
            <p:cNvPr id="82" name="Tekstiruutu 81"/>
            <p:cNvSpPr txBox="1"/>
            <p:nvPr/>
          </p:nvSpPr>
          <p:spPr>
            <a:xfrm>
              <a:off x="6891004" y="4367344"/>
              <a:ext cx="1785452" cy="1815882"/>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Liikuntatieteiden</a:t>
              </a:r>
            </a:p>
            <a:p>
              <a:pPr algn="ctr">
                <a:spcBef>
                  <a:spcPts val="0"/>
                </a:spcBef>
                <a:buNone/>
              </a:pP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LitL</a:t>
              </a:r>
              <a:r>
                <a:rPr lang="fi-FI" sz="1400" dirty="0">
                  <a:solidFill>
                    <a:schemeClr val="bg1"/>
                  </a:solidFill>
                  <a:latin typeface="Arial Rounded MT Bold" panose="020F0704030504030204" pitchFamily="34" charset="0"/>
                </a:rPr>
                <a:t>)</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Liikuntatieteiden</a:t>
              </a:r>
            </a:p>
            <a:p>
              <a:pPr algn="ctr">
                <a:spcBef>
                  <a:spcPts val="0"/>
                </a:spcBef>
                <a:buNone/>
              </a:pPr>
              <a:r>
                <a:rPr lang="fi-FI" sz="1400" dirty="0">
                  <a:solidFill>
                    <a:schemeClr val="bg1"/>
                  </a:solidFill>
                  <a:latin typeface="Arial Rounded MT Bold" panose="020F0704030504030204" pitchFamily="34" charset="0"/>
                </a:rPr>
                <a:t>tohtori</a:t>
              </a:r>
            </a:p>
            <a:p>
              <a:pPr algn="ctr">
                <a:spcBef>
                  <a:spcPts val="0"/>
                </a:spcBef>
                <a:buNone/>
              </a:pPr>
              <a:r>
                <a:rPr lang="fi-FI" sz="1400" dirty="0">
                  <a:solidFill>
                    <a:schemeClr val="bg1"/>
                  </a:solidFill>
                  <a:latin typeface="Arial Rounded MT Bold" panose="020F0704030504030204" pitchFamily="34" charset="0"/>
                </a:rPr>
                <a:t>(</a:t>
              </a:r>
              <a:r>
                <a:rPr lang="fi-FI" sz="1400" dirty="0" err="1">
                  <a:solidFill>
                    <a:schemeClr val="bg1"/>
                  </a:solidFill>
                  <a:latin typeface="Arial Rounded MT Bold" panose="020F0704030504030204" pitchFamily="34" charset="0"/>
                </a:rPr>
                <a:t>LitT</a:t>
              </a:r>
              <a:r>
                <a:rPr lang="fi-FI" sz="1400" dirty="0">
                  <a:solidFill>
                    <a:schemeClr val="bg1"/>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24744"/>
            <a:ext cx="6472820" cy="1169551"/>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Liikuntatieteellisen koulutusalan keskeiset tehtävät ovat liikuntakulttuuriin liittyvä koulutus ja tutkimus sekä niiden kehittäminen yhteiskunnan eri alojen tarpeisiin. Kiinnostuksen kohteita ovat esimerkiksi liikunnan ja terveyden välinen suhde ja siihen vaikuttavat tekijät yhteiskuntatieteiden, käyttäytymistieteiden ja lääketieteen näkökulmasta.</a:t>
            </a:r>
            <a:endParaRPr lang="fi-FI" sz="1400" b="0" dirty="0">
              <a:latin typeface="Arial Rounded MT Bold" panose="020F0704030504030204" pitchFamily="34" charset="0"/>
            </a:endParaRPr>
          </a:p>
        </p:txBody>
      </p:sp>
      <p:sp>
        <p:nvSpPr>
          <p:cNvPr id="37" name="Suorakulmio 36"/>
          <p:cNvSpPr/>
          <p:nvPr/>
        </p:nvSpPr>
        <p:spPr>
          <a:xfrm>
            <a:off x="1497039" y="4991001"/>
            <a:ext cx="4369949" cy="1600438"/>
          </a:xfrm>
          <a:prstGeom prst="rect">
            <a:avLst/>
          </a:prstGeom>
        </p:spPr>
        <p:txBody>
          <a:bodyPr wrap="square">
            <a:spAutoFit/>
          </a:bodyPr>
          <a:lstStyle/>
          <a:p>
            <a:r>
              <a:rPr lang="fi-FI" sz="1400" u="sng" dirty="0"/>
              <a:t>Työpaikkoja mm.</a:t>
            </a:r>
          </a:p>
          <a:p>
            <a:pPr marL="285750" indent="-285750">
              <a:spcBef>
                <a:spcPts val="0"/>
              </a:spcBef>
              <a:buFont typeface="Courier New" panose="02070309020205020404" pitchFamily="49" charset="0"/>
              <a:buChar char="o"/>
            </a:pPr>
            <a:r>
              <a:rPr lang="fi-FI" sz="1400" dirty="0"/>
              <a:t>opetustehtävissä oppilaitoksissa</a:t>
            </a:r>
          </a:p>
          <a:p>
            <a:pPr marL="285750" indent="-285750">
              <a:spcBef>
                <a:spcPts val="0"/>
              </a:spcBef>
              <a:buFont typeface="Courier New" panose="02070309020205020404" pitchFamily="49" charset="0"/>
              <a:buChar char="o"/>
            </a:pPr>
            <a:r>
              <a:rPr lang="fi-FI" sz="1400" dirty="0"/>
              <a:t>urheilujärjestöissä</a:t>
            </a:r>
          </a:p>
          <a:p>
            <a:pPr marL="285750" indent="-285750">
              <a:spcBef>
                <a:spcPts val="0"/>
              </a:spcBef>
              <a:buFont typeface="Courier New" panose="02070309020205020404" pitchFamily="49" charset="0"/>
              <a:buChar char="o"/>
            </a:pPr>
            <a:r>
              <a:rPr lang="fi-FI" sz="1400" dirty="0"/>
              <a:t>kuntien ja valtion liikuntahallinnon johtotehtävissä</a:t>
            </a:r>
          </a:p>
          <a:p>
            <a:pPr marL="285750" indent="-285750">
              <a:spcBef>
                <a:spcPts val="0"/>
              </a:spcBef>
              <a:buFont typeface="Courier New" panose="02070309020205020404" pitchFamily="49" charset="0"/>
              <a:buChar char="o"/>
            </a:pPr>
            <a:r>
              <a:rPr lang="fi-FI" sz="1400" dirty="0"/>
              <a:t>vapaa-ajan, kuntoutuksen, testauksen ja matkailun suunnittelu- ja johtotehtävissä</a:t>
            </a:r>
          </a:p>
        </p:txBody>
      </p:sp>
      <p:pic>
        <p:nvPicPr>
          <p:cNvPr id="38" name="Picture 2" descr="Siirry etusivulle">
            <a:hlinkClick r:id="rId4" tooltip="Katso"/>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01DF87EC-A6CF-474A-9F6F-CB2E541A18D3}"/>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E84C5019-A15A-48B2-8256-744CF8814D0C}"/>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47977B0C-5C2B-439F-840A-27A69B1DC500}"/>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223F83A6-B651-4F75-B348-F229F6206444}"/>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DA3B1A28-556B-4818-B370-2A1BEE188022}"/>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2" name="Kuva 1">
            <a:extLst>
              <a:ext uri="{FF2B5EF4-FFF2-40B4-BE49-F238E27FC236}">
                <a16:creationId xmlns:a16="http://schemas.microsoft.com/office/drawing/2014/main" id="{6DE84EC5-8F08-4D07-AD2F-554655FD3C4C}"/>
              </a:ext>
            </a:extLst>
          </p:cNvPr>
          <p:cNvPicPr>
            <a:picLocks noChangeAspect="1"/>
          </p:cNvPicPr>
          <p:nvPr/>
        </p:nvPicPr>
        <p:blipFill>
          <a:blip r:embed="rId6"/>
          <a:stretch>
            <a:fillRect/>
          </a:stretch>
        </p:blipFill>
        <p:spPr>
          <a:xfrm>
            <a:off x="5520034" y="4949299"/>
            <a:ext cx="2232248" cy="1480077"/>
          </a:xfrm>
          <a:prstGeom prst="rect">
            <a:avLst/>
          </a:prstGeom>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815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ppo\AppData\Local\Microsoft\Windows\Temporary Internet Files\Content.IE5\X26473Q0\MP9004230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4872326"/>
            <a:ext cx="1440160" cy="183530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Sotilasala</a:t>
            </a:r>
          </a:p>
        </p:txBody>
      </p:sp>
      <p:sp>
        <p:nvSpPr>
          <p:cNvPr id="3" name="Pyöristetty suorakulmio 2"/>
          <p:cNvSpPr/>
          <p:nvPr/>
        </p:nvSpPr>
        <p:spPr bwMode="auto">
          <a:xfrm>
            <a:off x="35496" y="105273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5638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0080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76465"/>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03862"/>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15319"/>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19595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8" name="Pyöristetty suorakulmio 67"/>
          <p:cNvSpPr/>
          <p:nvPr/>
        </p:nvSpPr>
        <p:spPr bwMode="auto">
          <a:xfrm>
            <a:off x="35496" y="468437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33244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66124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924944"/>
            <a:ext cx="7133426" cy="1872208"/>
            <a:chOff x="1582753" y="4599050"/>
            <a:chExt cx="7133426" cy="1872208"/>
          </a:xfrm>
        </p:grpSpPr>
        <p:cxnSp>
          <p:nvCxnSpPr>
            <p:cNvPr id="74" name="Suora yhdysviiva 73"/>
            <p:cNvCxnSpPr/>
            <p:nvPr/>
          </p:nvCxnSpPr>
          <p:spPr bwMode="auto">
            <a:xfrm>
              <a:off x="1820845" y="5319130"/>
              <a:ext cx="6098612" cy="0"/>
            </a:xfrm>
            <a:prstGeom prst="line">
              <a:avLst/>
            </a:prstGeom>
            <a:noFill/>
            <a:ln w="76200" cap="flat" cmpd="sng" algn="ctr">
              <a:solidFill>
                <a:srgbClr val="008080"/>
              </a:solidFill>
              <a:prstDash val="solid"/>
              <a:round/>
              <a:headEnd type="none" w="med" len="med"/>
              <a:tailEnd type="none" w="med" len="med"/>
            </a:ln>
            <a:effectLst>
              <a:glow rad="228600">
                <a:srgbClr val="00CC99">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2" y="4798747"/>
              <a:ext cx="2415987" cy="1088063"/>
            </a:xfrm>
            <a:prstGeom prst="flowChartOnlineStorage">
              <a:avLst/>
            </a:prstGeom>
            <a:solidFill>
              <a:srgbClr val="0080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798752"/>
              <a:ext cx="2197159" cy="1088060"/>
            </a:xfrm>
            <a:prstGeom prst="flowChartOnlineStorage">
              <a:avLst/>
            </a:prstGeom>
            <a:solidFill>
              <a:srgbClr val="00CC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12531" y="4798749"/>
              <a:ext cx="2315652" cy="1088061"/>
            </a:xfrm>
            <a:prstGeom prst="flowChartOnlineStorage">
              <a:avLst/>
            </a:prstGeom>
            <a:solidFill>
              <a:srgbClr val="3399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941087"/>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Sotatieteiden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(SK)</a:t>
              </a:r>
            </a:p>
            <a:p>
              <a:pPr algn="ctr">
                <a:spcBef>
                  <a:spcPts val="0"/>
                </a:spcBef>
                <a:buNone/>
              </a:pPr>
              <a:r>
                <a:rPr lang="fi-FI" sz="1400" dirty="0">
                  <a:solidFill>
                    <a:srgbClr val="FF0000"/>
                  </a:solidFill>
                  <a:latin typeface="Arial Rounded MT Bold" panose="020F0704030504030204" pitchFamily="34" charset="0"/>
                </a:rPr>
                <a:t>210 op!</a:t>
              </a:r>
            </a:p>
          </p:txBody>
        </p:sp>
        <p:sp>
          <p:nvSpPr>
            <p:cNvPr id="81" name="Tekstiruutu 80"/>
            <p:cNvSpPr txBox="1"/>
            <p:nvPr/>
          </p:nvSpPr>
          <p:spPr>
            <a:xfrm>
              <a:off x="4142299" y="4959090"/>
              <a:ext cx="1941869" cy="95410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Sotatieteiden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(SM)</a:t>
              </a:r>
            </a:p>
            <a:p>
              <a:pPr algn="ctr">
                <a:spcBef>
                  <a:spcPts val="0"/>
                </a:spcBef>
                <a:buNone/>
              </a:pPr>
              <a:endParaRPr lang="fi-FI" sz="1400" dirty="0">
                <a:latin typeface="Arial Rounded MT Bold" panose="020F0704030504030204" pitchFamily="34" charset="0"/>
              </a:endParaRP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Yleisesikunta-</a:t>
              </a:r>
            </a:p>
            <a:p>
              <a:pPr algn="ctr">
                <a:spcBef>
                  <a:spcPts val="0"/>
                </a:spcBef>
                <a:buNone/>
              </a:pPr>
              <a:r>
                <a:rPr lang="fi-FI" sz="1400" dirty="0">
                  <a:solidFill>
                    <a:schemeClr val="bg1"/>
                  </a:solidFill>
                  <a:latin typeface="Arial Rounded MT Bold" panose="020F0704030504030204" pitchFamily="34" charset="0"/>
                </a:rPr>
                <a:t>upseerin tutkinto</a:t>
              </a:r>
            </a:p>
            <a:p>
              <a:pPr algn="ctr">
                <a:spcBef>
                  <a:spcPts val="0"/>
                </a:spcBef>
                <a:buNone/>
              </a:pPr>
              <a:r>
                <a:rPr lang="fi-FI" sz="1400" dirty="0">
                  <a:solidFill>
                    <a:schemeClr val="bg1"/>
                  </a:solidFill>
                  <a:latin typeface="Arial Rounded MT Bold" panose="020F0704030504030204" pitchFamily="34" charset="0"/>
                </a:rPr>
                <a:t>Sotatieteiden</a:t>
              </a:r>
            </a:p>
            <a:p>
              <a:pPr algn="ctr">
                <a:spcBef>
                  <a:spcPts val="0"/>
                </a:spcBef>
                <a:buNone/>
              </a:pPr>
              <a:r>
                <a:rPr lang="fi-FI" sz="1400" dirty="0">
                  <a:solidFill>
                    <a:schemeClr val="bg1"/>
                  </a:solidFill>
                  <a:latin typeface="Arial Rounded MT Bold" panose="020F0704030504030204" pitchFamily="34" charset="0"/>
                </a:rPr>
                <a:t>tohtori (ST)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00CC99"/>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3399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6111218"/>
              <a:ext cx="1391316" cy="276999"/>
            </a:xfrm>
            <a:prstGeom prst="rect">
              <a:avLst/>
            </a:prstGeom>
            <a:solidFill>
              <a:srgbClr val="00808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619672" y="1216784"/>
            <a:ext cx="6968978" cy="1708160"/>
          </a:xfrm>
          <a:prstGeom prst="rect">
            <a:avLst/>
          </a:prstGeom>
          <a:solidFill>
            <a:schemeClr val="bg2">
              <a:lumMod val="20000"/>
              <a:lumOff val="80000"/>
            </a:schemeClr>
          </a:solidFill>
          <a:ln>
            <a:solidFill>
              <a:srgbClr val="008080"/>
            </a:solidFill>
          </a:ln>
          <a:effectLst>
            <a:glow rad="139700">
              <a:srgbClr val="00CC99">
                <a:alpha val="40000"/>
              </a:srgbClr>
            </a:glow>
          </a:effectLst>
        </p:spPr>
        <p:txBody>
          <a:bodyPr wrap="square">
            <a:spAutoFit/>
          </a:bodyPr>
          <a:lstStyle/>
          <a:p>
            <a:r>
              <a:rPr lang="fi-FI" sz="1400" dirty="0"/>
              <a:t>Sotilasalaa opiskelevat perehtyvät maanpuolustukseen, turvallisuuspolitiikkaan sekä ihmisten johtamiseen. Alaa luonnehtii jatkuva valmistautuminen kriisien ja turvallisuusuhkien varalta. Sotilasalalla seurataan myös turvallisuus- ja puolustuspoliittisen ympäristön muutoksia ja teknistä kehitystä.</a:t>
            </a:r>
          </a:p>
          <a:p>
            <a:r>
              <a:rPr lang="fi-FI" sz="1400" dirty="0"/>
              <a:t>Maanpuolustuskorkeakouluun hyväksytyt sitoutuvat työskentelemään valmistuttuaan puolustusvoimissa tai Rajavartiolaitoksessa opintojen kestoa vastaavan ajan.</a:t>
            </a:r>
          </a:p>
        </p:txBody>
      </p:sp>
      <p:sp>
        <p:nvSpPr>
          <p:cNvPr id="37" name="Suorakulmio 36"/>
          <p:cNvSpPr/>
          <p:nvPr/>
        </p:nvSpPr>
        <p:spPr>
          <a:xfrm>
            <a:off x="1727558" y="5136584"/>
            <a:ext cx="4369949" cy="1384995"/>
          </a:xfrm>
          <a:prstGeom prst="rect">
            <a:avLst/>
          </a:prstGeom>
        </p:spPr>
        <p:txBody>
          <a:bodyPr wrap="square">
            <a:spAutoFit/>
          </a:bodyPr>
          <a:lstStyle/>
          <a:p>
            <a:r>
              <a:rPr lang="fi-FI" sz="1400" u="sng" dirty="0"/>
              <a:t>Työtehtäviä:</a:t>
            </a:r>
          </a:p>
          <a:p>
            <a:pPr marL="285750" indent="-285750">
              <a:spcBef>
                <a:spcPts val="0"/>
              </a:spcBef>
              <a:buFont typeface="Courier New" panose="02070309020205020404" pitchFamily="49" charset="0"/>
              <a:buChar char="o"/>
            </a:pPr>
            <a:r>
              <a:rPr lang="fi-FI" sz="1400" dirty="0"/>
              <a:t>Upseerit työskentelevät johdon, suunnittelun, kansainvälisen toiminnan, toimintavalmiuden ja huollon tehtävissä. Tehtäviä on maa-, meri- tai ilmavoimissa sekä kotimaassa että ulkomailla.</a:t>
            </a:r>
          </a:p>
        </p:txBody>
      </p:sp>
      <p:sp>
        <p:nvSpPr>
          <p:cNvPr id="67" name="Pyöristetty suorakulmio 66">
            <a:hlinkClick r:id="rId4" tooltip="Katso lisää"/>
          </p:cNvPr>
          <p:cNvSpPr/>
          <p:nvPr/>
        </p:nvSpPr>
        <p:spPr bwMode="auto">
          <a:xfrm>
            <a:off x="35496" y="4205471"/>
            <a:ext cx="1368152" cy="442674"/>
          </a:xfrm>
          <a:prstGeom prst="roundRect">
            <a:avLst/>
          </a:prstGeom>
          <a:solidFill>
            <a:srgbClr val="00CC99"/>
          </a:solidFill>
          <a:ln w="9525" cap="flat" cmpd="sng" algn="ctr">
            <a:noFill/>
            <a:prstDash val="solid"/>
            <a:round/>
            <a:headEnd type="none" w="med" len="med"/>
            <a:tailEnd type="none" w="med" len="med"/>
          </a:ln>
          <a:effectLst>
            <a:glow rad="101600">
              <a:srgbClr val="00CC99">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Maanpuolustus-korkeakoulu</a:t>
            </a:r>
          </a:p>
        </p:txBody>
      </p:sp>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1" y="6283622"/>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4854B206-48D6-4053-838D-A318BC133746}"/>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F261167C-297B-47D4-B6C9-6DF6C7BE6668}"/>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EA54AEC8-060D-46F5-BBA0-295957C98FDB}"/>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EF06C2C2-6BE0-4725-8011-2310564ADBD6}"/>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572CA2D7-E2C8-4AC0-9DD9-81519A0C14E0}"/>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18429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Musiikki</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4" tooltip="Katso lisää"/>
          </p:cNvPr>
          <p:cNvSpPr/>
          <p:nvPr/>
        </p:nvSpPr>
        <p:spPr bwMode="auto">
          <a:xfrm>
            <a:off x="35496" y="2420888"/>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5" tooltip="Katso lisää"/>
          </p:cNvPr>
          <p:cNvSpPr/>
          <p:nvPr/>
        </p:nvSpPr>
        <p:spPr bwMode="auto">
          <a:xfrm>
            <a:off x="35496" y="357301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a:hlinkClick r:id="rId6" tooltip="Katso lisää"/>
          </p:cNvPr>
          <p:cNvSpPr/>
          <p:nvPr/>
        </p:nvSpPr>
        <p:spPr bwMode="auto">
          <a:xfrm>
            <a:off x="35496" y="5172809"/>
            <a:ext cx="1368152" cy="272415"/>
          </a:xfrm>
          <a:prstGeom prst="roundRect">
            <a:avLst/>
          </a:prstGeom>
          <a:solidFill>
            <a:srgbClr val="FFCC00"/>
          </a:solidFill>
          <a:ln w="9525" cap="flat" cmpd="sng" algn="ctr">
            <a:solidFill>
              <a:schemeClr val="accent2"/>
            </a:solid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501615"/>
            <a:ext cx="1368152" cy="272415"/>
          </a:xfrm>
          <a:prstGeom prst="round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060848"/>
            <a:ext cx="7237719" cy="2304256"/>
            <a:chOff x="1582753" y="4327339"/>
            <a:chExt cx="7237719" cy="2304256"/>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32249"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176564"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885400"/>
              <a:ext cx="1656184"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Musiikin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MuK</a:t>
              </a:r>
              <a:r>
                <a:rPr lang="fi-FI" sz="1400" dirty="0">
                  <a:latin typeface="Arial Rounded MT Bold" panose="020F0704030504030204" pitchFamily="34" charset="0"/>
                </a:rPr>
                <a:t>)</a:t>
              </a:r>
            </a:p>
            <a:p>
              <a:pPr algn="ctr">
                <a:spcBef>
                  <a:spcPts val="0"/>
                </a:spcBef>
                <a:buNone/>
              </a:pP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884819"/>
              <a:ext cx="1517663"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Musiikin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MuM</a:t>
              </a:r>
              <a:r>
                <a:rPr lang="fi-FI" sz="1400" dirty="0">
                  <a:latin typeface="Arial Rounded MT Bold" panose="020F0704030504030204" pitchFamily="34" charset="0"/>
                </a:rPr>
                <a:t>)</a:t>
              </a:r>
            </a:p>
          </p:txBody>
        </p:sp>
        <p:sp>
          <p:nvSpPr>
            <p:cNvPr id="82" name="Tekstiruutu 81"/>
            <p:cNvSpPr txBox="1"/>
            <p:nvPr/>
          </p:nvSpPr>
          <p:spPr>
            <a:xfrm>
              <a:off x="6804248" y="4615371"/>
              <a:ext cx="1785452" cy="1384995"/>
            </a:xfrm>
            <a:prstGeom prst="rect">
              <a:avLst/>
            </a:prstGeom>
            <a:noFill/>
          </p:spPr>
          <p:txBody>
            <a:bodyPr wrap="square" rtlCol="0">
              <a:spAutoFit/>
            </a:bodyPr>
            <a:lstStyle/>
            <a:p>
              <a:pPr algn="ctr">
                <a:spcBef>
                  <a:spcPts val="0"/>
                </a:spcBef>
                <a:buNone/>
              </a:pPr>
              <a:r>
                <a:rPr lang="fi-FI" sz="1400" dirty="0">
                  <a:solidFill>
                    <a:schemeClr val="tx1">
                      <a:lumMod val="50000"/>
                    </a:schemeClr>
                  </a:solidFill>
                  <a:latin typeface="Arial Rounded MT Bold" panose="020F0704030504030204" pitchFamily="34" charset="0"/>
                </a:rPr>
                <a:t>Musiikin lisensiaatti (</a:t>
              </a:r>
              <a:r>
                <a:rPr lang="fi-FI" sz="1400" dirty="0" err="1">
                  <a:solidFill>
                    <a:schemeClr val="tx1">
                      <a:lumMod val="50000"/>
                    </a:schemeClr>
                  </a:solidFill>
                  <a:latin typeface="Arial Rounded MT Bold" panose="020F0704030504030204" pitchFamily="34" charset="0"/>
                </a:rPr>
                <a:t>MuL</a:t>
              </a:r>
              <a:r>
                <a:rPr lang="fi-FI" sz="1400" dirty="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tx1">
                      <a:lumMod val="50000"/>
                    </a:schemeClr>
                  </a:solidFill>
                  <a:latin typeface="Arial Rounded MT Bold" panose="020F0704030504030204" pitchFamily="34" charset="0"/>
                </a:rPr>
                <a:t>Musiikin </a:t>
              </a:r>
            </a:p>
            <a:p>
              <a:pPr algn="ctr">
                <a:spcBef>
                  <a:spcPts val="0"/>
                </a:spcBef>
                <a:buNone/>
              </a:pPr>
              <a:r>
                <a:rPr lang="fi-FI" sz="1400" dirty="0">
                  <a:solidFill>
                    <a:schemeClr val="tx1">
                      <a:lumMod val="50000"/>
                    </a:schemeClr>
                  </a:solidFill>
                  <a:latin typeface="Arial Rounded MT Bold" panose="020F0704030504030204" pitchFamily="34" charset="0"/>
                </a:rPr>
                <a:t>tohtori (</a:t>
              </a:r>
              <a:r>
                <a:rPr lang="fi-FI" sz="1400" dirty="0" err="1">
                  <a:solidFill>
                    <a:schemeClr val="tx1">
                      <a:lumMod val="50000"/>
                    </a:schemeClr>
                  </a:solidFill>
                  <a:latin typeface="Arial Rounded MT Bold" panose="020F0704030504030204" pitchFamily="34" charset="0"/>
                </a:rPr>
                <a:t>MuT</a:t>
              </a:r>
              <a:r>
                <a:rPr lang="fi-FI" sz="1400" dirty="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354596"/>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354596"/>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354596"/>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1763689" y="1124744"/>
            <a:ext cx="6289848" cy="738664"/>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Musiikin korkeakouluopetuksen ja -tutkimuksen yleisenä tehtävänä on suomalaisen musiikkikulttuurin kehittäminen ja kulttuuriperinteen vaaliminen.</a:t>
            </a:r>
            <a:endParaRPr lang="fi-FI" sz="1400" b="0" dirty="0">
              <a:latin typeface="Arial Rounded MT Bold" panose="020F0704030504030204" pitchFamily="34" charset="0"/>
            </a:endParaRPr>
          </a:p>
        </p:txBody>
      </p:sp>
      <p:sp>
        <p:nvSpPr>
          <p:cNvPr id="37" name="Suorakulmio 36"/>
          <p:cNvSpPr/>
          <p:nvPr/>
        </p:nvSpPr>
        <p:spPr>
          <a:xfrm>
            <a:off x="1619672" y="5212938"/>
            <a:ext cx="4668303" cy="1600438"/>
          </a:xfrm>
          <a:prstGeom prst="rect">
            <a:avLst/>
          </a:prstGeom>
        </p:spPr>
        <p:txBody>
          <a:bodyPr wrap="square">
            <a:spAutoFit/>
          </a:bodyPr>
          <a:lstStyle/>
          <a:p>
            <a:r>
              <a:rPr lang="fi-FI" sz="1400" u="sng" dirty="0"/>
              <a:t>Alalta valmistuneet työskentelevät:</a:t>
            </a:r>
          </a:p>
          <a:p>
            <a:pPr marL="285750" indent="-285750">
              <a:spcBef>
                <a:spcPts val="0"/>
              </a:spcBef>
              <a:buFont typeface="Courier New" panose="02070309020205020404" pitchFamily="49" charset="0"/>
              <a:buChar char="o"/>
            </a:pPr>
            <a:r>
              <a:rPr lang="fi-FI" sz="1400" dirty="0"/>
              <a:t>muusikoina</a:t>
            </a:r>
          </a:p>
          <a:p>
            <a:pPr marL="285750" indent="-285750">
              <a:spcBef>
                <a:spcPts val="0"/>
              </a:spcBef>
              <a:buFont typeface="Courier New" panose="02070309020205020404" pitchFamily="49" charset="0"/>
              <a:buChar char="o"/>
            </a:pPr>
            <a:r>
              <a:rPr lang="fi-FI" sz="1400" dirty="0"/>
              <a:t>orkesterin- tai kuoronjohtajina</a:t>
            </a:r>
          </a:p>
          <a:p>
            <a:pPr marL="285750" indent="-285750">
              <a:spcBef>
                <a:spcPts val="0"/>
              </a:spcBef>
              <a:buFont typeface="Courier New" panose="02070309020205020404" pitchFamily="49" charset="0"/>
              <a:buChar char="o"/>
            </a:pPr>
            <a:r>
              <a:rPr lang="fi-FI" sz="1400" dirty="0"/>
              <a:t>säveltäjinä</a:t>
            </a:r>
          </a:p>
          <a:p>
            <a:pPr marL="285750" indent="-285750">
              <a:spcBef>
                <a:spcPts val="0"/>
              </a:spcBef>
              <a:buFont typeface="Courier New" panose="02070309020205020404" pitchFamily="49" charset="0"/>
              <a:buChar char="o"/>
            </a:pPr>
            <a:r>
              <a:rPr lang="fi-FI" sz="1400" dirty="0"/>
              <a:t>opettajina</a:t>
            </a:r>
          </a:p>
          <a:p>
            <a:pPr marL="285750" indent="-285750">
              <a:spcBef>
                <a:spcPts val="0"/>
              </a:spcBef>
              <a:buFont typeface="Courier New" panose="02070309020205020404" pitchFamily="49" charset="0"/>
              <a:buChar char="o"/>
            </a:pPr>
            <a:r>
              <a:rPr lang="fi-FI" sz="1400" dirty="0"/>
              <a:t>hallinnollisissa asiantuntijatehtävissä</a:t>
            </a:r>
          </a:p>
          <a:p>
            <a:pPr marL="285750" indent="-285750">
              <a:spcBef>
                <a:spcPts val="0"/>
              </a:spcBef>
              <a:buFont typeface="Courier New" panose="02070309020205020404" pitchFamily="49" charset="0"/>
              <a:buChar char="o"/>
            </a:pPr>
            <a:r>
              <a:rPr lang="fi-FI" sz="1400" dirty="0"/>
              <a:t>tutkijoina</a:t>
            </a:r>
          </a:p>
        </p:txBody>
      </p:sp>
      <p:pic>
        <p:nvPicPr>
          <p:cNvPr id="2050" name="Picture 2" descr="C:\Users\Seppo\AppData\Local\Microsoft\Windows\Temporary Internet Files\Content.IE5\TEB1URFU\MP90040006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7407" y="4526939"/>
            <a:ext cx="2435073" cy="162274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39" name="Suorakulmio 38"/>
          <p:cNvSpPr/>
          <p:nvPr/>
        </p:nvSpPr>
        <p:spPr>
          <a:xfrm>
            <a:off x="1605102" y="4525059"/>
            <a:ext cx="4492406" cy="64633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200" dirty="0"/>
              <a:t>Musiikkitiedettä voi opiskella Oulun, Jyväskylän, Turun ja yliopistoissa filosofian ja kasvatustieteen maisterin tutkinnoissa sekä taideyliopistossa.</a:t>
            </a:r>
            <a:endParaRPr lang="fi-FI" sz="1200" b="0" dirty="0">
              <a:latin typeface="Arial Rounded MT Bold" panose="020F0704030504030204" pitchFamily="34" charset="0"/>
            </a:endParaRPr>
          </a:p>
        </p:txBody>
      </p:sp>
      <p:grpSp>
        <p:nvGrpSpPr>
          <p:cNvPr id="40" name="Ryhmä 39">
            <a:extLst>
              <a:ext uri="{FF2B5EF4-FFF2-40B4-BE49-F238E27FC236}">
                <a16:creationId xmlns:a16="http://schemas.microsoft.com/office/drawing/2014/main" id="{A332407B-B79A-430C-BCFA-AD6588E30B0A}"/>
              </a:ext>
            </a:extLst>
          </p:cNvPr>
          <p:cNvGrpSpPr/>
          <p:nvPr/>
        </p:nvGrpSpPr>
        <p:grpSpPr>
          <a:xfrm>
            <a:off x="7951063" y="6309320"/>
            <a:ext cx="1229449" cy="549004"/>
            <a:chOff x="8023071" y="6305602"/>
            <a:chExt cx="1229449" cy="549004"/>
          </a:xfrm>
        </p:grpSpPr>
        <p:sp>
          <p:nvSpPr>
            <p:cNvPr id="41" name="Toimintopainike: Seuraava 85">
              <a:hlinkClick r:id="" action="ppaction://hlinkshowjump?jump=nextslide" highlightClick="1"/>
              <a:extLst>
                <a:ext uri="{FF2B5EF4-FFF2-40B4-BE49-F238E27FC236}">
                  <a16:creationId xmlns:a16="http://schemas.microsoft.com/office/drawing/2014/main" id="{9F73D67C-CC23-4E1E-AB30-AB76FC5AA98D}"/>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oimintopainike: Edellinen 86">
              <a:hlinkClick r:id="" action="ppaction://hlinkshowjump?jump=firstslide" highlightClick="1"/>
              <a:extLst>
                <a:ext uri="{FF2B5EF4-FFF2-40B4-BE49-F238E27FC236}">
                  <a16:creationId xmlns:a16="http://schemas.microsoft.com/office/drawing/2014/main" id="{0F8CECFA-6686-4997-BD1D-D69411599256}"/>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3" name="Tekstiruutu 42">
              <a:extLst>
                <a:ext uri="{FF2B5EF4-FFF2-40B4-BE49-F238E27FC236}">
                  <a16:creationId xmlns:a16="http://schemas.microsoft.com/office/drawing/2014/main" id="{5F190FDB-AD9D-45DB-A366-DC04FA1EE0E1}"/>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4" name="Tekstiruutu 43">
              <a:extLst>
                <a:ext uri="{FF2B5EF4-FFF2-40B4-BE49-F238E27FC236}">
                  <a16:creationId xmlns:a16="http://schemas.microsoft.com/office/drawing/2014/main" id="{7806199A-692E-4369-882D-265ABCF836A3}"/>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172185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Kuvataide</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a:hlinkClick r:id="rId3" tooltip="Katso lisää"/>
          </p:cNvPr>
          <p:cNvSpPr/>
          <p:nvPr/>
        </p:nvSpPr>
        <p:spPr bwMode="auto">
          <a:xfrm>
            <a:off x="35496" y="5172809"/>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50161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509217"/>
            <a:ext cx="6927983" cy="2143919"/>
            <a:chOff x="1582753" y="4327339"/>
            <a:chExt cx="692798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1720293"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379249"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869079"/>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Kuvataiteen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KuK</a:t>
              </a:r>
              <a:r>
                <a:rPr lang="fi-FI" sz="1400" dirty="0">
                  <a:latin typeface="Arial Rounded MT Bold" panose="020F0704030504030204" pitchFamily="34" charset="0"/>
                </a:rPr>
                <a:t>)</a:t>
              </a:r>
            </a:p>
            <a:p>
              <a:pPr algn="ctr">
                <a:spcBef>
                  <a:spcPts val="0"/>
                </a:spcBef>
                <a:buNone/>
              </a:pPr>
              <a:r>
                <a:rPr lang="fi-FI" sz="1400" dirty="0">
                  <a:solidFill>
                    <a:srgbClr val="C00000"/>
                  </a:solidFill>
                  <a:latin typeface="Arial Rounded MT Bold" panose="020F0704030504030204" pitchFamily="34" charset="0"/>
                </a:rPr>
                <a:t>210 op!</a:t>
              </a:r>
            </a:p>
          </p:txBody>
        </p:sp>
        <p:sp>
          <p:nvSpPr>
            <p:cNvPr id="81" name="Tekstiruutu 80"/>
            <p:cNvSpPr txBox="1"/>
            <p:nvPr/>
          </p:nvSpPr>
          <p:spPr>
            <a:xfrm>
              <a:off x="4214307" y="4940506"/>
              <a:ext cx="1941869"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Kuvataiteen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KuM</a:t>
              </a:r>
              <a:r>
                <a:rPr lang="fi-FI" sz="1400" dirty="0">
                  <a:latin typeface="Arial Rounded MT Bold" panose="020F0704030504030204" pitchFamily="34" charset="0"/>
                </a:rPr>
                <a:t>)</a:t>
              </a:r>
            </a:p>
          </p:txBody>
        </p:sp>
        <p:sp>
          <p:nvSpPr>
            <p:cNvPr id="82" name="Tekstiruutu 81"/>
            <p:cNvSpPr txBox="1"/>
            <p:nvPr/>
          </p:nvSpPr>
          <p:spPr>
            <a:xfrm>
              <a:off x="6602972" y="4671058"/>
              <a:ext cx="1785452" cy="1169551"/>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tx1">
                      <a:lumMod val="50000"/>
                    </a:schemeClr>
                  </a:solidFill>
                  <a:latin typeface="Arial Rounded MT Bold" panose="020F0704030504030204" pitchFamily="34" charset="0"/>
                </a:rPr>
                <a:t>Kuvataiteen </a:t>
              </a:r>
            </a:p>
            <a:p>
              <a:pPr algn="ctr">
                <a:spcBef>
                  <a:spcPts val="0"/>
                </a:spcBef>
                <a:buNone/>
              </a:pPr>
              <a:r>
                <a:rPr lang="fi-FI" sz="1400" dirty="0">
                  <a:solidFill>
                    <a:schemeClr val="tx1">
                      <a:lumMod val="50000"/>
                    </a:schemeClr>
                  </a:solidFill>
                  <a:latin typeface="Arial Rounded MT Bold" panose="020F0704030504030204" pitchFamily="34" charset="0"/>
                </a:rPr>
                <a:t>tohtori </a:t>
              </a:r>
            </a:p>
            <a:p>
              <a:pPr algn="ctr">
                <a:spcBef>
                  <a:spcPts val="0"/>
                </a:spcBef>
                <a:buNone/>
              </a:pPr>
              <a:r>
                <a:rPr lang="fi-FI" sz="1400" dirty="0">
                  <a:solidFill>
                    <a:schemeClr val="tx1">
                      <a:lumMod val="50000"/>
                    </a:schemeClr>
                  </a:solidFill>
                  <a:latin typeface="Arial Rounded MT Bold" panose="020F0704030504030204" pitchFamily="34" charset="0"/>
                </a:rPr>
                <a:t>(</a:t>
              </a:r>
              <a:r>
                <a:rPr lang="fi-FI" sz="1400" dirty="0" err="1">
                  <a:solidFill>
                    <a:schemeClr val="tx1">
                      <a:lumMod val="50000"/>
                    </a:schemeClr>
                  </a:solidFill>
                  <a:latin typeface="Arial Rounded MT Bold" panose="020F0704030504030204" pitchFamily="34" charset="0"/>
                </a:rPr>
                <a:t>KuT</a:t>
              </a:r>
              <a:r>
                <a:rPr lang="fi-FI" sz="1400" dirty="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53092" y="6194259"/>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1763689" y="1124744"/>
            <a:ext cx="662473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Kuvataiteiden opintoihin sisältyy sekä teoreettisia että taiteellisia opintoja. Kuvataidealalla vaaditaan taiteellista ja visuaalista lahjakkuutta, erilaisten materiaalien ja tekniikoiden hallintaa sekä kädentaitoja. Jo opintojen aikana jokainen kuvataiteilija kehittää omat yksilölliset työskentelymenetelmänsä, aihemaailmansa ja näkemyksensä.</a:t>
            </a:r>
            <a:endParaRPr lang="fi-FI" sz="1400" b="0" dirty="0">
              <a:latin typeface="Arial Rounded MT Bold" panose="020F0704030504030204" pitchFamily="34" charset="0"/>
            </a:endParaRPr>
          </a:p>
        </p:txBody>
      </p:sp>
      <p:sp>
        <p:nvSpPr>
          <p:cNvPr id="37" name="Suorakulmio 36"/>
          <p:cNvSpPr/>
          <p:nvPr/>
        </p:nvSpPr>
        <p:spPr>
          <a:xfrm>
            <a:off x="1687895" y="5085184"/>
            <a:ext cx="4180249" cy="1384995"/>
          </a:xfrm>
          <a:prstGeom prst="rect">
            <a:avLst/>
          </a:prstGeom>
        </p:spPr>
        <p:txBody>
          <a:bodyPr wrap="square">
            <a:spAutoFit/>
          </a:bodyPr>
          <a:lstStyle/>
          <a:p>
            <a:r>
              <a:rPr lang="fi-FI" sz="1400" u="sng" dirty="0"/>
              <a:t>Alan ammattiryhmiä:</a:t>
            </a:r>
          </a:p>
          <a:p>
            <a:pPr marL="285750" indent="-285750">
              <a:spcBef>
                <a:spcPts val="0"/>
              </a:spcBef>
              <a:buFont typeface="Courier New" panose="02070309020205020404" pitchFamily="49" charset="0"/>
              <a:buChar char="o"/>
            </a:pPr>
            <a:r>
              <a:rPr lang="fi-FI" sz="1400" dirty="0"/>
              <a:t>taidemaalarit</a:t>
            </a:r>
          </a:p>
          <a:p>
            <a:pPr marL="285750" indent="-285750">
              <a:spcBef>
                <a:spcPts val="0"/>
              </a:spcBef>
              <a:buFont typeface="Courier New" panose="02070309020205020404" pitchFamily="49" charset="0"/>
              <a:buChar char="o"/>
            </a:pPr>
            <a:r>
              <a:rPr lang="fi-FI" sz="1400" dirty="0"/>
              <a:t>kuvanveistäjät</a:t>
            </a:r>
          </a:p>
          <a:p>
            <a:pPr marL="285750" indent="-285750">
              <a:spcBef>
                <a:spcPts val="0"/>
              </a:spcBef>
              <a:buFont typeface="Courier New" panose="02070309020205020404" pitchFamily="49" charset="0"/>
              <a:buChar char="o"/>
            </a:pPr>
            <a:r>
              <a:rPr lang="fi-FI" sz="1400" dirty="0"/>
              <a:t>taidegraafikot</a:t>
            </a:r>
          </a:p>
          <a:p>
            <a:pPr marL="285750" indent="-285750">
              <a:spcBef>
                <a:spcPts val="0"/>
              </a:spcBef>
              <a:buFont typeface="Courier New" panose="02070309020205020404" pitchFamily="49" charset="0"/>
              <a:buChar char="o"/>
            </a:pPr>
            <a:r>
              <a:rPr lang="fi-FI" sz="1400" dirty="0"/>
              <a:t>valokuvataiteilijat</a:t>
            </a:r>
          </a:p>
          <a:p>
            <a:pPr marL="285750" indent="-285750">
              <a:spcBef>
                <a:spcPts val="0"/>
              </a:spcBef>
              <a:buFont typeface="Courier New" panose="02070309020205020404" pitchFamily="49" charset="0"/>
              <a:buChar char="o"/>
            </a:pPr>
            <a:r>
              <a:rPr lang="fi-FI" sz="1400" dirty="0"/>
              <a:t>media-, performanssi- ja videotaiteilijat</a:t>
            </a:r>
          </a:p>
        </p:txBody>
      </p:sp>
      <p:pic>
        <p:nvPicPr>
          <p:cNvPr id="1026" name="Picture 2" descr="C:\Users\Seppo\AppData\Local\Microsoft\Windows\Temporary Internet Files\Content.IE5\T4XDFJCG\MP9004266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647" y="4852267"/>
            <a:ext cx="1780099" cy="178009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5F7F3FD6-EC12-4823-BCB6-6BB95D7E1EF7}"/>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E80DA566-A89C-4A58-A7C8-1FB05777717D}"/>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EA2B09AF-8308-4034-8353-4463E9D77E4A}"/>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39CC4DE9-EA33-4A4A-8FBE-AE9F42C77B2A}"/>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B4003692-2FF0-4983-9955-2013D240AA00}"/>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39210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Taideteollisuus</a:t>
            </a: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a:hlinkClick r:id="rId3" tooltip="Katso lisää"/>
          </p:cNvPr>
          <p:cNvSpPr/>
          <p:nvPr/>
        </p:nvSpPr>
        <p:spPr bwMode="auto">
          <a:xfrm>
            <a:off x="35496" y="4869160"/>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2040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5328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403648" y="3089316"/>
            <a:ext cx="7151014" cy="1635828"/>
            <a:chOff x="1403648" y="4708184"/>
            <a:chExt cx="7151014" cy="1635828"/>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588224" y="4831395"/>
              <a:ext cx="1941064" cy="946730"/>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8" y="4759387"/>
              <a:ext cx="2133561" cy="946731"/>
            </a:xfrm>
            <a:prstGeom prst="flowChartOnlineStorage">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5937" y="4831395"/>
              <a:ext cx="2295997" cy="953878"/>
            </a:xfrm>
            <a:prstGeom prst="flowChartOnlineStorage">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Taiteen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TaK</a:t>
              </a:r>
              <a:r>
                <a:rPr lang="fi-FI" sz="1400" dirty="0">
                  <a:latin typeface="Arial Rounded MT Bold" panose="020F0704030504030204" pitchFamily="34" charset="0"/>
                </a:rPr>
                <a:t>)</a:t>
              </a:r>
            </a:p>
            <a:p>
              <a:pPr algn="ctr">
                <a:spcBef>
                  <a:spcPts val="0"/>
                </a:spcBef>
                <a:buNone/>
              </a:pP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494497" y="4957276"/>
              <a:ext cx="1517663"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Taiteen</a:t>
              </a:r>
            </a:p>
            <a:p>
              <a:pPr algn="ctr">
                <a:spcBef>
                  <a:spcPts val="0"/>
                </a:spcBef>
                <a:buNone/>
              </a:pPr>
              <a:r>
                <a:rPr lang="fi-FI" sz="1400" dirty="0">
                  <a:latin typeface="Arial Rounded MT Bold" panose="020F0704030504030204" pitchFamily="34" charset="0"/>
                </a:rPr>
                <a:t>maisteri</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TaM</a:t>
              </a:r>
              <a:r>
                <a:rPr lang="fi-FI" sz="1400" dirty="0">
                  <a:latin typeface="Arial Rounded MT Bold" panose="020F0704030504030204" pitchFamily="34" charset="0"/>
                </a:rPr>
                <a:t>)</a:t>
              </a:r>
            </a:p>
          </p:txBody>
        </p:sp>
        <p:sp>
          <p:nvSpPr>
            <p:cNvPr id="82" name="Tekstiruutu 81"/>
            <p:cNvSpPr txBox="1"/>
            <p:nvPr/>
          </p:nvSpPr>
          <p:spPr>
            <a:xfrm>
              <a:off x="6769210" y="4708184"/>
              <a:ext cx="1785452" cy="1169551"/>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tx1">
                      <a:lumMod val="50000"/>
                    </a:schemeClr>
                  </a:solidFill>
                  <a:latin typeface="Arial Rounded MT Bold" panose="020F0704030504030204" pitchFamily="34" charset="0"/>
                </a:rPr>
                <a:t>Taiteen</a:t>
              </a:r>
            </a:p>
            <a:p>
              <a:pPr algn="ctr">
                <a:spcBef>
                  <a:spcPts val="0"/>
                </a:spcBef>
                <a:buNone/>
              </a:pPr>
              <a:r>
                <a:rPr lang="fi-FI" sz="1400" dirty="0">
                  <a:solidFill>
                    <a:schemeClr val="tx1">
                      <a:lumMod val="50000"/>
                    </a:schemeClr>
                  </a:solidFill>
                  <a:latin typeface="Arial Rounded MT Bold" panose="020F0704030504030204" pitchFamily="34" charset="0"/>
                </a:rPr>
                <a:t>tohtori</a:t>
              </a:r>
            </a:p>
            <a:p>
              <a:pPr algn="ctr">
                <a:spcBef>
                  <a:spcPts val="0"/>
                </a:spcBef>
                <a:buNone/>
              </a:pPr>
              <a:r>
                <a:rPr lang="fi-FI" sz="1400" dirty="0">
                  <a:solidFill>
                    <a:schemeClr val="tx1">
                      <a:lumMod val="50000"/>
                    </a:schemeClr>
                  </a:solidFill>
                  <a:latin typeface="Arial Rounded MT Bold" panose="020F0704030504030204" pitchFamily="34" charset="0"/>
                </a:rPr>
                <a:t> (</a:t>
              </a:r>
              <a:r>
                <a:rPr lang="fi-FI" sz="1400" dirty="0" err="1">
                  <a:solidFill>
                    <a:schemeClr val="tx1">
                      <a:lumMod val="50000"/>
                    </a:schemeClr>
                  </a:solidFill>
                  <a:latin typeface="Arial Rounded MT Bold" panose="020F0704030504030204" pitchFamily="34" charset="0"/>
                </a:rPr>
                <a:t>TaT</a:t>
              </a:r>
              <a:r>
                <a:rPr lang="fi-FI" sz="1400" dirty="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5911515"/>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5911515"/>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5911515"/>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1582753" y="1124744"/>
            <a:ext cx="6805671" cy="1708160"/>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Alalla keskitytään palveluiden, sisältöjen, tuotteiden ja visuaalisten ratkaisuiden tuottamiseen. Taide ja muotoilu yhdessä eri tieteiden kanssa luovat vahvan pohjan uusiutuvalle suunnittelulle, toteutuksille, tutkimukselle ja yritystoiminnalle eri ympäristöissä.</a:t>
            </a:r>
          </a:p>
          <a:p>
            <a:r>
              <a:rPr lang="fi-FI" sz="1400" dirty="0"/>
              <a:t>Alalla voi perehtyä mm. graafisen suunnitteluun, teolliseen muotoiluun, uuteen mediaan, kuvataideopetukseen, tekstiilitaiteeseen ja muotisuunnitteluun sekä elokuva- ja lavastustaiteeseen.</a:t>
            </a:r>
          </a:p>
        </p:txBody>
      </p:sp>
      <p:sp>
        <p:nvSpPr>
          <p:cNvPr id="37" name="Suorakulmio 36"/>
          <p:cNvSpPr/>
          <p:nvPr/>
        </p:nvSpPr>
        <p:spPr>
          <a:xfrm>
            <a:off x="1619672" y="4797152"/>
            <a:ext cx="4668303" cy="1938992"/>
          </a:xfrm>
          <a:prstGeom prst="rect">
            <a:avLst/>
          </a:prstGeom>
        </p:spPr>
        <p:txBody>
          <a:bodyPr wrap="square">
            <a:spAutoFit/>
          </a:bodyPr>
          <a:lstStyle/>
          <a:p>
            <a:r>
              <a:rPr lang="fi-FI" sz="1200" u="sng" dirty="0"/>
              <a:t>Alan ammatteja</a:t>
            </a:r>
          </a:p>
          <a:p>
            <a:pPr marL="285750" indent="-285750">
              <a:spcBef>
                <a:spcPts val="0"/>
              </a:spcBef>
              <a:buFont typeface="Courier New" panose="02070309020205020404" pitchFamily="49" charset="0"/>
              <a:buChar char="o"/>
            </a:pPr>
            <a:r>
              <a:rPr lang="fi-FI" sz="1200" dirty="0"/>
              <a:t>teollinen muotoilija</a:t>
            </a:r>
          </a:p>
          <a:p>
            <a:pPr marL="285750" indent="-285750">
              <a:spcBef>
                <a:spcPts val="0"/>
              </a:spcBef>
              <a:buFont typeface="Courier New" panose="02070309020205020404" pitchFamily="49" charset="0"/>
              <a:buChar char="o"/>
            </a:pPr>
            <a:r>
              <a:rPr lang="fi-FI" sz="1200" dirty="0"/>
              <a:t>sisustusarkkitehti ja huonekalusuunnittelija</a:t>
            </a:r>
          </a:p>
          <a:p>
            <a:pPr marL="285750" indent="-285750">
              <a:spcBef>
                <a:spcPts val="0"/>
              </a:spcBef>
              <a:buFont typeface="Courier New" panose="02070309020205020404" pitchFamily="49" charset="0"/>
              <a:buChar char="o"/>
            </a:pPr>
            <a:r>
              <a:rPr lang="fi-FI" sz="1200" dirty="0"/>
              <a:t>vaatetussuunnittelija</a:t>
            </a:r>
          </a:p>
          <a:p>
            <a:pPr marL="285750" indent="-285750">
              <a:spcBef>
                <a:spcPts val="0"/>
              </a:spcBef>
              <a:buFont typeface="Courier New" panose="02070309020205020404" pitchFamily="49" charset="0"/>
              <a:buChar char="o"/>
            </a:pPr>
            <a:r>
              <a:rPr lang="fi-FI" sz="1200" dirty="0"/>
              <a:t>puvustus- ja lavastussuunnittelija</a:t>
            </a:r>
          </a:p>
          <a:p>
            <a:pPr marL="285750" indent="-285750">
              <a:spcBef>
                <a:spcPts val="0"/>
              </a:spcBef>
              <a:buFont typeface="Courier New" panose="02070309020205020404" pitchFamily="49" charset="0"/>
              <a:buChar char="o"/>
            </a:pPr>
            <a:r>
              <a:rPr lang="fi-FI" sz="1200" dirty="0"/>
              <a:t>elokuva- ja valokuvataiteen ammattilainen</a:t>
            </a:r>
          </a:p>
          <a:p>
            <a:pPr marL="285750" indent="-285750">
              <a:spcBef>
                <a:spcPts val="0"/>
              </a:spcBef>
              <a:buFont typeface="Courier New" panose="02070309020205020404" pitchFamily="49" charset="0"/>
              <a:buChar char="o"/>
            </a:pPr>
            <a:r>
              <a:rPr lang="fi-FI" sz="1200" dirty="0"/>
              <a:t>viestinnän ja uusmedian ammattilainen</a:t>
            </a:r>
          </a:p>
          <a:p>
            <a:pPr marL="285750" indent="-285750">
              <a:spcBef>
                <a:spcPts val="0"/>
              </a:spcBef>
              <a:buFont typeface="Courier New" panose="02070309020205020404" pitchFamily="49" charset="0"/>
              <a:buChar char="o"/>
            </a:pPr>
            <a:r>
              <a:rPr lang="fi-FI" sz="1200" dirty="0"/>
              <a:t>taiteen opettaja</a:t>
            </a:r>
          </a:p>
          <a:p>
            <a:pPr marL="285750" indent="-285750">
              <a:spcBef>
                <a:spcPts val="0"/>
              </a:spcBef>
              <a:buFont typeface="Courier New" panose="02070309020205020404" pitchFamily="49" charset="0"/>
              <a:buChar char="o"/>
            </a:pPr>
            <a:r>
              <a:rPr lang="fi-FI" sz="1200" dirty="0"/>
              <a:t>taidekäsityön mestari</a:t>
            </a:r>
          </a:p>
          <a:p>
            <a:pPr marL="285750" indent="-285750">
              <a:spcBef>
                <a:spcPts val="0"/>
              </a:spcBef>
              <a:buFont typeface="Courier New" panose="02070309020205020404" pitchFamily="49" charset="0"/>
              <a:buChar char="o"/>
            </a:pPr>
            <a:r>
              <a:rPr lang="fi-FI" sz="1200" dirty="0"/>
              <a:t>taideteollisuuden tutkija</a:t>
            </a:r>
          </a:p>
        </p:txBody>
      </p:sp>
      <p:pic>
        <p:nvPicPr>
          <p:cNvPr id="2" name="Picture 2" descr="C:\Users\Seppo\AppData\Local\Microsoft\Windows\Temporary Internet Files\Content.IE5\XJ0Z5WL0\MP9003415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641" y="4820762"/>
            <a:ext cx="1374933" cy="19269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5" tooltip="Katso lisää"/>
          </p:cNvPr>
          <p:cNvSpPr/>
          <p:nvPr/>
        </p:nvSpPr>
        <p:spPr bwMode="auto">
          <a:xfrm>
            <a:off x="35496" y="1069762"/>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B2497455-6756-4F0E-B5AB-4CD182DDF6C3}"/>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87131C04-5CB2-44FC-AFF5-D38EDBD1A833}"/>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AE82BFD2-23DE-4878-BAE5-4D6282B06B17}"/>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6B0A59C6-88DF-47FB-9BA5-296181288226}"/>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A12EB73F-8BF5-4FC7-9037-FB5AC19DBCF0}"/>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31717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4283969" y="4493438"/>
            <a:ext cx="2304255" cy="1815882"/>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t>Proviisorin tehtäviä:</a:t>
            </a:r>
          </a:p>
          <a:p>
            <a:pPr marL="171450" indent="-171450">
              <a:buFont typeface="Courier New" panose="02070309020205020404" pitchFamily="49" charset="0"/>
              <a:buChar char="o"/>
            </a:pPr>
            <a:r>
              <a:rPr lang="fi-FI" sz="1400" dirty="0"/>
              <a:t>liikkeen- ja työnjohto</a:t>
            </a:r>
          </a:p>
          <a:p>
            <a:pPr marL="171450" indent="-171450">
              <a:buFont typeface="Courier New" panose="02070309020205020404" pitchFamily="49" charset="0"/>
              <a:buChar char="o"/>
            </a:pPr>
            <a:r>
              <a:rPr lang="fi-FI" sz="1400" dirty="0"/>
              <a:t>koulutus</a:t>
            </a:r>
          </a:p>
          <a:p>
            <a:pPr marL="171450" indent="-171450">
              <a:buFont typeface="Courier New" panose="02070309020205020404" pitchFamily="49" charset="0"/>
              <a:buChar char="o"/>
            </a:pPr>
            <a:r>
              <a:rPr lang="fi-FI" sz="1400" dirty="0"/>
              <a:t>asiakaspalvelu</a:t>
            </a:r>
          </a:p>
          <a:p>
            <a:pPr marL="171450" indent="-171450">
              <a:buFont typeface="Courier New" panose="02070309020205020404" pitchFamily="49" charset="0"/>
              <a:buChar char="o"/>
            </a:pPr>
            <a:r>
              <a:rPr lang="fi-FI" sz="1400" dirty="0"/>
              <a:t>lääkehuollosta vastaaminen </a:t>
            </a:r>
          </a:p>
        </p:txBody>
      </p:sp>
      <p:sp>
        <p:nvSpPr>
          <p:cNvPr id="37" name="Suorakulmio 36"/>
          <p:cNvSpPr/>
          <p:nvPr/>
        </p:nvSpPr>
        <p:spPr>
          <a:xfrm>
            <a:off x="1604822" y="4437112"/>
            <a:ext cx="2391114" cy="1923604"/>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latin typeface="+mn-lt"/>
              </a:rPr>
              <a:t>Farmaseutin työpaikkoja:</a:t>
            </a:r>
          </a:p>
          <a:p>
            <a:pPr marL="171450" indent="-171450">
              <a:buFont typeface="Courier New" panose="02070309020205020404" pitchFamily="49" charset="0"/>
              <a:buChar char="o"/>
            </a:pPr>
            <a:r>
              <a:rPr lang="fi-FI" sz="1400" dirty="0">
                <a:latin typeface="+mn-lt"/>
              </a:rPr>
              <a:t>apteekit</a:t>
            </a:r>
          </a:p>
          <a:p>
            <a:pPr marL="171450" indent="-171450">
              <a:buFont typeface="Courier New" panose="02070309020205020404" pitchFamily="49" charset="0"/>
              <a:buChar char="o"/>
            </a:pPr>
            <a:r>
              <a:rPr lang="fi-FI" sz="1400" dirty="0">
                <a:latin typeface="+mn-lt"/>
              </a:rPr>
              <a:t>lääketeollisuus</a:t>
            </a:r>
          </a:p>
          <a:p>
            <a:pPr marL="171450" indent="-171450">
              <a:buFont typeface="Courier New" panose="02070309020205020404" pitchFamily="49" charset="0"/>
              <a:buChar char="o"/>
            </a:pPr>
            <a:r>
              <a:rPr lang="fi-FI" sz="1400" dirty="0">
                <a:latin typeface="+mn-lt"/>
              </a:rPr>
              <a:t>sairaala-apteekit </a:t>
            </a:r>
          </a:p>
          <a:p>
            <a:pPr marL="171450" indent="-171450">
              <a:buFont typeface="Courier New" panose="02070309020205020404" pitchFamily="49" charset="0"/>
              <a:buChar char="o"/>
            </a:pPr>
            <a:r>
              <a:rPr lang="fi-FI" sz="1400" dirty="0">
                <a:latin typeface="+mn-lt"/>
              </a:rPr>
              <a:t>lääketukkukauppa</a:t>
            </a:r>
          </a:p>
          <a:p>
            <a:pPr marL="171450" indent="-171450">
              <a:buFont typeface="Courier New" panose="02070309020205020404" pitchFamily="49" charset="0"/>
              <a:buChar char="o"/>
            </a:pPr>
            <a:endParaRPr lang="fi-FI" sz="1400" dirty="0">
              <a:latin typeface="+mn-lt"/>
            </a:endParaRPr>
          </a:p>
        </p:txBody>
      </p:sp>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Farmasia</a:t>
            </a: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19671"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3224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16469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4839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1276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320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4" tooltip="Katso lisää"/>
          </p:cNvPr>
          <p:cNvSpPr/>
          <p:nvPr/>
        </p:nvSpPr>
        <p:spPr bwMode="auto">
          <a:xfrm>
            <a:off x="35496" y="5460841"/>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5" tooltip="Katso lisää"/>
          </p:cNvPr>
          <p:cNvSpPr/>
          <p:nvPr/>
        </p:nvSpPr>
        <p:spPr bwMode="auto">
          <a:xfrm>
            <a:off x="35496" y="3859639"/>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2" name="Ryhmä 1"/>
          <p:cNvGrpSpPr/>
          <p:nvPr/>
        </p:nvGrpSpPr>
        <p:grpSpPr>
          <a:xfrm>
            <a:off x="1582753" y="1124744"/>
            <a:ext cx="7165711" cy="3384376"/>
            <a:chOff x="1582753" y="626425"/>
            <a:chExt cx="7165711" cy="3384376"/>
          </a:xfrm>
        </p:grpSpPr>
        <p:cxnSp>
          <p:nvCxnSpPr>
            <p:cNvPr id="74" name="Suora yhdysviiva 73"/>
            <p:cNvCxnSpPr/>
            <p:nvPr/>
          </p:nvCxnSpPr>
          <p:spPr bwMode="auto">
            <a:xfrm>
              <a:off x="1820845" y="2924944"/>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2093492"/>
              <a:ext cx="2160240" cy="1562566"/>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329570">
              <a:off x="1993798" y="2131977"/>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57218">
              <a:off x="4451313" y="2148942"/>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3096401"/>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2761183"/>
              <a:ext cx="1872208" cy="307777"/>
            </a:xfrm>
            <a:prstGeom prst="rect">
              <a:avLst/>
            </a:prstGeom>
            <a:noFill/>
          </p:spPr>
          <p:txBody>
            <a:bodyPr wrap="square" rtlCol="0">
              <a:spAutoFit/>
            </a:bodyPr>
            <a:lstStyle/>
            <a:p>
              <a:pPr algn="ctr">
                <a:buNone/>
              </a:pPr>
              <a:r>
                <a:rPr lang="fi-FI" sz="1400" dirty="0">
                  <a:latin typeface="Arial Rounded MT Bold" panose="020F0704030504030204" pitchFamily="34" charset="0"/>
                </a:rPr>
                <a:t>Farmaseutti</a:t>
              </a:r>
            </a:p>
          </p:txBody>
        </p:sp>
        <p:sp>
          <p:nvSpPr>
            <p:cNvPr id="81" name="Tekstiruutu 80"/>
            <p:cNvSpPr txBox="1"/>
            <p:nvPr/>
          </p:nvSpPr>
          <p:spPr>
            <a:xfrm>
              <a:off x="4427984" y="2761183"/>
              <a:ext cx="1531575" cy="30777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Proviisori</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18996" y="2276872"/>
              <a:ext cx="1785452" cy="1169551"/>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Farmasian</a:t>
              </a:r>
            </a:p>
            <a:p>
              <a:pPr algn="ctr">
                <a:spcBef>
                  <a:spcPts val="0"/>
                </a:spcBef>
                <a:buNone/>
              </a:pP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FaL</a:t>
              </a:r>
              <a:r>
                <a:rPr lang="fi-FI" sz="1400" dirty="0">
                  <a:solidFill>
                    <a:schemeClr val="bg1"/>
                  </a:solidFill>
                  <a:latin typeface="Arial Rounded MT Bold" panose="020F0704030504030204" pitchFamily="34" charset="0"/>
                </a:rPr>
                <a:t>)</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Farmasian </a:t>
              </a:r>
            </a:p>
            <a:p>
              <a:pPr algn="ctr">
                <a:spcBef>
                  <a:spcPts val="0"/>
                </a:spcBef>
                <a:buNone/>
              </a:pP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FaT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1647235"/>
              <a:ext cx="2269167" cy="306467"/>
            </a:xfrm>
            <a:prstGeom prst="round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1660243"/>
              <a:ext cx="2232248" cy="306467"/>
            </a:xfrm>
            <a:prstGeom prst="round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1660243"/>
              <a:ext cx="1391316" cy="306467"/>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sp>
          <p:nvSpPr>
            <p:cNvPr id="7" name="Suorakulmio 6"/>
            <p:cNvSpPr/>
            <p:nvPr/>
          </p:nvSpPr>
          <p:spPr>
            <a:xfrm>
              <a:off x="1867982" y="626425"/>
              <a:ext cx="633497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Farmasian alalla tutkitaan lääkkeiden kehittämistä, valmistamista sekä käyttöä ja vaikutuksia. Farmasiassa yhdistyvät niin soveltavat luonnontieteet, terveystieteet kuin yhteiskuntatieteet.</a:t>
              </a:r>
              <a:endParaRPr lang="fi-FI" sz="1400" b="0" dirty="0">
                <a:latin typeface="Arial Rounded MT Bold" panose="020F0704030504030204" pitchFamily="34" charset="0"/>
              </a:endParaRPr>
            </a:p>
          </p:txBody>
        </p:sp>
      </p:grpSp>
      <p:grpSp>
        <p:nvGrpSpPr>
          <p:cNvPr id="85" name="Ryhmä 84"/>
          <p:cNvGrpSpPr/>
          <p:nvPr/>
        </p:nvGrpSpPr>
        <p:grpSpPr>
          <a:xfrm>
            <a:off x="7951063" y="6309320"/>
            <a:ext cx="1229449" cy="549004"/>
            <a:chOff x="8023071" y="6305602"/>
            <a:chExt cx="1229449"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2053" name="Picture 5" descr="C:\Users\Seppo\AppData\Local\Microsoft\Windows\Temporary Internet Files\Content.IE5\XZI4PJ9E\MP90033731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655" y="4219075"/>
            <a:ext cx="1384616" cy="194048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4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0-#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Teatteri ja tanssi</a:t>
            </a: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3" tooltip="Katso lisää"/>
          </p:cNvPr>
          <p:cNvSpPr/>
          <p:nvPr/>
        </p:nvSpPr>
        <p:spPr bwMode="auto">
          <a:xfrm>
            <a:off x="35496" y="3212976"/>
            <a:ext cx="1368152" cy="255389"/>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3224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16469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4839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a:hlinkClick r:id="rId4" tooltip="Katso lisää"/>
          </p:cNvPr>
          <p:cNvSpPr/>
          <p:nvPr/>
        </p:nvSpPr>
        <p:spPr bwMode="auto">
          <a:xfrm>
            <a:off x="35496" y="481276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a:hlinkClick r:id="rId5" tooltip="Katso lisää"/>
          </p:cNvPr>
          <p:cNvSpPr/>
          <p:nvPr/>
        </p:nvSpPr>
        <p:spPr bwMode="auto">
          <a:xfrm>
            <a:off x="35496" y="5132035"/>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46084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85963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403646" y="2405206"/>
            <a:ext cx="7632848" cy="2247930"/>
            <a:chOff x="1403646" y="4528130"/>
            <a:chExt cx="7632848" cy="2247930"/>
          </a:xfrm>
        </p:grpSpPr>
        <p:cxnSp>
          <p:nvCxnSpPr>
            <p:cNvPr id="74" name="Suora yhdysviiva 73"/>
            <p:cNvCxnSpPr/>
            <p:nvPr/>
          </p:nvCxnSpPr>
          <p:spPr bwMode="auto">
            <a:xfrm>
              <a:off x="1820845" y="5479916"/>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075910" y="4687827"/>
              <a:ext cx="2960584" cy="1560747"/>
            </a:xfrm>
            <a:prstGeom prst="flowChartOnlineStorage">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6" y="4759385"/>
              <a:ext cx="2133561" cy="1489192"/>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779913" y="4831394"/>
              <a:ext cx="2295997" cy="1417183"/>
            </a:xfrm>
            <a:prstGeom prst="flowChartOnlineStorage">
              <a:avLst/>
            </a:prstGeom>
            <a:solidFill>
              <a:srgbClr val="CC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Teatteritaiteen</a:t>
              </a:r>
            </a:p>
            <a:p>
              <a:pPr algn="ctr">
                <a:spcBef>
                  <a:spcPts val="0"/>
                </a:spcBef>
                <a:buNone/>
              </a:pPr>
              <a:r>
                <a:rPr lang="fi-FI" sz="1400" dirty="0">
                  <a:latin typeface="Arial Rounded MT Bold" panose="020F0704030504030204" pitchFamily="34" charset="0"/>
                </a:rPr>
                <a:t> kandidaatti (</a:t>
              </a:r>
              <a:r>
                <a:rPr lang="fi-FI" sz="1400" dirty="0" err="1">
                  <a:latin typeface="Arial Rounded MT Bold" panose="020F0704030504030204" pitchFamily="34" charset="0"/>
                </a:rPr>
                <a:t>TeK</a:t>
              </a:r>
              <a:r>
                <a:rPr lang="fi-FI" sz="1400" dirty="0">
                  <a:latin typeface="Arial Rounded MT Bold" panose="020F0704030504030204" pitchFamily="34" charset="0"/>
                </a:rPr>
                <a:t>)</a:t>
              </a:r>
            </a:p>
            <a:p>
              <a:pPr algn="ctr">
                <a:spcBef>
                  <a:spcPts val="0"/>
                </a:spcBef>
                <a:buNone/>
              </a:pPr>
              <a:endParaRPr lang="fi-FI" sz="1400" dirty="0">
                <a:latin typeface="Arial Rounded MT Bold" panose="020F0704030504030204" pitchFamily="34" charset="0"/>
              </a:endParaRPr>
            </a:p>
            <a:p>
              <a:pPr algn="ctr">
                <a:spcBef>
                  <a:spcPts val="0"/>
                </a:spcBef>
                <a:buNone/>
              </a:pPr>
              <a:r>
                <a:rPr lang="fi-FI" sz="1400" dirty="0">
                  <a:latin typeface="Arial Rounded MT Bold" panose="020F0704030504030204" pitchFamily="34" charset="0"/>
                </a:rPr>
                <a:t>Tanssitaiteen</a:t>
              </a:r>
            </a:p>
            <a:p>
              <a:pPr algn="ctr">
                <a:spcBef>
                  <a:spcPts val="0"/>
                </a:spcBef>
                <a:buNone/>
              </a:pPr>
              <a:r>
                <a:rPr lang="fi-FI" sz="1400" dirty="0">
                  <a:latin typeface="Arial Rounded MT Bold" panose="020F0704030504030204" pitchFamily="34" charset="0"/>
                </a:rPr>
                <a:t> kandidaatti</a:t>
              </a:r>
            </a:p>
            <a:p>
              <a:pPr algn="ctr">
                <a:spcBef>
                  <a:spcPts val="0"/>
                </a:spcBef>
                <a:buNone/>
              </a:pP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957276"/>
              <a:ext cx="1517663" cy="1169551"/>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Teatteritaiteen</a:t>
              </a:r>
            </a:p>
            <a:p>
              <a:pPr algn="ctr">
                <a:spcBef>
                  <a:spcPts val="0"/>
                </a:spcBef>
                <a:buNone/>
              </a:pPr>
              <a:r>
                <a:rPr lang="fi-FI" sz="1400" dirty="0">
                  <a:latin typeface="Arial Rounded MT Bold" panose="020F0704030504030204" pitchFamily="34" charset="0"/>
                </a:rPr>
                <a:t>maisteri (</a:t>
              </a:r>
              <a:r>
                <a:rPr lang="fi-FI" sz="1400" dirty="0" err="1">
                  <a:latin typeface="Arial Rounded MT Bold" panose="020F0704030504030204" pitchFamily="34" charset="0"/>
                </a:rPr>
                <a:t>TeM</a:t>
              </a:r>
              <a:r>
                <a:rPr lang="fi-FI" sz="1400" dirty="0">
                  <a:latin typeface="Arial Rounded MT Bold" panose="020F0704030504030204" pitchFamily="34" charset="0"/>
                </a:rPr>
                <a:t>)</a:t>
              </a:r>
            </a:p>
            <a:p>
              <a:pPr algn="ctr">
                <a:spcBef>
                  <a:spcPts val="0"/>
                </a:spcBef>
                <a:buNone/>
              </a:pPr>
              <a:endParaRPr lang="fi-FI" sz="1400" dirty="0">
                <a:latin typeface="Arial Rounded MT Bold" panose="020F0704030504030204" pitchFamily="34" charset="0"/>
              </a:endParaRPr>
            </a:p>
            <a:p>
              <a:pPr algn="ctr">
                <a:spcBef>
                  <a:spcPts val="0"/>
                </a:spcBef>
                <a:buNone/>
              </a:pPr>
              <a:r>
                <a:rPr lang="fi-FI" sz="1400" dirty="0">
                  <a:latin typeface="Arial Rounded MT Bold" panose="020F0704030504030204" pitchFamily="34" charset="0"/>
                </a:rPr>
                <a:t>Tanssitaiteen</a:t>
              </a:r>
            </a:p>
            <a:p>
              <a:pPr algn="ctr">
                <a:spcBef>
                  <a:spcPts val="0"/>
                </a:spcBef>
                <a:buNone/>
              </a:pPr>
              <a:r>
                <a:rPr lang="fi-FI" sz="1400" dirty="0">
                  <a:latin typeface="Arial Rounded MT Bold" panose="020F0704030504030204" pitchFamily="34" charset="0"/>
                </a:rPr>
                <a:t>maisteri</a:t>
              </a:r>
            </a:p>
          </p:txBody>
        </p:sp>
        <p:sp>
          <p:nvSpPr>
            <p:cNvPr id="82" name="Tekstiruutu 81"/>
            <p:cNvSpPr txBox="1"/>
            <p:nvPr/>
          </p:nvSpPr>
          <p:spPr>
            <a:xfrm>
              <a:off x="6588224" y="4528130"/>
              <a:ext cx="2376264" cy="1815882"/>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Teatteritaiteen</a:t>
              </a:r>
            </a:p>
            <a:p>
              <a:pPr algn="ctr">
                <a:spcBef>
                  <a:spcPts val="0"/>
                </a:spcBef>
                <a:buNone/>
              </a:pP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TeL</a:t>
              </a:r>
              <a:r>
                <a:rPr lang="fi-FI" sz="1400" dirty="0">
                  <a:solidFill>
                    <a:schemeClr val="bg1"/>
                  </a:solidFill>
                  <a:latin typeface="Arial Rounded MT Bold" panose="020F0704030504030204" pitchFamily="34" charset="0"/>
                </a:rPr>
                <a:t>)</a:t>
              </a:r>
            </a:p>
            <a:p>
              <a:pPr algn="ctr">
                <a:spcBef>
                  <a:spcPts val="0"/>
                </a:spcBef>
              </a:pPr>
              <a:r>
                <a:rPr lang="fi-FI" sz="1400" dirty="0">
                  <a:solidFill>
                    <a:schemeClr val="bg1"/>
                  </a:solidFill>
                  <a:latin typeface="Arial Rounded MT Bold" panose="020F0704030504030204" pitchFamily="34" charset="0"/>
                </a:rPr>
                <a:t>Tanssitaiteen lisensiaatti</a:t>
              </a:r>
            </a:p>
            <a:p>
              <a:pPr algn="ctr">
                <a:spcBef>
                  <a:spcPts val="0"/>
                </a:spcBef>
                <a:buNone/>
              </a:pPr>
              <a:r>
                <a:rPr lang="fi-FI" sz="1400" dirty="0">
                  <a:solidFill>
                    <a:schemeClr val="bg1"/>
                  </a:solidFill>
                  <a:latin typeface="Arial Rounded MT Bold" panose="020F0704030504030204" pitchFamily="34" charset="0"/>
                </a:rPr>
                <a:t>Teatteritaiteen</a:t>
              </a:r>
            </a:p>
            <a:p>
              <a:pPr algn="ctr">
                <a:spcBef>
                  <a:spcPts val="0"/>
                </a:spcBef>
                <a:buNone/>
              </a:pP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TeT</a:t>
              </a:r>
              <a:r>
                <a:rPr lang="fi-FI" sz="1400" dirty="0">
                  <a:solidFill>
                    <a:schemeClr val="bg1"/>
                  </a:solidFill>
                  <a:latin typeface="Arial Rounded MT Bold" panose="020F0704030504030204" pitchFamily="34" charset="0"/>
                </a:rPr>
                <a:t>)</a:t>
              </a:r>
            </a:p>
            <a:p>
              <a:pPr algn="ctr">
                <a:spcBef>
                  <a:spcPts val="0"/>
                </a:spcBef>
                <a:buNone/>
              </a:pPr>
              <a:r>
                <a:rPr lang="fi-FI" sz="1400" dirty="0">
                  <a:solidFill>
                    <a:schemeClr val="bg1"/>
                  </a:solidFill>
                  <a:latin typeface="Arial Rounded MT Bold" panose="020F0704030504030204" pitchFamily="34" charset="0"/>
                </a:rPr>
                <a:t>Tanssitaiteen tohtori</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47664" y="6499061"/>
              <a:ext cx="2269167"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499061"/>
              <a:ext cx="2232248" cy="276999"/>
            </a:xfrm>
            <a:prstGeom prst="rect">
              <a:avLst/>
            </a:prstGeom>
            <a:solidFill>
              <a:srgbClr val="CC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499061"/>
              <a:ext cx="1391316" cy="276999"/>
            </a:xfrm>
            <a:prstGeom prst="rect">
              <a:avLst/>
            </a:prstGeom>
            <a:solidFill>
              <a:srgbClr val="CC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582754" y="1124744"/>
            <a:ext cx="665375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Teatteri- ja tanssialan opinnot koostuvat luentojen ohella taiteellisista töistä, työpajoista ja harjoitustöistä. Lisäksi teatteri- ja tanssitaiteen opetuksessa korostuu jokaisen opiskelijan oma taiteellinen ominaislaatu. Näyttelijäopiskelijat suorittavat tavallisesti harjoittelun suomalaisissa ammattiteattereissa.</a:t>
            </a:r>
          </a:p>
        </p:txBody>
      </p:sp>
      <p:sp>
        <p:nvSpPr>
          <p:cNvPr id="37" name="Suorakulmio 36"/>
          <p:cNvSpPr/>
          <p:nvPr/>
        </p:nvSpPr>
        <p:spPr>
          <a:xfrm>
            <a:off x="1520659" y="4941168"/>
            <a:ext cx="4104456" cy="1600438"/>
          </a:xfrm>
          <a:prstGeom prst="rect">
            <a:avLst/>
          </a:prstGeom>
        </p:spPr>
        <p:txBody>
          <a:bodyPr wrap="square">
            <a:spAutoFit/>
          </a:bodyPr>
          <a:lstStyle/>
          <a:p>
            <a:r>
              <a:rPr lang="fi-FI" sz="1400" u="sng" dirty="0"/>
              <a:t>Alan ammatteja ja tehtäviä:</a:t>
            </a:r>
          </a:p>
          <a:p>
            <a:pPr marL="285750" indent="-285750">
              <a:spcBef>
                <a:spcPts val="0"/>
              </a:spcBef>
              <a:buFont typeface="Courier New" panose="02070309020205020404" pitchFamily="49" charset="0"/>
              <a:buChar char="o"/>
            </a:pPr>
            <a:r>
              <a:rPr lang="fi-FI" sz="1400" dirty="0"/>
              <a:t>näyttelijä, ohjaaja ja tanssija, koreografi</a:t>
            </a:r>
          </a:p>
          <a:p>
            <a:pPr marL="285750" indent="-285750">
              <a:spcBef>
                <a:spcPts val="0"/>
              </a:spcBef>
              <a:buFont typeface="Courier New" panose="02070309020205020404" pitchFamily="49" charset="0"/>
              <a:buChar char="o"/>
            </a:pPr>
            <a:r>
              <a:rPr lang="fi-FI" sz="1400" dirty="0"/>
              <a:t>audiovisuaalisesta alan opetus</a:t>
            </a:r>
          </a:p>
          <a:p>
            <a:pPr marL="285750" indent="-285750">
              <a:spcBef>
                <a:spcPts val="0"/>
              </a:spcBef>
              <a:buFont typeface="Courier New" panose="02070309020205020404" pitchFamily="49" charset="0"/>
              <a:buChar char="o"/>
            </a:pPr>
            <a:r>
              <a:rPr lang="fi-FI" sz="1400" dirty="0"/>
              <a:t>valo- ja äänisuunnittelu näyttämötaiteen alueella</a:t>
            </a:r>
          </a:p>
          <a:p>
            <a:pPr marL="285750" indent="-285750">
              <a:spcBef>
                <a:spcPts val="0"/>
              </a:spcBef>
              <a:buFont typeface="Courier New" panose="02070309020205020404" pitchFamily="49" charset="0"/>
              <a:buChar char="o"/>
            </a:pPr>
            <a:r>
              <a:rPr lang="fi-FI" sz="1400" dirty="0"/>
              <a:t>televisio- ja radiotoiminta</a:t>
            </a:r>
          </a:p>
          <a:p>
            <a:pPr marL="285750" indent="-285750">
              <a:spcBef>
                <a:spcPts val="0"/>
              </a:spcBef>
              <a:buFont typeface="Courier New" panose="02070309020205020404" pitchFamily="49" charset="0"/>
              <a:buChar char="o"/>
            </a:pPr>
            <a:r>
              <a:rPr lang="fi-FI" sz="1400" dirty="0"/>
              <a:t>elokuvatuotanto</a:t>
            </a:r>
          </a:p>
        </p:txBody>
      </p:sp>
      <p:sp>
        <p:nvSpPr>
          <p:cNvPr id="3" name="Pyöristetty suorakulmio 2">
            <a:hlinkClick r:id="rId6" tooltip="Katso lisää"/>
          </p:cNvPr>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pic>
        <p:nvPicPr>
          <p:cNvPr id="3074" name="Picture 2" descr="C:\Users\Seppo\AppData\Local\Microsoft\Windows\Temporary Internet Files\Content.IE5\XJ0Z5WL0\MP90034153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4993309"/>
            <a:ext cx="2306017" cy="164543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F5CB11F8-80D4-4458-AF8F-1BD54116131A}"/>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A372CCBF-A893-4031-83D2-4A57843FF1BC}"/>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1D8796F7-614F-4A84-95D5-DC3B93A11196}"/>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8FBBAE05-3B6B-4CE7-BF14-0BFAD469B4AA}"/>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F5B2FF1D-82EF-400C-BE9B-04B23A999227}"/>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1288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Kasvatustiede</a:t>
            </a:r>
          </a:p>
        </p:txBody>
      </p:sp>
      <p:sp>
        <p:nvSpPr>
          <p:cNvPr id="3" name="Pyöristetty suorakulmio 2">
            <a:hlinkClick r:id="rId3" tooltip="Katso lisää"/>
          </p:cNvPr>
          <p:cNvSpPr/>
          <p:nvPr/>
        </p:nvSpPr>
        <p:spPr bwMode="auto">
          <a:xfrm>
            <a:off x="35496" y="1069762"/>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4" tooltip="Katso lisää"/>
          </p:cNvPr>
          <p:cNvSpPr/>
          <p:nvPr/>
        </p:nvSpPr>
        <p:spPr bwMode="auto">
          <a:xfrm>
            <a:off x="35496" y="1373411"/>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5" tooltip="Katso lisää"/>
          </p:cNvPr>
          <p:cNvSpPr/>
          <p:nvPr/>
        </p:nvSpPr>
        <p:spPr bwMode="auto">
          <a:xfrm>
            <a:off x="35496" y="2093491"/>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6" tooltip="Katso lisää"/>
          </p:cNvPr>
          <p:cNvSpPr/>
          <p:nvPr/>
        </p:nvSpPr>
        <p:spPr bwMode="auto">
          <a:xfrm>
            <a:off x="35496" y="2420888"/>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7" tooltip="Katso lisää"/>
          </p:cNvPr>
          <p:cNvSpPr/>
          <p:nvPr/>
        </p:nvSpPr>
        <p:spPr bwMode="auto">
          <a:xfrm>
            <a:off x="35496" y="3212976"/>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8" tooltip="Katso lisää"/>
          </p:cNvPr>
          <p:cNvSpPr/>
          <p:nvPr/>
        </p:nvSpPr>
        <p:spPr bwMode="auto">
          <a:xfrm>
            <a:off x="35496" y="3573016"/>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9" tooltip="Katso lisää"/>
          </p:cNvPr>
          <p:cNvSpPr/>
          <p:nvPr/>
        </p:nvSpPr>
        <p:spPr bwMode="auto">
          <a:xfrm>
            <a:off x="35496" y="5501615"/>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10" tooltip="Katso lisää"/>
          </p:cNvPr>
          <p:cNvSpPr/>
          <p:nvPr/>
        </p:nvSpPr>
        <p:spPr bwMode="auto">
          <a:xfrm>
            <a:off x="35496" y="3900413"/>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470829"/>
            <a:ext cx="7165711" cy="2110299"/>
            <a:chOff x="1582753" y="4360959"/>
            <a:chExt cx="7165711" cy="2110299"/>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92D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620509" y="4360959"/>
              <a:ext cx="2127955" cy="1678251"/>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Kasvatustieteen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(KK)</a:t>
              </a:r>
            </a:p>
          </p:txBody>
        </p:sp>
        <p:sp>
          <p:nvSpPr>
            <p:cNvPr id="81" name="Tekstiruutu 80"/>
            <p:cNvSpPr txBox="1"/>
            <p:nvPr/>
          </p:nvSpPr>
          <p:spPr>
            <a:xfrm>
              <a:off x="4211960" y="5012514"/>
              <a:ext cx="1728192" cy="738664"/>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Kasvatustieteen</a:t>
              </a:r>
            </a:p>
            <a:p>
              <a:pPr algn="ctr">
                <a:spcBef>
                  <a:spcPts val="0"/>
                </a:spcBef>
                <a:buNone/>
              </a:pPr>
              <a:r>
                <a:rPr lang="fi-FI" sz="1400" dirty="0">
                  <a:solidFill>
                    <a:schemeClr val="bg1"/>
                  </a:solidFill>
                  <a:latin typeface="Arial Rounded MT Bold" panose="020F0704030504030204" pitchFamily="34" charset="0"/>
                </a:rPr>
                <a:t>maisteri</a:t>
              </a:r>
            </a:p>
            <a:p>
              <a:pPr algn="ctr">
                <a:spcBef>
                  <a:spcPts val="0"/>
                </a:spcBef>
                <a:buNone/>
              </a:pPr>
              <a:r>
                <a:rPr lang="fi-FI" sz="1400" dirty="0">
                  <a:solidFill>
                    <a:schemeClr val="bg1"/>
                  </a:solidFill>
                  <a:latin typeface="Arial Rounded MT Bold" panose="020F0704030504030204" pitchFamily="34" charset="0"/>
                </a:rPr>
                <a:t>(KM)</a:t>
              </a:r>
            </a:p>
          </p:txBody>
        </p:sp>
        <p:sp>
          <p:nvSpPr>
            <p:cNvPr id="82" name="Tekstiruutu 81"/>
            <p:cNvSpPr txBox="1"/>
            <p:nvPr/>
          </p:nvSpPr>
          <p:spPr>
            <a:xfrm>
              <a:off x="6818996" y="4653635"/>
              <a:ext cx="1785452" cy="1384995"/>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Kasvatustieteen lisensiaatti (KL)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Kasvatustieteen tohtori (KT)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6997108"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24744"/>
            <a:ext cx="6289848" cy="1277273"/>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t>Kasvatustieteellisen alan kiinnostuksen kohteisiin kuuluvat koko elämänkaaren aikana tapahtuva kasvu, kehitys ja oppiminen.</a:t>
            </a:r>
          </a:p>
          <a:p>
            <a:r>
              <a:rPr lang="fi-FI" sz="1400" dirty="0"/>
              <a:t>Kasvatustieteellistä asiantuntemusta tarvitaan paitsi koulutuksen, myös entistä enemmän teollisuudessa ja kaupan aloilla sekä sosiaali- ja terveydenhuollossa.</a:t>
            </a:r>
          </a:p>
        </p:txBody>
      </p:sp>
      <p:sp>
        <p:nvSpPr>
          <p:cNvPr id="37" name="Suorakulmio 36"/>
          <p:cNvSpPr/>
          <p:nvPr/>
        </p:nvSpPr>
        <p:spPr>
          <a:xfrm>
            <a:off x="1691680" y="5068922"/>
            <a:ext cx="5400600" cy="1600438"/>
          </a:xfrm>
          <a:prstGeom prst="rect">
            <a:avLst/>
          </a:prstGeom>
        </p:spPr>
        <p:txBody>
          <a:bodyPr wrap="square">
            <a:spAutoFit/>
          </a:bodyPr>
          <a:lstStyle/>
          <a:p>
            <a:pPr>
              <a:spcBef>
                <a:spcPts val="0"/>
              </a:spcBef>
            </a:pPr>
            <a:r>
              <a:rPr lang="fi-FI" sz="1400" u="sng" dirty="0"/>
              <a:t>Valmistuvat työskentelevät muun muassa:</a:t>
            </a:r>
          </a:p>
          <a:p>
            <a:pPr marL="285750" indent="-285750">
              <a:spcBef>
                <a:spcPts val="0"/>
              </a:spcBef>
              <a:buFont typeface="Courier New" panose="02070309020205020404" pitchFamily="49" charset="0"/>
              <a:buChar char="o"/>
            </a:pPr>
            <a:r>
              <a:rPr lang="fi-FI" sz="1400" dirty="0"/>
              <a:t>päiväkodeissa</a:t>
            </a:r>
          </a:p>
          <a:p>
            <a:pPr marL="285750" indent="-285750">
              <a:spcBef>
                <a:spcPts val="0"/>
              </a:spcBef>
              <a:buFont typeface="Courier New" panose="02070309020205020404" pitchFamily="49" charset="0"/>
              <a:buChar char="o"/>
            </a:pPr>
            <a:r>
              <a:rPr lang="fi-FI" sz="1400" dirty="0"/>
              <a:t>kouluissa ja muissa oppilaitoksissa</a:t>
            </a:r>
          </a:p>
          <a:p>
            <a:pPr marL="285750" indent="-285750">
              <a:spcBef>
                <a:spcPts val="0"/>
              </a:spcBef>
              <a:buFont typeface="Courier New" panose="02070309020205020404" pitchFamily="49" charset="0"/>
              <a:buChar char="o"/>
            </a:pPr>
            <a:r>
              <a:rPr lang="fi-FI" sz="1400" dirty="0"/>
              <a:t>julkishallinnossa</a:t>
            </a:r>
          </a:p>
          <a:p>
            <a:pPr marL="285750" indent="-285750">
              <a:spcBef>
                <a:spcPts val="0"/>
              </a:spcBef>
              <a:buFont typeface="Courier New" panose="02070309020205020404" pitchFamily="49" charset="0"/>
              <a:buChar char="o"/>
            </a:pPr>
            <a:r>
              <a:rPr lang="fi-FI" sz="1400" dirty="0"/>
              <a:t>tutkimuslaitoksissa</a:t>
            </a:r>
          </a:p>
          <a:p>
            <a:pPr marL="285750" indent="-285750">
              <a:spcBef>
                <a:spcPts val="0"/>
              </a:spcBef>
              <a:buFont typeface="Courier New" panose="02070309020205020404" pitchFamily="49" charset="0"/>
              <a:buChar char="o"/>
            </a:pPr>
            <a:r>
              <a:rPr lang="fi-FI" sz="1400" dirty="0"/>
              <a:t>järjestöissä</a:t>
            </a:r>
          </a:p>
          <a:p>
            <a:pPr marL="285750" indent="-285750">
              <a:spcBef>
                <a:spcPts val="0"/>
              </a:spcBef>
              <a:buFont typeface="Courier New" panose="02070309020205020404" pitchFamily="49" charset="0"/>
              <a:buChar char="o"/>
            </a:pPr>
            <a:r>
              <a:rPr lang="fi-FI" sz="1400" dirty="0"/>
              <a:t>yrityksissä</a:t>
            </a:r>
          </a:p>
        </p:txBody>
      </p:sp>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16015F3C-2194-4A85-BE1D-D143294B69A1}"/>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FA7809F1-ECCC-4F1A-BB50-9247D79134AA}"/>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331C061E-6F8D-444A-97D1-01F2AE852D83}"/>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E0F9DA7A-D698-4C95-BCD8-E60BB3C1F065}"/>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FB48BD8C-677C-4C15-BDE9-8767DAB81BA7}"/>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5" name="Kuva 4">
            <a:extLst>
              <a:ext uri="{FF2B5EF4-FFF2-40B4-BE49-F238E27FC236}">
                <a16:creationId xmlns:a16="http://schemas.microsoft.com/office/drawing/2014/main" id="{8E837962-8C4D-4016-848B-84F713794C5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04385" y="4949299"/>
            <a:ext cx="2232248" cy="1672031"/>
          </a:xfrm>
          <a:prstGeom prst="rect">
            <a:avLst/>
          </a:prstGeom>
          <a:ln>
            <a:noFill/>
          </a:ln>
          <a:effectLst>
            <a:softEdge rad="112500"/>
          </a:effectLst>
        </p:spPr>
      </p:pic>
    </p:spTree>
    <p:extLst>
      <p:ext uri="{BB962C8B-B14F-4D97-AF65-F5344CB8AC3E}">
        <p14:creationId xmlns:p14="http://schemas.microsoft.com/office/powerpoint/2010/main" val="14133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403648" y="-99393"/>
            <a:ext cx="5989922" cy="8930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400" b="1" dirty="0">
                <a:solidFill>
                  <a:schemeClr val="tx1"/>
                </a:solidFill>
                <a:latin typeface="Arial Rounded MT Bold" panose="020F0704030504030204" pitchFamily="34" charset="0"/>
              </a:rPr>
              <a:t>Luonnontieteet, matematiikka ja tilastotiede</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5" tooltip="Katso lisää"/>
          </p:cNvPr>
          <p:cNvSpPr/>
          <p:nvPr/>
        </p:nvSpPr>
        <p:spPr bwMode="auto">
          <a:xfrm>
            <a:off x="35496" y="2420888"/>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6" tooltip="Katso lisää"/>
          </p:cNvPr>
          <p:cNvSpPr/>
          <p:nvPr/>
        </p:nvSpPr>
        <p:spPr bwMode="auto">
          <a:xfrm>
            <a:off x="35496" y="3212976"/>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7" tooltip="Katso lisää"/>
          </p:cNvPr>
          <p:cNvSpPr/>
          <p:nvPr/>
        </p:nvSpPr>
        <p:spPr bwMode="auto">
          <a:xfrm>
            <a:off x="35496" y="3573016"/>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8" tooltip="Katso lisää"/>
          </p:cNvPr>
          <p:cNvSpPr/>
          <p:nvPr/>
        </p:nvSpPr>
        <p:spPr bwMode="auto">
          <a:xfrm>
            <a:off x="35496" y="5501615"/>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9" tooltip="Katso lisää"/>
          </p:cNvPr>
          <p:cNvSpPr/>
          <p:nvPr/>
        </p:nvSpPr>
        <p:spPr bwMode="auto">
          <a:xfrm>
            <a:off x="35496" y="3900413"/>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132856"/>
            <a:ext cx="7037493" cy="2143919"/>
            <a:chOff x="1582753" y="4327339"/>
            <a:chExt cx="703749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032023"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Luonnontieteiden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(LuK)</a:t>
              </a:r>
            </a:p>
          </p:txBody>
        </p:sp>
        <p:sp>
          <p:nvSpPr>
            <p:cNvPr id="81" name="Tekstiruutu 80"/>
            <p:cNvSpPr txBox="1"/>
            <p:nvPr/>
          </p:nvSpPr>
          <p:spPr>
            <a:xfrm>
              <a:off x="4139952" y="4956827"/>
              <a:ext cx="1661679" cy="738664"/>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Filosofian</a:t>
              </a:r>
            </a:p>
            <a:p>
              <a:pPr algn="ctr">
                <a:spcBef>
                  <a:spcPts val="0"/>
                </a:spcBef>
                <a:buNone/>
              </a:pPr>
              <a:r>
                <a:rPr lang="fi-FI" sz="1400" dirty="0">
                  <a:solidFill>
                    <a:schemeClr val="bg1"/>
                  </a:solidFill>
                  <a:latin typeface="Arial Rounded MT Bold" panose="020F0704030504030204" pitchFamily="34" charset="0"/>
                </a:rPr>
                <a:t>maisteri</a:t>
              </a:r>
            </a:p>
            <a:p>
              <a:pPr algn="ctr">
                <a:spcBef>
                  <a:spcPts val="0"/>
                </a:spcBef>
                <a:buNone/>
              </a:pPr>
              <a:r>
                <a:rPr lang="fi-FI" sz="1400" dirty="0">
                  <a:solidFill>
                    <a:schemeClr val="bg1"/>
                  </a:solidFill>
                  <a:latin typeface="Arial Rounded MT Bold" panose="020F0704030504030204" pitchFamily="34" charset="0"/>
                </a:rPr>
                <a:t>(FM)</a:t>
              </a:r>
            </a:p>
          </p:txBody>
        </p:sp>
        <p:sp>
          <p:nvSpPr>
            <p:cNvPr id="82" name="Tekstiruutu 81"/>
            <p:cNvSpPr txBox="1"/>
            <p:nvPr/>
          </p:nvSpPr>
          <p:spPr>
            <a:xfrm>
              <a:off x="6602972" y="4383026"/>
              <a:ext cx="2017274" cy="1815882"/>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Filosofian</a:t>
              </a:r>
            </a:p>
            <a:p>
              <a:pPr algn="ctr">
                <a:spcBef>
                  <a:spcPts val="0"/>
                </a:spcBef>
                <a:buNone/>
              </a:pPr>
              <a:r>
                <a:rPr lang="fi-FI" sz="1400" dirty="0">
                  <a:solidFill>
                    <a:schemeClr val="bg1"/>
                  </a:solidFill>
                  <a:latin typeface="Arial Rounded MT Bold" panose="020F0704030504030204" pitchFamily="34" charset="0"/>
                </a:rPr>
                <a:t>lisensiaatti (FL)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Filosofian</a:t>
              </a:r>
            </a:p>
            <a:p>
              <a:pPr algn="ctr">
                <a:spcBef>
                  <a:spcPts val="0"/>
                </a:spcBef>
                <a:buNone/>
              </a:pPr>
              <a:r>
                <a:rPr lang="fi-FI" sz="1400" dirty="0">
                  <a:solidFill>
                    <a:schemeClr val="bg1"/>
                  </a:solidFill>
                  <a:latin typeface="Arial Rounded MT Bold" panose="020F0704030504030204" pitchFamily="34" charset="0"/>
                </a:rPr>
                <a:t>tohtori</a:t>
              </a:r>
            </a:p>
            <a:p>
              <a:pPr algn="ctr">
                <a:spcBef>
                  <a:spcPts val="0"/>
                </a:spcBef>
                <a:buNone/>
              </a:pPr>
              <a:r>
                <a:rPr lang="fi-FI" sz="1400" dirty="0">
                  <a:solidFill>
                    <a:schemeClr val="bg1"/>
                  </a:solidFill>
                  <a:latin typeface="Arial Rounded MT Bold" panose="020F0704030504030204" pitchFamily="34" charset="0"/>
                </a:rPr>
                <a:t>(FT)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6925100"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24744"/>
            <a:ext cx="6552728" cy="954107"/>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Luonnontieteellisen alan koulutus antaa pohjan tutkimus- ja tuotekehitystehtäviin teollisuudessa, yrityksissä ja tutkimuslaitoksissa. Se antaa valmiudet toimia myös opettajana joko perusopetuksessa, lukioissa, ammattikorkeakouluissa, yliopistoissa ja yrityksissä.</a:t>
            </a:r>
            <a:endParaRPr lang="fi-FI" sz="1400" b="0" dirty="0">
              <a:latin typeface="Arial Rounded MT Bold" panose="020F0704030504030204" pitchFamily="34" charset="0"/>
            </a:endParaRPr>
          </a:p>
        </p:txBody>
      </p:sp>
      <p:sp>
        <p:nvSpPr>
          <p:cNvPr id="37" name="Suorakulmio 36"/>
          <p:cNvSpPr/>
          <p:nvPr/>
        </p:nvSpPr>
        <p:spPr>
          <a:xfrm>
            <a:off x="1619672" y="4581128"/>
            <a:ext cx="5004682" cy="1754326"/>
          </a:xfrm>
          <a:prstGeom prst="rect">
            <a:avLst/>
          </a:prstGeom>
        </p:spPr>
        <p:txBody>
          <a:bodyPr wrap="square">
            <a:spAutoFit/>
          </a:bodyPr>
          <a:lstStyle/>
          <a:p>
            <a:r>
              <a:rPr lang="fi-FI" sz="1200" u="sng" dirty="0"/>
              <a:t>Koulutusalaan kuuluvat</a:t>
            </a:r>
          </a:p>
          <a:p>
            <a:pPr marL="285750" indent="-285750">
              <a:spcBef>
                <a:spcPts val="0"/>
              </a:spcBef>
              <a:buFont typeface="Courier New" panose="02070309020205020404" pitchFamily="49" charset="0"/>
              <a:buChar char="o"/>
            </a:pPr>
            <a:r>
              <a:rPr lang="fi-FI" sz="1200" dirty="0"/>
              <a:t>bio- ja ympäristötieteet, kuten ekologia, eläintiede, hydrobiologia jne.</a:t>
            </a:r>
          </a:p>
          <a:p>
            <a:pPr marL="285750" indent="-285750">
              <a:spcBef>
                <a:spcPts val="0"/>
              </a:spcBef>
              <a:buFont typeface="Courier New" panose="02070309020205020404" pitchFamily="49" charset="0"/>
              <a:buChar char="o"/>
            </a:pPr>
            <a:r>
              <a:rPr lang="fi-FI" sz="1200" dirty="0"/>
              <a:t>fysikaaliset tieteet, kuten fysiikka, meteorologia, tähtitiede jne.</a:t>
            </a:r>
          </a:p>
          <a:p>
            <a:pPr marL="285750" indent="-285750">
              <a:spcBef>
                <a:spcPts val="0"/>
              </a:spcBef>
              <a:buFont typeface="Courier New" panose="02070309020205020404" pitchFamily="49" charset="0"/>
              <a:buChar char="o"/>
            </a:pPr>
            <a:r>
              <a:rPr lang="fi-FI" sz="1200" dirty="0"/>
              <a:t>geologia</a:t>
            </a:r>
          </a:p>
          <a:p>
            <a:pPr marL="285750" indent="-285750">
              <a:spcBef>
                <a:spcPts val="0"/>
              </a:spcBef>
              <a:buFont typeface="Courier New" panose="02070309020205020404" pitchFamily="49" charset="0"/>
              <a:buChar char="o"/>
            </a:pPr>
            <a:r>
              <a:rPr lang="fi-FI" sz="1200" dirty="0"/>
              <a:t>kemia</a:t>
            </a:r>
          </a:p>
          <a:p>
            <a:pPr marL="285750" indent="-285750">
              <a:spcBef>
                <a:spcPts val="0"/>
              </a:spcBef>
              <a:buFont typeface="Courier New" panose="02070309020205020404" pitchFamily="49" charset="0"/>
              <a:buChar char="o"/>
            </a:pPr>
            <a:r>
              <a:rPr lang="fi-FI" sz="1200" dirty="0"/>
              <a:t>maantiede</a:t>
            </a:r>
          </a:p>
          <a:p>
            <a:pPr marL="285750" indent="-285750">
              <a:spcBef>
                <a:spcPts val="0"/>
              </a:spcBef>
              <a:buFont typeface="Courier New" panose="02070309020205020404" pitchFamily="49" charset="0"/>
              <a:buChar char="o"/>
            </a:pPr>
            <a:r>
              <a:rPr lang="fi-FI" sz="1200" dirty="0"/>
              <a:t>matemaattiset aineet</a:t>
            </a:r>
          </a:p>
          <a:p>
            <a:pPr marL="285750" indent="-285750">
              <a:spcBef>
                <a:spcPts val="0"/>
              </a:spcBef>
              <a:buFont typeface="Courier New" panose="02070309020205020404" pitchFamily="49" charset="0"/>
              <a:buChar char="o"/>
            </a:pPr>
            <a:r>
              <a:rPr lang="fi-FI" sz="1200" dirty="0"/>
              <a:t>tilastotiede</a:t>
            </a:r>
          </a:p>
        </p:txBody>
      </p:sp>
      <p:pic>
        <p:nvPicPr>
          <p:cNvPr id="2050" name="Picture 2" descr="C:\Users\Seppo\AppData\Local\Microsoft\Windows\Temporary Internet Files\Content.IE5\B92V58KE\MP90039009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55188" y="4502933"/>
            <a:ext cx="2228829" cy="15903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A825F681-98F8-4109-9162-52DD29B87C3A}"/>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7C0A0299-CE33-4BB4-8F14-04940F923E6B}"/>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501AF40E-1986-455D-A188-815E5E802707}"/>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42ABEFCF-62FB-4F18-9077-F00F86DF4282}"/>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15A2F5CD-B7FF-4E94-A34B-02044B37164D}"/>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10399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599679" y="187896"/>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400" b="1" dirty="0">
                <a:solidFill>
                  <a:schemeClr val="tx1"/>
                </a:solidFill>
                <a:latin typeface="Arial Rounded MT Bold" panose="020F0704030504030204" pitchFamily="34" charset="0"/>
              </a:rPr>
              <a:t>Tekniikka, teollisuus ja rakentaminen</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a:hlinkClick r:id="rId4" tooltip="Katso lisää"/>
          </p:cNvPr>
          <p:cNvSpPr/>
          <p:nvPr/>
        </p:nvSpPr>
        <p:spPr bwMode="auto">
          <a:xfrm>
            <a:off x="35496" y="1717834"/>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a:hlinkClick r:id="rId5" tooltip="Katso lisää"/>
          </p:cNvPr>
          <p:cNvSpPr/>
          <p:nvPr/>
        </p:nvSpPr>
        <p:spPr bwMode="auto">
          <a:xfrm>
            <a:off x="35496" y="2732345"/>
            <a:ext cx="1368152" cy="408623"/>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6"/>
          </p:cNvPr>
          <p:cNvSpPr/>
          <p:nvPr/>
        </p:nvSpPr>
        <p:spPr bwMode="auto">
          <a:xfrm>
            <a:off x="35496" y="3212976"/>
            <a:ext cx="1368152" cy="255389"/>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r>
              <a:rPr lang="fi-FI" sz="900" dirty="0"/>
              <a:t>Tampereen yliopisto</a:t>
            </a:r>
          </a:p>
        </p:txBody>
      </p:sp>
      <p:sp>
        <p:nvSpPr>
          <p:cNvPr id="66" name="Pyöristetty suorakulmio 65">
            <a:hlinkClick r:id="rId7" tooltip="Katso lisää"/>
          </p:cNvPr>
          <p:cNvSpPr/>
          <p:nvPr/>
        </p:nvSpPr>
        <p:spPr bwMode="auto">
          <a:xfrm>
            <a:off x="35496" y="357301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8" name="Pyöristetty suorakulmio 67"/>
          <p:cNvSpPr/>
          <p:nvPr/>
        </p:nvSpPr>
        <p:spPr bwMode="auto">
          <a:xfrm>
            <a:off x="35496" y="446614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70" name="Pyöristetty suorakulmio 69"/>
          <p:cNvSpPr/>
          <p:nvPr/>
        </p:nvSpPr>
        <p:spPr bwMode="auto">
          <a:xfrm>
            <a:off x="35496" y="51142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grpSp>
        <p:nvGrpSpPr>
          <p:cNvPr id="4" name="Ryhmä 3"/>
          <p:cNvGrpSpPr/>
          <p:nvPr/>
        </p:nvGrpSpPr>
        <p:grpSpPr>
          <a:xfrm>
            <a:off x="1651958" y="2636912"/>
            <a:ext cx="7240520" cy="1872208"/>
            <a:chOff x="1475657" y="4599050"/>
            <a:chExt cx="7240520" cy="1872208"/>
          </a:xfrm>
        </p:grpSpPr>
        <p:cxnSp>
          <p:nvCxnSpPr>
            <p:cNvPr id="74" name="Suora yhdysviiva 73"/>
            <p:cNvCxnSpPr/>
            <p:nvPr/>
          </p:nvCxnSpPr>
          <p:spPr bwMode="auto">
            <a:xfrm>
              <a:off x="1691680" y="5258155"/>
              <a:ext cx="6098612" cy="0"/>
            </a:xfrm>
            <a:prstGeom prst="line">
              <a:avLst/>
            </a:prstGeom>
            <a:noFill/>
            <a:ln w="76200" cap="flat" cmpd="sng" algn="ctr">
              <a:solidFill>
                <a:srgbClr val="0099CC"/>
              </a:solidFill>
              <a:prstDash val="solid"/>
              <a:round/>
              <a:headEnd type="none" w="med" len="med"/>
              <a:tailEnd type="none" w="med" len="med"/>
            </a:ln>
            <a:effectLst>
              <a:glow rad="228600">
                <a:srgbClr val="0099CC">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0" y="4798745"/>
              <a:ext cx="2415987" cy="1088067"/>
            </a:xfrm>
            <a:prstGeom prst="flowChartOnlineStorage">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75657" y="4798752"/>
              <a:ext cx="2197159" cy="1088060"/>
            </a:xfrm>
            <a:prstGeom prst="flowChartOnlineStorage">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635895" y="4798747"/>
              <a:ext cx="2736304" cy="1088061"/>
            </a:xfrm>
            <a:prstGeom prst="flowChartOnlineStorage">
              <a:avLst/>
            </a:prstGeom>
            <a:solidFill>
              <a:srgbClr val="00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691680"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Tekniikan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TkK</a:t>
              </a:r>
              <a:r>
                <a:rPr lang="fi-FI" sz="1400" dirty="0">
                  <a:latin typeface="Arial Rounded MT Bold" panose="020F0704030504030204" pitchFamily="34" charset="0"/>
                </a:rPr>
                <a:t>)</a:t>
              </a:r>
            </a:p>
          </p:txBody>
        </p:sp>
        <p:sp>
          <p:nvSpPr>
            <p:cNvPr id="81" name="Tekstiruutu 80"/>
            <p:cNvSpPr txBox="1"/>
            <p:nvPr/>
          </p:nvSpPr>
          <p:spPr>
            <a:xfrm>
              <a:off x="4142299" y="4959090"/>
              <a:ext cx="2157893"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Diplomi-insinööri (DI)</a:t>
              </a:r>
            </a:p>
            <a:p>
              <a:pPr algn="ctr">
                <a:spcBef>
                  <a:spcPts val="0"/>
                </a:spcBef>
                <a:buNone/>
              </a:pPr>
              <a:r>
                <a:rPr lang="fi-FI" sz="1400" dirty="0">
                  <a:latin typeface="Arial Rounded MT Bold" panose="020F0704030504030204" pitchFamily="34" charset="0"/>
                </a:rPr>
                <a:t>Arkkitehti</a:t>
              </a:r>
            </a:p>
            <a:p>
              <a:pPr algn="ctr">
                <a:spcBef>
                  <a:spcPts val="0"/>
                </a:spcBef>
                <a:buNone/>
              </a:pPr>
              <a:r>
                <a:rPr lang="fi-FI" sz="1400" dirty="0">
                  <a:latin typeface="Arial Rounded MT Bold" panose="020F0704030504030204" pitchFamily="34" charset="0"/>
                </a:rPr>
                <a:t>Maisema-arkkitehti</a:t>
              </a: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Tekniikan </a:t>
              </a:r>
            </a:p>
            <a:p>
              <a:pPr algn="ctr">
                <a:spcBef>
                  <a:spcPts val="0"/>
                </a:spcBef>
                <a:buNone/>
              </a:pPr>
              <a:r>
                <a:rPr lang="fi-FI" sz="1400" dirty="0">
                  <a:solidFill>
                    <a:schemeClr val="bg1"/>
                  </a:solidFill>
                  <a:latin typeface="Arial Rounded MT Bold" panose="020F0704030504030204" pitchFamily="34" charset="0"/>
                </a:rPr>
                <a:t>lisensiaatti (TL)</a:t>
              </a:r>
            </a:p>
            <a:p>
              <a:pPr algn="ctr">
                <a:spcBef>
                  <a:spcPts val="0"/>
                </a:spcBef>
                <a:buNone/>
              </a:pPr>
              <a:r>
                <a:rPr lang="fi-FI" sz="1400" dirty="0">
                  <a:solidFill>
                    <a:schemeClr val="bg1"/>
                  </a:solidFill>
                  <a:latin typeface="Arial Rounded MT Bold" panose="020F0704030504030204" pitchFamily="34" charset="0"/>
                </a:rPr>
                <a:t>Tekniikan</a:t>
              </a:r>
            </a:p>
            <a:p>
              <a:pPr algn="ctr">
                <a:spcBef>
                  <a:spcPts val="0"/>
                </a:spcBef>
                <a:buNone/>
              </a:pPr>
              <a:r>
                <a:rPr lang="fi-FI" sz="1400" dirty="0">
                  <a:solidFill>
                    <a:schemeClr val="bg1"/>
                  </a:solidFill>
                  <a:latin typeface="Arial Rounded MT Bold" panose="020F0704030504030204" pitchFamily="34" charset="0"/>
                </a:rPr>
                <a:t>tohtori (TT)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99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15979" y="6194259"/>
              <a:ext cx="1391316" cy="276999"/>
            </a:xfrm>
            <a:prstGeom prst="rect">
              <a:avLst/>
            </a:prstGeom>
            <a:solidFill>
              <a:srgbClr val="3366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24744"/>
            <a:ext cx="6552728" cy="1384995"/>
          </a:xfrm>
          <a:prstGeom prst="rect">
            <a:avLst/>
          </a:prstGeom>
          <a:solidFill>
            <a:schemeClr val="bg2">
              <a:lumMod val="20000"/>
              <a:lumOff val="80000"/>
            </a:schemeClr>
          </a:solidFill>
          <a:ln>
            <a:solidFill>
              <a:srgbClr val="008080"/>
            </a:solidFill>
          </a:ln>
          <a:effectLst>
            <a:glow rad="139700">
              <a:srgbClr val="3366CC">
                <a:alpha val="40000"/>
              </a:srgbClr>
            </a:glow>
          </a:effectLst>
        </p:spPr>
        <p:txBody>
          <a:bodyPr wrap="square">
            <a:spAutoFit/>
          </a:bodyPr>
          <a:lstStyle/>
          <a:p>
            <a:r>
              <a:rPr lang="fi-FI" sz="1400" dirty="0"/>
              <a:t>Teknisistä tieteistä valmistuu asiantuntijoita kaikille tekniikan aloille ja ympäristön suunnitteluun. Teknisiin tieteisiin kuuluu tieteellistä laskentaa ja luonnontieteellistä perustutkimusta, tekniskaupallisia tieteitä kuten tuotantotaloutta, tiedonhallintaa ja logistiikkaa, soveltavia tieteitä kuten arkkitehtuuria, automaatiotekniikkaa, sähkötekniikkaa ja konetekniikkaa sekä lääketieteellistä ja biotekniikkaa.</a:t>
            </a:r>
          </a:p>
        </p:txBody>
      </p:sp>
      <p:sp>
        <p:nvSpPr>
          <p:cNvPr id="37" name="Suorakulmio 36"/>
          <p:cNvSpPr/>
          <p:nvPr/>
        </p:nvSpPr>
        <p:spPr>
          <a:xfrm>
            <a:off x="1727558" y="4832792"/>
            <a:ext cx="4369949" cy="1815882"/>
          </a:xfrm>
          <a:prstGeom prst="rect">
            <a:avLst/>
          </a:prstGeom>
        </p:spPr>
        <p:txBody>
          <a:bodyPr wrap="square">
            <a:spAutoFit/>
          </a:bodyPr>
          <a:lstStyle/>
          <a:p>
            <a:r>
              <a:rPr lang="fi-FI" sz="1400" u="sng" dirty="0"/>
              <a:t>Työtehtäviä:</a:t>
            </a:r>
          </a:p>
          <a:p>
            <a:pPr marL="285750" indent="-285750">
              <a:spcBef>
                <a:spcPts val="0"/>
              </a:spcBef>
              <a:buFont typeface="Courier New" panose="02070309020205020404" pitchFamily="49" charset="0"/>
              <a:buChar char="o"/>
            </a:pPr>
            <a:r>
              <a:rPr lang="fi-FI" sz="1400" dirty="0"/>
              <a:t>opetustehtävät tekniikan alan oppilaitoksissa </a:t>
            </a:r>
          </a:p>
          <a:p>
            <a:pPr marL="285750" indent="-285750">
              <a:spcBef>
                <a:spcPts val="0"/>
              </a:spcBef>
              <a:buFont typeface="Courier New" panose="02070309020205020404" pitchFamily="49" charset="0"/>
              <a:buChar char="o"/>
            </a:pPr>
            <a:r>
              <a:rPr lang="fi-FI" sz="1400" dirty="0"/>
              <a:t>tutkijoina korkeakouluissa ja tutkimuslaitoksissa</a:t>
            </a:r>
          </a:p>
          <a:p>
            <a:pPr marL="285750" indent="-285750">
              <a:spcBef>
                <a:spcPts val="0"/>
              </a:spcBef>
              <a:buFont typeface="Courier New" panose="02070309020205020404" pitchFamily="49" charset="0"/>
              <a:buChar char="o"/>
            </a:pPr>
            <a:r>
              <a:rPr lang="fi-FI" sz="1400" dirty="0"/>
              <a:t>valtion ja kuntien tekniset tehtävät</a:t>
            </a:r>
          </a:p>
          <a:p>
            <a:pPr marL="285750" indent="-285750">
              <a:spcBef>
                <a:spcPts val="0"/>
              </a:spcBef>
              <a:buFont typeface="Courier New" panose="02070309020205020404" pitchFamily="49" charset="0"/>
              <a:buChar char="o"/>
            </a:pPr>
            <a:r>
              <a:rPr lang="fi-FI" sz="1400" dirty="0"/>
              <a:t>asiantuntija- ja johtotehtävät tuotannossa, tuotekehityksessä, suunnittelussa ja markkinoinnissa</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72" name="Pyöristetty suorakulmio 71">
            <a:hlinkClick r:id="rId8" tooltip="Katso lisää"/>
          </p:cNvPr>
          <p:cNvSpPr/>
          <p:nvPr/>
        </p:nvSpPr>
        <p:spPr bwMode="auto">
          <a:xfrm>
            <a:off x="35496" y="3900413"/>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sp>
        <p:nvSpPr>
          <p:cNvPr id="69" name="Pyöristetty suorakulmio 68">
            <a:hlinkClick r:id="rId9" tooltip="Katso lisää"/>
          </p:cNvPr>
          <p:cNvSpPr/>
          <p:nvPr/>
        </p:nvSpPr>
        <p:spPr bwMode="auto">
          <a:xfrm>
            <a:off x="35496" y="479494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71" y="6265799"/>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7EA83331-0D39-4322-A968-773FCD252D7C}"/>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18A3D010-DD94-47F0-AFBB-A49CD44DF176}"/>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E482FEB4-8BF6-4E4A-B226-3B21B04B72CD}"/>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5369815C-4FCB-465C-B21A-233E2259813A}"/>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C2808AC9-D38D-4DBA-876C-CE075AA6AFF7}"/>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
        <p:nvSpPr>
          <p:cNvPr id="44" name="Pyöristetty suorakulmio 68">
            <a:extLst>
              <a:ext uri="{FF2B5EF4-FFF2-40B4-BE49-F238E27FC236}">
                <a16:creationId xmlns:a16="http://schemas.microsoft.com/office/drawing/2014/main" id="{7772667B-CD35-44C0-98C4-BC8C95FB2604}"/>
              </a:ext>
            </a:extLst>
          </p:cNvPr>
          <p:cNvSpPr/>
          <p:nvPr/>
        </p:nvSpPr>
        <p:spPr bwMode="auto">
          <a:xfrm>
            <a:off x="35496" y="5476458"/>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pic>
        <p:nvPicPr>
          <p:cNvPr id="5" name="Kuva 4">
            <a:extLst>
              <a:ext uri="{FF2B5EF4-FFF2-40B4-BE49-F238E27FC236}">
                <a16:creationId xmlns:a16="http://schemas.microsoft.com/office/drawing/2014/main" id="{B21C88A8-7A27-4EC3-B4CA-4C7AA3AB87EA}"/>
              </a:ext>
            </a:extLst>
          </p:cNvPr>
          <p:cNvPicPr>
            <a:picLocks noChangeAspect="1"/>
          </p:cNvPicPr>
          <p:nvPr/>
        </p:nvPicPr>
        <p:blipFill>
          <a:blip r:embed="rId12"/>
          <a:stretch>
            <a:fillRect/>
          </a:stretch>
        </p:blipFill>
        <p:spPr>
          <a:xfrm>
            <a:off x="6388311" y="4699264"/>
            <a:ext cx="2379198" cy="1482810"/>
          </a:xfrm>
          <a:prstGeom prst="rect">
            <a:avLst/>
          </a:prstGeom>
          <a:ln>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137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599679" y="-99392"/>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400" b="1" dirty="0">
                <a:solidFill>
                  <a:schemeClr val="tx1"/>
                </a:solidFill>
                <a:latin typeface="Arial Rounded MT Bold" panose="020F0704030504030204" pitchFamily="34" charset="0"/>
              </a:rPr>
              <a:t>Tietojenkäsittely, tietotekniikka ja informaatiotutkimus</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4"/>
          </p:cNvPr>
          <p:cNvSpPr/>
          <p:nvPr/>
        </p:nvSpPr>
        <p:spPr bwMode="auto">
          <a:xfrm>
            <a:off x="35496" y="2093491"/>
            <a:ext cx="1368152" cy="255389"/>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5"/>
          </p:cNvPr>
          <p:cNvSpPr/>
          <p:nvPr/>
        </p:nvSpPr>
        <p:spPr bwMode="auto">
          <a:xfrm>
            <a:off x="35496" y="2420888"/>
            <a:ext cx="1368152" cy="255389"/>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a:hlinkClick r:id="rId6" tooltip="Katso lisää"/>
          </p:cNvPr>
          <p:cNvSpPr/>
          <p:nvPr/>
        </p:nvSpPr>
        <p:spPr bwMode="auto">
          <a:xfrm>
            <a:off x="35496" y="2732345"/>
            <a:ext cx="1368152" cy="408623"/>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7" tooltip="Katso lisää"/>
          </p:cNvPr>
          <p:cNvSpPr/>
          <p:nvPr/>
        </p:nvSpPr>
        <p:spPr bwMode="auto">
          <a:xfrm>
            <a:off x="35496" y="3212976"/>
            <a:ext cx="1368152" cy="255389"/>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8" tooltip="Katso lisää"/>
          </p:cNvPr>
          <p:cNvSpPr/>
          <p:nvPr/>
        </p:nvSpPr>
        <p:spPr bwMode="auto">
          <a:xfrm>
            <a:off x="35496" y="357301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8" name="Pyöristetty suorakulmio 67"/>
          <p:cNvSpPr/>
          <p:nvPr/>
        </p:nvSpPr>
        <p:spPr bwMode="auto">
          <a:xfrm>
            <a:off x="35496" y="446614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70" name="Pyöristetty suorakulmio 69"/>
          <p:cNvSpPr/>
          <p:nvPr/>
        </p:nvSpPr>
        <p:spPr bwMode="auto">
          <a:xfrm>
            <a:off x="35496" y="51142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9"/>
          </p:cNvPr>
          <p:cNvSpPr/>
          <p:nvPr/>
        </p:nvSpPr>
        <p:spPr bwMode="auto">
          <a:xfrm>
            <a:off x="35496" y="5443018"/>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grpSp>
        <p:nvGrpSpPr>
          <p:cNvPr id="4" name="Ryhmä 3"/>
          <p:cNvGrpSpPr/>
          <p:nvPr/>
        </p:nvGrpSpPr>
        <p:grpSpPr>
          <a:xfrm>
            <a:off x="1651958" y="3031212"/>
            <a:ext cx="7528554" cy="1638694"/>
            <a:chOff x="1475657" y="4705318"/>
            <a:chExt cx="7528554" cy="1638694"/>
          </a:xfrm>
        </p:grpSpPr>
        <p:cxnSp>
          <p:nvCxnSpPr>
            <p:cNvPr id="74" name="Suora yhdysviiva 73"/>
            <p:cNvCxnSpPr/>
            <p:nvPr/>
          </p:nvCxnSpPr>
          <p:spPr bwMode="auto">
            <a:xfrm>
              <a:off x="1691680" y="5258155"/>
              <a:ext cx="6098612" cy="0"/>
            </a:xfrm>
            <a:prstGeom prst="line">
              <a:avLst/>
            </a:prstGeom>
            <a:noFill/>
            <a:ln w="76200" cap="flat" cmpd="sng" algn="ctr">
              <a:solidFill>
                <a:srgbClr val="0099CC"/>
              </a:solidFill>
              <a:prstDash val="solid"/>
              <a:round/>
              <a:headEnd type="none" w="med" len="med"/>
              <a:tailEnd type="none" w="med" len="med"/>
            </a:ln>
            <a:effectLst>
              <a:glow rad="228600">
                <a:srgbClr val="0099CC">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89" y="4798744"/>
              <a:ext cx="2632013" cy="1088067"/>
            </a:xfrm>
            <a:prstGeom prst="flowChartOnlineStorage">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75657" y="4798752"/>
              <a:ext cx="2197159" cy="1088060"/>
            </a:xfrm>
            <a:prstGeom prst="flowChartOnlineStorage">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635895" y="4798747"/>
              <a:ext cx="2736304" cy="1088061"/>
            </a:xfrm>
            <a:prstGeom prst="flowChartOnlineStorage">
              <a:avLst/>
            </a:prstGeom>
            <a:solidFill>
              <a:srgbClr val="00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691680" y="5012514"/>
              <a:ext cx="1981136" cy="830997"/>
            </a:xfrm>
            <a:prstGeom prst="rect">
              <a:avLst/>
            </a:prstGeom>
            <a:noFill/>
          </p:spPr>
          <p:txBody>
            <a:bodyPr wrap="square" rtlCol="0">
              <a:spAutoFit/>
            </a:bodyPr>
            <a:lstStyle/>
            <a:p>
              <a:pPr algn="ctr">
                <a:buNone/>
              </a:pPr>
              <a:r>
                <a:rPr lang="fi-FI" sz="1200" dirty="0">
                  <a:latin typeface="Arial Rounded MT Bold" panose="020F0704030504030204" pitchFamily="34" charset="0"/>
                </a:rPr>
                <a:t>Tekniikan</a:t>
              </a:r>
            </a:p>
            <a:p>
              <a:pPr algn="ctr">
                <a:spcBef>
                  <a:spcPts val="0"/>
                </a:spcBef>
                <a:buNone/>
              </a:pPr>
              <a:r>
                <a:rPr lang="fi-FI" sz="1200" dirty="0">
                  <a:latin typeface="Arial Rounded MT Bold" panose="020F0704030504030204" pitchFamily="34" charset="0"/>
                </a:rPr>
                <a:t> kandidaatti (</a:t>
              </a:r>
              <a:r>
                <a:rPr lang="fi-FI" sz="1200" dirty="0" err="1">
                  <a:latin typeface="Arial Rounded MT Bold" panose="020F0704030504030204" pitchFamily="34" charset="0"/>
                </a:rPr>
                <a:t>TkK</a:t>
              </a:r>
              <a:r>
                <a:rPr lang="fi-FI" sz="1200" dirty="0">
                  <a:latin typeface="Arial Rounded MT Bold" panose="020F0704030504030204" pitchFamily="34" charset="0"/>
                </a:rPr>
                <a:t>)</a:t>
              </a:r>
            </a:p>
            <a:p>
              <a:pPr algn="ctr">
                <a:spcBef>
                  <a:spcPts val="0"/>
                </a:spcBef>
                <a:buNone/>
              </a:pPr>
              <a:r>
                <a:rPr lang="fi-FI" sz="1200" dirty="0">
                  <a:latin typeface="Arial Rounded MT Bold" panose="020F0704030504030204" pitchFamily="34" charset="0"/>
                </a:rPr>
                <a:t>Luonnontiet. kand. (LuK)</a:t>
              </a:r>
            </a:p>
          </p:txBody>
        </p:sp>
        <p:sp>
          <p:nvSpPr>
            <p:cNvPr id="81" name="Tekstiruutu 80"/>
            <p:cNvSpPr txBox="1"/>
            <p:nvPr/>
          </p:nvSpPr>
          <p:spPr>
            <a:xfrm>
              <a:off x="4142299" y="5104847"/>
              <a:ext cx="2157893" cy="646331"/>
            </a:xfrm>
            <a:prstGeom prst="rect">
              <a:avLst/>
            </a:prstGeom>
            <a:noFill/>
          </p:spPr>
          <p:txBody>
            <a:bodyPr wrap="square" rtlCol="0">
              <a:spAutoFit/>
            </a:bodyPr>
            <a:lstStyle/>
            <a:p>
              <a:pPr algn="ctr">
                <a:spcBef>
                  <a:spcPts val="0"/>
                </a:spcBef>
                <a:buNone/>
              </a:pPr>
              <a:r>
                <a:rPr lang="fi-FI" sz="1200" dirty="0">
                  <a:solidFill>
                    <a:schemeClr val="bg1"/>
                  </a:solidFill>
                  <a:latin typeface="Arial Rounded MT Bold" panose="020F0704030504030204" pitchFamily="34" charset="0"/>
                </a:rPr>
                <a:t>Diplomi-insinööri (DI)</a:t>
              </a:r>
            </a:p>
            <a:p>
              <a:pPr algn="ctr">
                <a:spcBef>
                  <a:spcPts val="0"/>
                </a:spcBef>
                <a:buNone/>
              </a:pPr>
              <a:r>
                <a:rPr lang="fi-FI" sz="1200" dirty="0">
                  <a:solidFill>
                    <a:schemeClr val="bg1"/>
                  </a:solidFill>
                  <a:latin typeface="Arial Rounded MT Bold" panose="020F0704030504030204" pitchFamily="34" charset="0"/>
                </a:rPr>
                <a:t>Filosofian kand. (FK)</a:t>
              </a:r>
            </a:p>
            <a:p>
              <a:pPr algn="ctr">
                <a:spcBef>
                  <a:spcPts val="0"/>
                </a:spcBef>
                <a:buNone/>
              </a:pPr>
              <a:endParaRPr lang="fi-FI" sz="1200" dirty="0">
                <a:latin typeface="Arial Rounded MT Bold" panose="020F0704030504030204" pitchFamily="34" charset="0"/>
              </a:endParaRPr>
            </a:p>
          </p:txBody>
        </p:sp>
        <p:sp>
          <p:nvSpPr>
            <p:cNvPr id="82" name="Tekstiruutu 81"/>
            <p:cNvSpPr txBox="1"/>
            <p:nvPr/>
          </p:nvSpPr>
          <p:spPr>
            <a:xfrm>
              <a:off x="6824902" y="4705318"/>
              <a:ext cx="2179309" cy="1261884"/>
            </a:xfrm>
            <a:prstGeom prst="rect">
              <a:avLst/>
            </a:prstGeom>
            <a:noFill/>
          </p:spPr>
          <p:txBody>
            <a:bodyPr wrap="square" rtlCol="0">
              <a:spAutoFit/>
            </a:bodyPr>
            <a:lstStyle/>
            <a:p>
              <a:pPr>
                <a:spcBef>
                  <a:spcPts val="0"/>
                </a:spcBef>
                <a:buNone/>
              </a:pPr>
              <a:endParaRPr lang="fi-FI" sz="1400" dirty="0">
                <a:solidFill>
                  <a:schemeClr val="tx1">
                    <a:lumMod val="50000"/>
                  </a:schemeClr>
                </a:solidFill>
                <a:latin typeface="Arial Rounded MT Bold" panose="020F0704030504030204" pitchFamily="34" charset="0"/>
              </a:endParaRPr>
            </a:p>
            <a:p>
              <a:pPr>
                <a:spcBef>
                  <a:spcPts val="0"/>
                </a:spcBef>
                <a:buNone/>
              </a:pPr>
              <a:r>
                <a:rPr lang="fi-FI" sz="1200" dirty="0">
                  <a:solidFill>
                    <a:schemeClr val="bg1"/>
                  </a:solidFill>
                  <a:latin typeface="Arial Rounded MT Bold" panose="020F0704030504030204" pitchFamily="34" charset="0"/>
                </a:rPr>
                <a:t>Tekniikan lisensiaatti (TL)</a:t>
              </a:r>
            </a:p>
            <a:p>
              <a:pPr>
                <a:spcBef>
                  <a:spcPts val="0"/>
                </a:spcBef>
                <a:buNone/>
              </a:pPr>
              <a:r>
                <a:rPr lang="fi-FI" sz="1200" dirty="0">
                  <a:solidFill>
                    <a:schemeClr val="bg1"/>
                  </a:solidFill>
                  <a:latin typeface="Arial Rounded MT Bold" panose="020F0704030504030204" pitchFamily="34" charset="0"/>
                </a:rPr>
                <a:t>Tekniikan tohtori (TT)</a:t>
              </a:r>
            </a:p>
            <a:p>
              <a:pPr>
                <a:spcBef>
                  <a:spcPts val="0"/>
                </a:spcBef>
                <a:buNone/>
              </a:pPr>
              <a:r>
                <a:rPr lang="fi-FI" sz="1200" dirty="0">
                  <a:solidFill>
                    <a:schemeClr val="bg1"/>
                  </a:solidFill>
                  <a:latin typeface="Arial Rounded MT Bold" panose="020F0704030504030204" pitchFamily="34" charset="0"/>
                </a:rPr>
                <a:t>Filosofian lis. (FL)</a:t>
              </a:r>
            </a:p>
            <a:p>
              <a:pPr>
                <a:spcBef>
                  <a:spcPts val="0"/>
                </a:spcBef>
                <a:buNone/>
              </a:pPr>
              <a:r>
                <a:rPr lang="fi-FI" sz="1200" dirty="0">
                  <a:solidFill>
                    <a:schemeClr val="bg1"/>
                  </a:solidFill>
                  <a:latin typeface="Arial Rounded MT Bold" panose="020F0704030504030204" pitchFamily="34" charset="0"/>
                </a:rPr>
                <a:t>Filosofian tohtori (FT)</a:t>
              </a:r>
            </a:p>
            <a:p>
              <a:pP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039210"/>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039210"/>
              <a:ext cx="2232248" cy="276999"/>
            </a:xfrm>
            <a:prstGeom prst="rect">
              <a:avLst/>
            </a:prstGeom>
            <a:solidFill>
              <a:srgbClr val="0099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6915979" y="6039210"/>
              <a:ext cx="1391316" cy="276999"/>
            </a:xfrm>
            <a:prstGeom prst="rect">
              <a:avLst/>
            </a:prstGeom>
            <a:solidFill>
              <a:srgbClr val="3366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8" y="1124744"/>
            <a:ext cx="7288605" cy="1569660"/>
          </a:xfrm>
          <a:prstGeom prst="rect">
            <a:avLst/>
          </a:prstGeom>
          <a:solidFill>
            <a:schemeClr val="bg2">
              <a:lumMod val="20000"/>
              <a:lumOff val="80000"/>
            </a:schemeClr>
          </a:solidFill>
          <a:ln>
            <a:solidFill>
              <a:srgbClr val="008080"/>
            </a:solidFill>
          </a:ln>
          <a:effectLst>
            <a:glow rad="139700">
              <a:srgbClr val="3366CC">
                <a:alpha val="40000"/>
              </a:srgbClr>
            </a:glow>
          </a:effectLst>
        </p:spPr>
        <p:txBody>
          <a:bodyPr wrap="square">
            <a:spAutoFit/>
          </a:bodyPr>
          <a:lstStyle/>
          <a:p>
            <a:r>
              <a:rPr lang="fi-FI" sz="1200" u="sng" dirty="0"/>
              <a:t>Tietojenkäsittelytieteen</a:t>
            </a:r>
            <a:r>
              <a:rPr lang="fi-FI" sz="1200" dirty="0"/>
              <a:t> tutkimuksen kohteena ovat rakenteet ja menetelmät, joilla informaatiota kuvataan ja muunnetaan: niiden teoreettiset perusteet, analyysi, suunnittelu, toteuttaminen ja soveltaminen.</a:t>
            </a:r>
          </a:p>
          <a:p>
            <a:r>
              <a:rPr lang="fi-FI" sz="1200" u="sng" dirty="0"/>
              <a:t>Tietotekniikasta</a:t>
            </a:r>
            <a:r>
              <a:rPr lang="fi-FI" sz="1200" dirty="0"/>
              <a:t> valmistuvien työsarkaa ovat teollisuuden ja tuotantoelämän tietotekniset järjestelmät, joissa yhdistyy tietojenkäsittely ja tietoliikenne.</a:t>
            </a:r>
          </a:p>
          <a:p>
            <a:r>
              <a:rPr lang="fi-FI" sz="1200" u="sng" dirty="0"/>
              <a:t>Informaatiotutkimus</a:t>
            </a:r>
            <a:r>
              <a:rPr lang="fi-FI" sz="1200" dirty="0"/>
              <a:t> tutkii tiedon ja muun kulttuurisen sisällön tuotantoa, organisointia, hankintaa, käyttöä ja vaikuttavuutta erilaisissa ympäristöissä.</a:t>
            </a:r>
          </a:p>
        </p:txBody>
      </p:sp>
      <p:sp>
        <p:nvSpPr>
          <p:cNvPr id="37" name="Suorakulmio 36"/>
          <p:cNvSpPr/>
          <p:nvPr/>
        </p:nvSpPr>
        <p:spPr>
          <a:xfrm>
            <a:off x="1727558" y="5180999"/>
            <a:ext cx="4369949" cy="1200329"/>
          </a:xfrm>
          <a:prstGeom prst="rect">
            <a:avLst/>
          </a:prstGeom>
        </p:spPr>
        <p:txBody>
          <a:bodyPr wrap="square">
            <a:spAutoFit/>
          </a:bodyPr>
          <a:lstStyle/>
          <a:p>
            <a:r>
              <a:rPr lang="fi-FI" sz="1200" u="sng" dirty="0"/>
              <a:t>Työtehtäviä:</a:t>
            </a:r>
          </a:p>
          <a:p>
            <a:pPr marL="285750" indent="-285750">
              <a:spcBef>
                <a:spcPts val="0"/>
              </a:spcBef>
              <a:buFont typeface="Courier New" panose="02070309020205020404" pitchFamily="49" charset="0"/>
              <a:buChar char="o"/>
            </a:pPr>
            <a:r>
              <a:rPr lang="fi-FI" sz="1200" dirty="0"/>
              <a:t>opetustehtävät tekniikan alan oppilaitoksissa </a:t>
            </a:r>
          </a:p>
          <a:p>
            <a:pPr marL="285750" indent="-285750">
              <a:spcBef>
                <a:spcPts val="0"/>
              </a:spcBef>
              <a:buFont typeface="Courier New" panose="02070309020205020404" pitchFamily="49" charset="0"/>
              <a:buChar char="o"/>
            </a:pPr>
            <a:r>
              <a:rPr lang="fi-FI" sz="1200" dirty="0"/>
              <a:t>tutkijoina korkeakouluissa ja tutkimuslaitoksissa</a:t>
            </a:r>
          </a:p>
          <a:p>
            <a:pPr marL="285750" indent="-285750">
              <a:spcBef>
                <a:spcPts val="0"/>
              </a:spcBef>
              <a:buFont typeface="Courier New" panose="02070309020205020404" pitchFamily="49" charset="0"/>
              <a:buChar char="o"/>
            </a:pPr>
            <a:r>
              <a:rPr lang="fi-FI" sz="1200" dirty="0"/>
              <a:t>valtion ja kuntien tekniset tehtävät</a:t>
            </a:r>
          </a:p>
          <a:p>
            <a:pPr marL="285750" indent="-285750">
              <a:spcBef>
                <a:spcPts val="0"/>
              </a:spcBef>
              <a:buFont typeface="Courier New" panose="02070309020205020404" pitchFamily="49" charset="0"/>
              <a:buChar char="o"/>
            </a:pPr>
            <a:r>
              <a:rPr lang="fi-FI" sz="1200" dirty="0"/>
              <a:t>asiantuntija- ja johtotehtävät tuotannossa, tuotekehityksessä, suunnittelussa ja markkinoinnissa</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72" name="Pyöristetty suorakulmio 71">
            <a:hlinkClick r:id="rId10" tooltip="Katso lisää"/>
          </p:cNvPr>
          <p:cNvSpPr/>
          <p:nvPr/>
        </p:nvSpPr>
        <p:spPr bwMode="auto">
          <a:xfrm>
            <a:off x="35496" y="3900413"/>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sp>
        <p:nvSpPr>
          <p:cNvPr id="69" name="Pyöristetty suorakulmio 68">
            <a:hlinkClick r:id="rId11" tooltip="Katso lisää"/>
          </p:cNvPr>
          <p:cNvSpPr/>
          <p:nvPr/>
        </p:nvSpPr>
        <p:spPr bwMode="auto">
          <a:xfrm>
            <a:off x="35496" y="479494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71" y="6265799"/>
            <a:ext cx="1167953" cy="259545"/>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74B66BF8-D8F8-4074-BCB6-72790715FE24}"/>
              </a:ext>
            </a:extLst>
          </p:cNvPr>
          <p:cNvPicPr>
            <a:picLocks noChangeAspect="1"/>
          </p:cNvPicPr>
          <p:nvPr/>
        </p:nvPicPr>
        <p:blipFill>
          <a:blip r:embed="rId14"/>
          <a:stretch>
            <a:fillRect/>
          </a:stretch>
        </p:blipFill>
        <p:spPr>
          <a:xfrm>
            <a:off x="6136185" y="4717458"/>
            <a:ext cx="2301943" cy="1531838"/>
          </a:xfrm>
          <a:prstGeom prst="rect">
            <a:avLst/>
          </a:prstGeom>
          <a:ln>
            <a:noFill/>
          </a:ln>
          <a:effectLst>
            <a:outerShdw blurRad="190500" algn="tl" rotWithShape="0">
              <a:srgbClr val="000000">
                <a:alpha val="70000"/>
              </a:srgbClr>
            </a:outerShdw>
          </a:effectLst>
        </p:spPr>
      </p:pic>
      <p:grpSp>
        <p:nvGrpSpPr>
          <p:cNvPr id="39" name="Ryhmä 38">
            <a:extLst>
              <a:ext uri="{FF2B5EF4-FFF2-40B4-BE49-F238E27FC236}">
                <a16:creationId xmlns:a16="http://schemas.microsoft.com/office/drawing/2014/main" id="{688AC746-7E28-43DB-9913-0B175505B626}"/>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C79C8B1E-8280-4ED0-93AA-E17BA0C426AE}"/>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F6B223B9-55A8-47A4-B7DE-FF817AF8252C}"/>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87563DB4-2710-476D-BBB8-47867EEE7EEF}"/>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15634D3A-5DA5-4AEF-AF71-DC689E4E0BB6}"/>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38427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Yhteiskuntatieteet</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4" tooltip="Katso lisää"/>
          </p:cNvPr>
          <p:cNvSpPr/>
          <p:nvPr/>
        </p:nvSpPr>
        <p:spPr bwMode="auto">
          <a:xfrm>
            <a:off x="35496" y="3212976"/>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5" tooltip="Katso lisää"/>
          </p:cNvPr>
          <p:cNvSpPr/>
          <p:nvPr/>
        </p:nvSpPr>
        <p:spPr bwMode="auto">
          <a:xfrm>
            <a:off x="35496" y="357301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6" tooltip="Katso lisää"/>
          </p:cNvPr>
          <p:cNvSpPr/>
          <p:nvPr/>
        </p:nvSpPr>
        <p:spPr bwMode="auto">
          <a:xfrm>
            <a:off x="35496" y="550161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7" tooltip="Katso lisää"/>
          </p:cNvPr>
          <p:cNvSpPr/>
          <p:nvPr/>
        </p:nvSpPr>
        <p:spPr bwMode="auto">
          <a:xfrm>
            <a:off x="35496" y="3900413"/>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475654" y="1988840"/>
            <a:ext cx="7568741" cy="4441556"/>
            <a:chOff x="1475654" y="3751275"/>
            <a:chExt cx="7568741" cy="4441556"/>
          </a:xfrm>
        </p:grpSpPr>
        <p:cxnSp>
          <p:nvCxnSpPr>
            <p:cNvPr id="74" name="Suora yhdysviiva 73"/>
            <p:cNvCxnSpPr/>
            <p:nvPr/>
          </p:nvCxnSpPr>
          <p:spPr bwMode="auto">
            <a:xfrm flipV="1">
              <a:off x="2411760" y="5258155"/>
              <a:ext cx="5507697" cy="2278310"/>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5436096" y="3790390"/>
              <a:ext cx="3608299" cy="1675831"/>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1907697" y="6024293"/>
              <a:ext cx="1296153" cy="2160239"/>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324743" y="5294676"/>
              <a:ext cx="1169551" cy="2115198"/>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475656" y="6559587"/>
              <a:ext cx="2160240" cy="1169551"/>
            </a:xfrm>
            <a:prstGeom prst="rect">
              <a:avLst/>
            </a:prstGeom>
            <a:noFill/>
          </p:spPr>
          <p:txBody>
            <a:bodyPr wrap="square" rtlCol="0">
              <a:spAutoFit/>
            </a:bodyPr>
            <a:lstStyle/>
            <a:p>
              <a:pPr algn="ctr">
                <a:buNone/>
              </a:pPr>
              <a:r>
                <a:rPr lang="fi-FI" sz="1400" dirty="0">
                  <a:latin typeface="Arial Rounded MT Bold" panose="020F0704030504030204" pitchFamily="34" charset="0"/>
                </a:rPr>
                <a:t>Yhteiskuntatieteiden</a:t>
              </a:r>
            </a:p>
            <a:p>
              <a:pPr algn="ctr">
                <a:spcBef>
                  <a:spcPts val="0"/>
                </a:spcBef>
                <a:buNone/>
              </a:pPr>
              <a:r>
                <a:rPr lang="fi-FI" sz="1400" dirty="0">
                  <a:latin typeface="Arial Rounded MT Bold" panose="020F0704030504030204" pitchFamily="34" charset="0"/>
                </a:rPr>
                <a:t> kandidaatti (YTK)</a:t>
              </a:r>
            </a:p>
            <a:p>
              <a:pPr algn="ctr">
                <a:spcBef>
                  <a:spcPts val="0"/>
                </a:spcBef>
                <a:buNone/>
              </a:pPr>
              <a:r>
                <a:rPr lang="fi-FI" sz="1400" dirty="0">
                  <a:latin typeface="Arial Rounded MT Bold" panose="020F0704030504030204" pitchFamily="34" charset="0"/>
                </a:rPr>
                <a:t>Valtiotieteiden</a:t>
              </a:r>
            </a:p>
            <a:p>
              <a:pPr algn="ctr">
                <a:spcBef>
                  <a:spcPts val="0"/>
                </a:spcBef>
                <a:buNone/>
              </a:pPr>
              <a:r>
                <a:rPr lang="fi-FI" sz="1400" dirty="0">
                  <a:latin typeface="Arial Rounded MT Bold" panose="020F0704030504030204" pitchFamily="34" charset="0"/>
                </a:rPr>
                <a:t>kandidaatti (VTK)</a:t>
              </a:r>
            </a:p>
            <a:p>
              <a:pPr algn="ctr">
                <a:spcBef>
                  <a:spcPts val="0"/>
                </a:spcBef>
                <a:buNone/>
              </a:pPr>
              <a:endParaRPr lang="fi-FI" sz="1400" dirty="0">
                <a:latin typeface="Arial Rounded MT Bold" panose="020F0704030504030204" pitchFamily="34" charset="0"/>
              </a:endParaRPr>
            </a:p>
          </p:txBody>
        </p:sp>
        <p:sp>
          <p:nvSpPr>
            <p:cNvPr id="81" name="Tekstiruutu 80"/>
            <p:cNvSpPr txBox="1"/>
            <p:nvPr/>
          </p:nvSpPr>
          <p:spPr>
            <a:xfrm>
              <a:off x="3851920" y="5839507"/>
              <a:ext cx="2085885" cy="95410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Yhteiskuntatieteiden </a:t>
              </a:r>
            </a:p>
            <a:p>
              <a:pPr algn="ctr">
                <a:spcBef>
                  <a:spcPts val="0"/>
                </a:spcBef>
                <a:buNone/>
              </a:pPr>
              <a:r>
                <a:rPr lang="fi-FI" sz="1400" dirty="0">
                  <a:latin typeface="Arial Rounded MT Bold" panose="020F0704030504030204" pitchFamily="34" charset="0"/>
                </a:rPr>
                <a:t>maisteri (YTM)</a:t>
              </a:r>
            </a:p>
            <a:p>
              <a:pPr algn="ctr">
                <a:spcBef>
                  <a:spcPts val="0"/>
                </a:spcBef>
                <a:buNone/>
              </a:pPr>
              <a:r>
                <a:rPr lang="fi-FI" sz="1400" dirty="0">
                  <a:latin typeface="Arial Rounded MT Bold" panose="020F0704030504030204" pitchFamily="34" charset="0"/>
                </a:rPr>
                <a:t>Valtiotieteiden</a:t>
              </a:r>
            </a:p>
            <a:p>
              <a:pPr algn="ctr">
                <a:spcBef>
                  <a:spcPts val="0"/>
                </a:spcBef>
                <a:buNone/>
              </a:pPr>
              <a:r>
                <a:rPr lang="fi-FI" sz="1400" dirty="0">
                  <a:latin typeface="Arial Rounded MT Bold" panose="020F0704030504030204" pitchFamily="34" charset="0"/>
                </a:rPr>
                <a:t> maisteri (VTM)</a:t>
              </a:r>
            </a:p>
          </p:txBody>
        </p:sp>
        <p:sp>
          <p:nvSpPr>
            <p:cNvPr id="82" name="Tekstiruutu 81"/>
            <p:cNvSpPr txBox="1"/>
            <p:nvPr/>
          </p:nvSpPr>
          <p:spPr>
            <a:xfrm>
              <a:off x="5508104" y="3751275"/>
              <a:ext cx="3536290" cy="1384995"/>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Yhteiskuntatieteiden lisensiaatti (YTL)</a:t>
              </a:r>
            </a:p>
            <a:p>
              <a:pPr algn="ctr">
                <a:spcBef>
                  <a:spcPts val="0"/>
                </a:spcBef>
                <a:buNone/>
              </a:pPr>
              <a:r>
                <a:rPr lang="fi-FI" sz="1400" dirty="0">
                  <a:solidFill>
                    <a:schemeClr val="bg1"/>
                  </a:solidFill>
                  <a:latin typeface="Arial Rounded MT Bold" panose="020F0704030504030204" pitchFamily="34" charset="0"/>
                </a:rPr>
                <a:t>Valtiotieteiden lisensiaatti (VTL)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Yhteiskuntatieteiden tohtori (YTT)</a:t>
              </a:r>
            </a:p>
            <a:p>
              <a:pPr algn="ctr">
                <a:spcBef>
                  <a:spcPts val="0"/>
                </a:spcBef>
                <a:buNone/>
              </a:pPr>
              <a:r>
                <a:rPr lang="fi-FI" sz="1400" dirty="0">
                  <a:solidFill>
                    <a:schemeClr val="bg1"/>
                  </a:solidFill>
                  <a:latin typeface="Arial Rounded MT Bold" panose="020F0704030504030204" pitchFamily="34" charset="0"/>
                </a:rPr>
                <a:t>Valtiotieteiden tohtori (VTT)</a:t>
              </a:r>
            </a:p>
          </p:txBody>
        </p:sp>
        <p:sp>
          <p:nvSpPr>
            <p:cNvPr id="6" name="Tekstiruutu 5"/>
            <p:cNvSpPr txBox="1"/>
            <p:nvPr/>
          </p:nvSpPr>
          <p:spPr>
            <a:xfrm>
              <a:off x="1497039" y="7915832"/>
              <a:ext cx="2269167"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3851919" y="7149087"/>
              <a:ext cx="224348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76256" y="5983523"/>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619672" y="1124744"/>
            <a:ext cx="7108586" cy="738664"/>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Yhteiskuntatieteilijä tarkastelee ihmisyhteisöjä ja ryhmiä ja ihmisten yhteistoiminnan ja yhteisöllisyyden muotoja kuten erilaisuutta ja samanlaisuutta, arvoja, normeja, asenteita, tapoja, hallintoa, kulttuuria, työelämää ja politiikkaa.</a:t>
            </a:r>
          </a:p>
        </p:txBody>
      </p:sp>
      <p:sp>
        <p:nvSpPr>
          <p:cNvPr id="37" name="Suorakulmio 36"/>
          <p:cNvSpPr/>
          <p:nvPr/>
        </p:nvSpPr>
        <p:spPr>
          <a:xfrm>
            <a:off x="1763688" y="2132856"/>
            <a:ext cx="2952328" cy="1969770"/>
          </a:xfrm>
          <a:prstGeom prst="rect">
            <a:avLst/>
          </a:prstGeom>
        </p:spPr>
        <p:txBody>
          <a:bodyPr wrap="square">
            <a:spAutoFit/>
          </a:bodyPr>
          <a:lstStyle/>
          <a:p>
            <a:r>
              <a:rPr lang="fi-FI" sz="1400" u="sng" dirty="0"/>
              <a:t>Koulutusalalla voi opiskella:</a:t>
            </a:r>
          </a:p>
          <a:p>
            <a:pPr marL="285750" indent="-285750">
              <a:spcBef>
                <a:spcPts val="0"/>
              </a:spcBef>
              <a:buFont typeface="Courier New" panose="02070309020205020404" pitchFamily="49" charset="0"/>
              <a:buChar char="o"/>
            </a:pPr>
            <a:r>
              <a:rPr lang="fi-FI" sz="1200" dirty="0"/>
              <a:t>kansantaloustiedettä</a:t>
            </a:r>
          </a:p>
          <a:p>
            <a:pPr marL="285750" indent="-285750">
              <a:spcBef>
                <a:spcPts val="0"/>
              </a:spcBef>
              <a:buFont typeface="Courier New" panose="02070309020205020404" pitchFamily="49" charset="0"/>
              <a:buChar char="o"/>
            </a:pPr>
            <a:r>
              <a:rPr lang="fi-FI" sz="1200" dirty="0"/>
              <a:t>poliittista historiaa</a:t>
            </a:r>
          </a:p>
          <a:p>
            <a:pPr marL="285750" indent="-285750">
              <a:spcBef>
                <a:spcPts val="0"/>
              </a:spcBef>
              <a:buFont typeface="Courier New" panose="02070309020205020404" pitchFamily="49" charset="0"/>
              <a:buChar char="o"/>
            </a:pPr>
            <a:r>
              <a:rPr lang="fi-FI" sz="1200" dirty="0"/>
              <a:t>valtio-oppia</a:t>
            </a:r>
          </a:p>
          <a:p>
            <a:pPr marL="285750" indent="-285750">
              <a:spcBef>
                <a:spcPts val="0"/>
              </a:spcBef>
              <a:buFont typeface="Courier New" panose="02070309020205020404" pitchFamily="49" charset="0"/>
              <a:buChar char="o"/>
            </a:pPr>
            <a:r>
              <a:rPr lang="fi-FI" sz="1200" dirty="0"/>
              <a:t>kehitysmaatutkimusta</a:t>
            </a:r>
          </a:p>
          <a:p>
            <a:pPr marL="285750" indent="-285750">
              <a:spcBef>
                <a:spcPts val="0"/>
              </a:spcBef>
              <a:buFont typeface="Courier New" panose="02070309020205020404" pitchFamily="49" charset="0"/>
              <a:buChar char="o"/>
            </a:pPr>
            <a:r>
              <a:rPr lang="fi-FI" sz="1200" dirty="0"/>
              <a:t>kulttuurintutkimusta</a:t>
            </a:r>
          </a:p>
          <a:p>
            <a:pPr marL="285750" indent="-285750">
              <a:spcBef>
                <a:spcPts val="0"/>
              </a:spcBef>
              <a:buFont typeface="Courier New" panose="02070309020205020404" pitchFamily="49" charset="0"/>
              <a:buChar char="o"/>
            </a:pPr>
            <a:r>
              <a:rPr lang="fi-FI" sz="1200" dirty="0"/>
              <a:t>matkailua</a:t>
            </a:r>
          </a:p>
          <a:p>
            <a:pPr marL="285750" indent="-285750">
              <a:spcBef>
                <a:spcPts val="0"/>
              </a:spcBef>
              <a:buFont typeface="Courier New" panose="02070309020205020404" pitchFamily="49" charset="0"/>
              <a:buChar char="o"/>
            </a:pPr>
            <a:r>
              <a:rPr lang="fi-FI" sz="1200" dirty="0"/>
              <a:t>viestintää</a:t>
            </a:r>
          </a:p>
          <a:p>
            <a:pPr marL="285750" indent="-285750">
              <a:spcBef>
                <a:spcPts val="0"/>
              </a:spcBef>
              <a:buFont typeface="Courier New" panose="02070309020205020404" pitchFamily="49" charset="0"/>
              <a:buChar char="o"/>
            </a:pPr>
            <a:r>
              <a:rPr lang="fi-FI" sz="1200" dirty="0"/>
              <a:t>kunnallisala</a:t>
            </a:r>
          </a:p>
          <a:p>
            <a:pPr marL="285750" indent="-285750">
              <a:spcBef>
                <a:spcPts val="0"/>
              </a:spcBef>
              <a:buFont typeface="Courier New" panose="02070309020205020404" pitchFamily="49" charset="0"/>
              <a:buChar char="o"/>
            </a:pPr>
            <a:r>
              <a:rPr lang="fi-FI" sz="1200" b="0" dirty="0"/>
              <a:t>..</a:t>
            </a:r>
          </a:p>
        </p:txBody>
      </p:sp>
      <p:pic>
        <p:nvPicPr>
          <p:cNvPr id="4098" name="Picture 2" descr="C:\Users\Seppo\AppData\Local\Microsoft\Windows\Temporary Internet Files\Content.IE5\11CNSP66\MC90005625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797152"/>
            <a:ext cx="1602830" cy="1358624"/>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9" tooltip="Katso lisää"/>
          </p:cNvPr>
          <p:cNvSpPr/>
          <p:nvPr/>
        </p:nvSpPr>
        <p:spPr bwMode="auto">
          <a:xfrm>
            <a:off x="35496" y="1069762"/>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62" name="Pyöristetty suorakulmio 61">
            <a:hlinkClick r:id="rId10" tooltip="Katso lisää"/>
          </p:cNvPr>
          <p:cNvSpPr/>
          <p:nvPr/>
        </p:nvSpPr>
        <p:spPr bwMode="auto">
          <a:xfrm>
            <a:off x="35496" y="2420888"/>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AAC756E1-329A-409B-A0AE-2E3E87F4D854}"/>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B74C2667-C311-4B1C-AFB0-BE7A34F2E729}"/>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E5F47EA1-6369-4C52-AB8A-B3E2031415BC}"/>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902E2831-083E-4D93-A1CD-EC571248C555}"/>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DE2EACC1-03F1-4DDC-8740-3AF532D9DD5A}"/>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22124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Terveystieteet</a:t>
            </a: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r>
              <a:rPr lang="fi-FI" sz="1000" dirty="0"/>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4" tooltip="Katso lisää"/>
          </p:cNvPr>
          <p:cNvSpPr/>
          <p:nvPr/>
        </p:nvSpPr>
        <p:spPr bwMode="auto">
          <a:xfrm>
            <a:off x="35496" y="2420888"/>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6" tooltip="Katso lisää"/>
          </p:cNvPr>
          <p:cNvSpPr/>
          <p:nvPr/>
        </p:nvSpPr>
        <p:spPr bwMode="auto">
          <a:xfrm>
            <a:off x="35496" y="357301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p:cNvSpPr/>
          <p:nvPr/>
        </p:nvSpPr>
        <p:spPr bwMode="auto">
          <a:xfrm>
            <a:off x="35496" y="550161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7" tooltip="Katso lisää"/>
          </p:cNvPr>
          <p:cNvSpPr/>
          <p:nvPr/>
        </p:nvSpPr>
        <p:spPr bwMode="auto">
          <a:xfrm>
            <a:off x="35496" y="390041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093492"/>
            <a:ext cx="7317625" cy="2044555"/>
            <a:chOff x="1582753" y="4426703"/>
            <a:chExt cx="7317625" cy="2044555"/>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3"/>
              <a:ext cx="2312155" cy="162354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23547"/>
              <a:ext cx="1872208"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Terveystieteiden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TtK</a:t>
              </a:r>
              <a:r>
                <a:rPr lang="fi-FI" sz="1400" dirty="0">
                  <a:latin typeface="Arial Rounded MT Bold" panose="020F0704030504030204" pitchFamily="34" charset="0"/>
                </a:rPr>
                <a:t>)</a:t>
              </a:r>
            </a:p>
          </p:txBody>
        </p:sp>
        <p:sp>
          <p:nvSpPr>
            <p:cNvPr id="81" name="Tekstiruutu 80"/>
            <p:cNvSpPr txBox="1"/>
            <p:nvPr/>
          </p:nvSpPr>
          <p:spPr>
            <a:xfrm>
              <a:off x="4067944" y="5024128"/>
              <a:ext cx="1941869" cy="95410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Terveystieteiden</a:t>
              </a:r>
            </a:p>
            <a:p>
              <a:pPr algn="ctr">
                <a:spcBef>
                  <a:spcPts val="0"/>
                </a:spcBef>
                <a:buNone/>
              </a:pPr>
              <a:r>
                <a:rPr lang="fi-FI" sz="1400" dirty="0">
                  <a:latin typeface="Arial Rounded MT Bold" panose="020F0704030504030204" pitchFamily="34" charset="0"/>
                </a:rPr>
                <a:t> maisteri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TtM</a:t>
              </a:r>
              <a:r>
                <a:rPr lang="fi-FI" sz="1400" dirty="0">
                  <a:latin typeface="Arial Rounded MT Bold" panose="020F0704030504030204" pitchFamily="34" charset="0"/>
                </a:rPr>
                <a:t>)</a:t>
              </a:r>
            </a:p>
            <a:p>
              <a:pPr algn="ctr">
                <a:spcBef>
                  <a:spcPts val="0"/>
                </a:spcBef>
                <a:buNone/>
              </a:pPr>
              <a:r>
                <a:rPr lang="fi-FI" sz="1400" dirty="0">
                  <a:solidFill>
                    <a:srgbClr val="C00000"/>
                  </a:solidFill>
                  <a:latin typeface="Arial Rounded MT Bold" panose="020F0704030504030204" pitchFamily="34" charset="0"/>
                </a:rPr>
                <a:t> </a:t>
              </a:r>
            </a:p>
          </p:txBody>
        </p:sp>
        <p:sp>
          <p:nvSpPr>
            <p:cNvPr id="82" name="Tekstiruutu 81"/>
            <p:cNvSpPr txBox="1"/>
            <p:nvPr/>
          </p:nvSpPr>
          <p:spPr>
            <a:xfrm>
              <a:off x="6891004" y="4736676"/>
              <a:ext cx="1785452" cy="1169551"/>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Terveystieteiden</a:t>
              </a:r>
            </a:p>
            <a:p>
              <a:pPr algn="ctr">
                <a:spcBef>
                  <a:spcPts val="0"/>
                </a:spcBef>
                <a:buNone/>
              </a:pP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TtL</a:t>
              </a:r>
              <a:r>
                <a:rPr lang="fi-FI" sz="1400" dirty="0">
                  <a:solidFill>
                    <a:schemeClr val="bg1"/>
                  </a:solidFill>
                  <a:latin typeface="Arial Rounded MT Bold" panose="020F0704030504030204" pitchFamily="34" charset="0"/>
                </a:rPr>
                <a:t>)</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Terveystieteiden</a:t>
              </a:r>
            </a:p>
            <a:p>
              <a:pPr algn="ctr">
                <a:spcBef>
                  <a:spcPts val="0"/>
                </a:spcBef>
                <a:buNone/>
              </a:pP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TtT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867981" y="1131328"/>
            <a:ext cx="6232411" cy="738664"/>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t>Terveystieteiden koulutusalalla tarkastellaan yksilöiden ja yhteisöjen terveyteen liittyviä kysymyksiä. Niihin kuuluvat hoitaminen, kasvatus, hallinto, talous ja politiikka sekä ravitsemus ja liikunta.</a:t>
            </a:r>
            <a:endParaRPr lang="fi-FI" sz="1400" b="0" dirty="0">
              <a:latin typeface="Arial Rounded MT Bold" panose="020F0704030504030204" pitchFamily="34" charset="0"/>
            </a:endParaRPr>
          </a:p>
        </p:txBody>
      </p:sp>
      <p:sp>
        <p:nvSpPr>
          <p:cNvPr id="37" name="Suorakulmio 36"/>
          <p:cNvSpPr/>
          <p:nvPr/>
        </p:nvSpPr>
        <p:spPr>
          <a:xfrm>
            <a:off x="1638581" y="4860448"/>
            <a:ext cx="3672408" cy="1169551"/>
          </a:xfrm>
          <a:prstGeom prst="rect">
            <a:avLst/>
          </a:prstGeom>
        </p:spPr>
        <p:txBody>
          <a:bodyPr wrap="square">
            <a:spAutoFit/>
          </a:bodyPr>
          <a:lstStyle/>
          <a:p>
            <a:pPr>
              <a:spcBef>
                <a:spcPts val="0"/>
              </a:spcBef>
            </a:pPr>
            <a:r>
              <a:rPr lang="fi-FI" sz="1400" u="sng" dirty="0"/>
              <a:t>Alan työtehtäviä:</a:t>
            </a:r>
          </a:p>
          <a:p>
            <a:pPr marL="285750" indent="-285750">
              <a:spcBef>
                <a:spcPts val="0"/>
              </a:spcBef>
              <a:buFont typeface="Courier New" panose="02070309020205020404" pitchFamily="49" charset="0"/>
              <a:buChar char="o"/>
            </a:pPr>
            <a:r>
              <a:rPr lang="fi-FI" sz="1400" dirty="0"/>
              <a:t>työnjohtotehtävät</a:t>
            </a:r>
          </a:p>
          <a:p>
            <a:pPr marL="285750" indent="-285750">
              <a:spcBef>
                <a:spcPts val="0"/>
              </a:spcBef>
              <a:buFont typeface="Courier New" panose="02070309020205020404" pitchFamily="49" charset="0"/>
              <a:buChar char="o"/>
            </a:pPr>
            <a:r>
              <a:rPr lang="fi-FI" sz="1400" dirty="0"/>
              <a:t>asiantuntija tutkimus-, hallinto- ja suunnittelutehtävissä </a:t>
            </a:r>
          </a:p>
          <a:p>
            <a:pPr marL="285750" indent="-285750">
              <a:spcBef>
                <a:spcPts val="0"/>
              </a:spcBef>
              <a:buFont typeface="Courier New" panose="02070309020205020404" pitchFamily="49" charset="0"/>
              <a:buChar char="o"/>
            </a:pPr>
            <a:r>
              <a:rPr lang="fi-FI" sz="1400" dirty="0"/>
              <a:t>terveystieteiden opettaja</a:t>
            </a:r>
            <a:endParaRPr lang="fi-FI" sz="1400" b="0" dirty="0">
              <a:latin typeface="Arial Rounded MT Bold" panose="020F0704030504030204" pitchFamily="34" charset="0"/>
            </a:endParaRPr>
          </a:p>
        </p:txBody>
      </p:sp>
      <p:pic>
        <p:nvPicPr>
          <p:cNvPr id="3074" name="Picture 2" descr="C:\Users\Seppo\AppData\Local\Microsoft\Windows\Temporary Internet Files\Content.IE5\11CNSP66\MP90044873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64" y="4581128"/>
            <a:ext cx="2684596" cy="19934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11494BD4-ABC1-4C23-B7AE-36513CC53073}"/>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C30239AE-FD6D-4F0C-B928-4841480D7427}"/>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D1B5DA13-D0F0-48F8-AF00-D60E72C1E95C}"/>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7716FA68-23A0-4A73-804A-116896BF4DEA}"/>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45D937D9-3A6A-4A7B-9932-0AE09AC0E1CC}"/>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8347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i 1"/>
          <p:cNvSpPr/>
          <p:nvPr/>
        </p:nvSpPr>
        <p:spPr bwMode="auto">
          <a:xfrm>
            <a:off x="2882936" y="1136863"/>
            <a:ext cx="3570236" cy="5448759"/>
          </a:xfrm>
          <a:prstGeom prst="ellipse">
            <a:avLst/>
          </a:prstGeom>
          <a:solidFill>
            <a:schemeClr val="accent5"/>
          </a:solidFill>
          <a:ln w="76200" cap="flat" cmpd="sng" algn="ctr">
            <a:solidFill>
              <a:schemeClr val="accent6">
                <a:lumMod val="60000"/>
                <a:lumOff val="40000"/>
              </a:schemeClr>
            </a:solidFill>
            <a:prstDash val="solid"/>
            <a:round/>
            <a:headEnd type="none" w="med" len="med"/>
            <a:tailEnd type="none" w="med" len="med"/>
          </a:ln>
          <a:effectLst>
            <a:glow rad="228600">
              <a:srgbClr val="C00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2115" name="Text Box 67"/>
          <p:cNvSpPr txBox="1">
            <a:spLocks noGrp="1" noChangeArrowheads="1"/>
          </p:cNvSpPr>
          <p:nvPr>
            <p:ph type="title" idx="4294967295"/>
          </p:nvPr>
        </p:nvSpPr>
        <p:spPr bwMode="auto">
          <a:xfrm>
            <a:off x="721348" y="70005"/>
            <a:ext cx="8229600" cy="91072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3200" b="1" dirty="0">
                <a:solidFill>
                  <a:schemeClr val="tx1"/>
                </a:solidFill>
              </a:rPr>
              <a:t>Yliopistot Suomessa</a:t>
            </a:r>
          </a:p>
        </p:txBody>
      </p:sp>
      <p:grpSp>
        <p:nvGrpSpPr>
          <p:cNvPr id="3" name="Ryhmä 2"/>
          <p:cNvGrpSpPr/>
          <p:nvPr/>
        </p:nvGrpSpPr>
        <p:grpSpPr>
          <a:xfrm>
            <a:off x="4877707" y="1075032"/>
            <a:ext cx="2757778" cy="600324"/>
            <a:chOff x="4580711" y="1075032"/>
            <a:chExt cx="2757778" cy="600324"/>
          </a:xfrm>
        </p:grpSpPr>
        <p:grpSp>
          <p:nvGrpSpPr>
            <p:cNvPr id="56" name="Ryhmä 55"/>
            <p:cNvGrpSpPr/>
            <p:nvPr/>
          </p:nvGrpSpPr>
          <p:grpSpPr>
            <a:xfrm>
              <a:off x="4580711" y="1075032"/>
              <a:ext cx="2757778" cy="600324"/>
              <a:chOff x="3730752" y="3105987"/>
              <a:chExt cx="868680" cy="745713"/>
            </a:xfrm>
            <a:solidFill>
              <a:schemeClr val="accent6">
                <a:lumMod val="40000"/>
                <a:lumOff val="60000"/>
              </a:schemeClr>
            </a:solidFill>
          </p:grpSpPr>
          <p:sp>
            <p:nvSpPr>
              <p:cNvPr id="57" name="Kuusikulmio 10">
                <a:hlinkClick r:id="rId3"/>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0" name="Kuusikulmio 4">
                <a:hlinkClick r:id="rId3" tooltip="Katso lisää"/>
              </p:cNvPr>
              <p:cNvSpPr/>
              <p:nvPr/>
            </p:nvSpPr>
            <p:spPr>
              <a:xfrm>
                <a:off x="3865285" y="322147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a:solidFill>
                      <a:schemeClr val="tx1"/>
                    </a:solidFill>
                  </a:rPr>
                  <a:t>Lapin yliopisto</a:t>
                </a:r>
              </a:p>
            </p:txBody>
          </p:sp>
        </p:gr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260" y="1135138"/>
              <a:ext cx="581773" cy="5402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Ryhmä 3"/>
          <p:cNvGrpSpPr/>
          <p:nvPr/>
        </p:nvGrpSpPr>
        <p:grpSpPr>
          <a:xfrm>
            <a:off x="5581462" y="1787446"/>
            <a:ext cx="2757778" cy="605034"/>
            <a:chOff x="5284466" y="1787446"/>
            <a:chExt cx="2757778" cy="605034"/>
          </a:xfrm>
        </p:grpSpPr>
        <p:grpSp>
          <p:nvGrpSpPr>
            <p:cNvPr id="28" name="Ryhmä 27"/>
            <p:cNvGrpSpPr/>
            <p:nvPr/>
          </p:nvGrpSpPr>
          <p:grpSpPr>
            <a:xfrm>
              <a:off x="5284466" y="1787446"/>
              <a:ext cx="2757778" cy="600324"/>
              <a:chOff x="3730752" y="3105987"/>
              <a:chExt cx="868680" cy="745713"/>
            </a:xfrm>
            <a:solidFill>
              <a:schemeClr val="accent6">
                <a:lumMod val="40000"/>
                <a:lumOff val="60000"/>
              </a:schemeClr>
            </a:solidFill>
          </p:grpSpPr>
          <p:sp>
            <p:nvSpPr>
              <p:cNvPr id="29" name="Kuusikulmio 28">
                <a:hlinkClick r:id="rId5"/>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0" name="Kuusikulmio 4">
                <a:hlinkClick r:id="rId5" tooltip="Katso lisää"/>
              </p:cNvPr>
              <p:cNvSpPr/>
              <p:nvPr/>
            </p:nvSpPr>
            <p:spPr>
              <a:xfrm>
                <a:off x="3865285" y="3221477"/>
                <a:ext cx="684417"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a:solidFill>
                      <a:schemeClr val="tx1"/>
                    </a:solidFill>
                  </a:rPr>
                  <a:t>Itä-Suomen yliopisto</a:t>
                </a:r>
              </a:p>
            </p:txBody>
          </p:sp>
        </p:grpSp>
        <p:pic>
          <p:nvPicPr>
            <p:cNvPr id="1028"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921" y="1828752"/>
              <a:ext cx="577477" cy="5637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Ryhmä 4"/>
          <p:cNvGrpSpPr/>
          <p:nvPr/>
        </p:nvGrpSpPr>
        <p:grpSpPr>
          <a:xfrm>
            <a:off x="5845112" y="2460363"/>
            <a:ext cx="2757778" cy="641364"/>
            <a:chOff x="5548116" y="2460363"/>
            <a:chExt cx="2757778" cy="641364"/>
          </a:xfrm>
        </p:grpSpPr>
        <p:grpSp>
          <p:nvGrpSpPr>
            <p:cNvPr id="40" name="Ryhmä 39"/>
            <p:cNvGrpSpPr/>
            <p:nvPr/>
          </p:nvGrpSpPr>
          <p:grpSpPr>
            <a:xfrm>
              <a:off x="5548116" y="2492896"/>
              <a:ext cx="2757778" cy="600324"/>
              <a:chOff x="3730752" y="3105987"/>
              <a:chExt cx="868680" cy="745713"/>
            </a:xfrm>
            <a:solidFill>
              <a:schemeClr val="accent6">
                <a:lumMod val="40000"/>
                <a:lumOff val="60000"/>
              </a:schemeClr>
            </a:solidFill>
          </p:grpSpPr>
          <p:sp>
            <p:nvSpPr>
              <p:cNvPr id="41" name="Kuusikulmio 40">
                <a:hlinkClick r:id="rId7"/>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Kuusikulmio 4">
                <a:hlinkClick r:id="rId7" tooltip="Katso lisää"/>
              </p:cNvPr>
              <p:cNvSpPr/>
              <p:nvPr/>
            </p:nvSpPr>
            <p:spPr>
              <a:xfrm>
                <a:off x="3823973" y="3221476"/>
                <a:ext cx="734147"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a:solidFill>
                      <a:schemeClr val="tx1"/>
                    </a:solidFill>
                  </a:rPr>
                  <a:t>Jyväskylän yliopisto</a:t>
                </a:r>
              </a:p>
            </p:txBody>
          </p:sp>
        </p:grpSp>
        <p:pic>
          <p:nvPicPr>
            <p:cNvPr id="1030"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0383" y="2460363"/>
              <a:ext cx="387801" cy="6413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Ryhmä 5"/>
          <p:cNvGrpSpPr/>
          <p:nvPr/>
        </p:nvGrpSpPr>
        <p:grpSpPr>
          <a:xfrm>
            <a:off x="6058209" y="3260724"/>
            <a:ext cx="2978287" cy="600324"/>
            <a:chOff x="6058209" y="3200428"/>
            <a:chExt cx="2978287" cy="600324"/>
          </a:xfrm>
        </p:grpSpPr>
        <p:grpSp>
          <p:nvGrpSpPr>
            <p:cNvPr id="25" name="Ryhmä 24"/>
            <p:cNvGrpSpPr/>
            <p:nvPr/>
          </p:nvGrpSpPr>
          <p:grpSpPr>
            <a:xfrm>
              <a:off x="6058209" y="3200428"/>
              <a:ext cx="2978287" cy="600324"/>
              <a:chOff x="3733613" y="3090400"/>
              <a:chExt cx="938139" cy="745713"/>
            </a:xfrm>
            <a:solidFill>
              <a:schemeClr val="accent6">
                <a:lumMod val="40000"/>
                <a:lumOff val="60000"/>
              </a:schemeClr>
            </a:solidFill>
          </p:grpSpPr>
          <p:sp>
            <p:nvSpPr>
              <p:cNvPr id="26" name="Kuusikulmio 25">
                <a:hlinkClick r:id="rId9"/>
              </p:cNvPr>
              <p:cNvSpPr/>
              <p:nvPr/>
            </p:nvSpPr>
            <p:spPr>
              <a:xfrm>
                <a:off x="3733613" y="3090400"/>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Kuusikulmio 4">
                <a:hlinkClick r:id="rId9" tooltip="Katso lisää"/>
              </p:cNvPr>
              <p:cNvSpPr/>
              <p:nvPr/>
            </p:nvSpPr>
            <p:spPr>
              <a:xfrm>
                <a:off x="3834489" y="3231931"/>
                <a:ext cx="837263"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fi-FI" sz="1400" b="1" kern="1200" dirty="0">
                    <a:solidFill>
                      <a:schemeClr val="tx1"/>
                    </a:solidFill>
                  </a:rPr>
                  <a:t>Lappeenrannan-Lahden teknillinen yliopisto</a:t>
                </a:r>
              </a:p>
            </p:txBody>
          </p:sp>
        </p:grpSp>
        <p:pic>
          <p:nvPicPr>
            <p:cNvPr id="1031" name="Picture 7">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7828" y="3211437"/>
              <a:ext cx="534140" cy="5752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Ryhmä 6"/>
          <p:cNvGrpSpPr/>
          <p:nvPr/>
        </p:nvGrpSpPr>
        <p:grpSpPr>
          <a:xfrm>
            <a:off x="5990686" y="3989897"/>
            <a:ext cx="2757778" cy="631427"/>
            <a:chOff x="5927509" y="3989897"/>
            <a:chExt cx="2757778" cy="631427"/>
          </a:xfrm>
        </p:grpSpPr>
        <p:grpSp>
          <p:nvGrpSpPr>
            <p:cNvPr id="22" name="Ryhmä 21"/>
            <p:cNvGrpSpPr/>
            <p:nvPr/>
          </p:nvGrpSpPr>
          <p:grpSpPr>
            <a:xfrm>
              <a:off x="5927509" y="4021000"/>
              <a:ext cx="2757778" cy="600324"/>
              <a:chOff x="3775670" y="3144623"/>
              <a:chExt cx="868680" cy="745713"/>
            </a:xfrm>
            <a:solidFill>
              <a:schemeClr val="accent6">
                <a:lumMod val="40000"/>
                <a:lumOff val="60000"/>
              </a:schemeClr>
            </a:solidFill>
          </p:grpSpPr>
          <p:sp>
            <p:nvSpPr>
              <p:cNvPr id="23" name="Kuusikulmio 22">
                <a:hlinkClick r:id="rId11"/>
              </p:cNvPr>
              <p:cNvSpPr/>
              <p:nvPr/>
            </p:nvSpPr>
            <p:spPr>
              <a:xfrm>
                <a:off x="3775670" y="3144623"/>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Kuusikulmio 4">
                <a:hlinkClick r:id="rId12" tooltip="Katso lisää"/>
              </p:cNvPr>
              <p:cNvSpPr/>
              <p:nvPr/>
            </p:nvSpPr>
            <p:spPr>
              <a:xfrm>
                <a:off x="3887141" y="3260111"/>
                <a:ext cx="734147"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fi-FI" sz="1400" b="1" kern="1200" dirty="0">
                    <a:solidFill>
                      <a:schemeClr val="tx1"/>
                    </a:solidFill>
                  </a:rPr>
                  <a:t>Maanpuolustus-korkeakoulu</a:t>
                </a:r>
              </a:p>
            </p:txBody>
          </p:sp>
        </p:grpSp>
        <p:pic>
          <p:nvPicPr>
            <p:cNvPr id="1032" name="Picture 8">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4168" y="3989897"/>
              <a:ext cx="575107" cy="5751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Ryhmä 7"/>
          <p:cNvGrpSpPr/>
          <p:nvPr/>
        </p:nvGrpSpPr>
        <p:grpSpPr>
          <a:xfrm>
            <a:off x="5846670" y="4725144"/>
            <a:ext cx="2757778" cy="600324"/>
            <a:chOff x="5796136" y="4789711"/>
            <a:chExt cx="2757778" cy="600324"/>
          </a:xfrm>
        </p:grpSpPr>
        <p:grpSp>
          <p:nvGrpSpPr>
            <p:cNvPr id="37" name="Ryhmä 36"/>
            <p:cNvGrpSpPr/>
            <p:nvPr/>
          </p:nvGrpSpPr>
          <p:grpSpPr>
            <a:xfrm>
              <a:off x="5796136" y="4789711"/>
              <a:ext cx="2757778" cy="600324"/>
              <a:chOff x="3730752" y="3105987"/>
              <a:chExt cx="868680" cy="745713"/>
            </a:xfrm>
            <a:solidFill>
              <a:schemeClr val="accent6">
                <a:lumMod val="40000"/>
                <a:lumOff val="60000"/>
              </a:schemeClr>
            </a:solidFill>
          </p:grpSpPr>
          <p:sp>
            <p:nvSpPr>
              <p:cNvPr id="38" name="Kuusikulmio 37">
                <a:hlinkClick r:id="rId14"/>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Kuusikulmio 4">
                <a:hlinkClick r:id="rId14" tooltip="Katso lisää"/>
              </p:cNvPr>
              <p:cNvSpPr/>
              <p:nvPr/>
            </p:nvSpPr>
            <p:spPr>
              <a:xfrm>
                <a:off x="3805562" y="3306830"/>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a:solidFill>
                      <a:schemeClr val="tx1"/>
                    </a:solidFill>
                  </a:rPr>
                  <a:t>Taideyliopisto</a:t>
                </a:r>
              </a:p>
            </p:txBody>
          </p:sp>
        </p:grpSp>
        <p:pic>
          <p:nvPicPr>
            <p:cNvPr id="1033" name="Picture 9">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65676" b="50922"/>
            <a:stretch/>
          </p:blipFill>
          <p:spPr bwMode="auto">
            <a:xfrm>
              <a:off x="6016232" y="4900344"/>
              <a:ext cx="476465" cy="4552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Ryhmä 8"/>
          <p:cNvGrpSpPr/>
          <p:nvPr/>
        </p:nvGrpSpPr>
        <p:grpSpPr>
          <a:xfrm>
            <a:off x="5436096" y="5445224"/>
            <a:ext cx="2901794" cy="600324"/>
            <a:chOff x="5479901" y="5506670"/>
            <a:chExt cx="2901794" cy="600324"/>
          </a:xfrm>
        </p:grpSpPr>
        <p:grpSp>
          <p:nvGrpSpPr>
            <p:cNvPr id="46" name="Ryhmä 45"/>
            <p:cNvGrpSpPr/>
            <p:nvPr/>
          </p:nvGrpSpPr>
          <p:grpSpPr>
            <a:xfrm>
              <a:off x="5479901" y="5506670"/>
              <a:ext cx="2901794" cy="600324"/>
              <a:chOff x="3685388" y="3105987"/>
              <a:chExt cx="914044" cy="745713"/>
            </a:xfrm>
            <a:solidFill>
              <a:schemeClr val="accent6">
                <a:lumMod val="40000"/>
                <a:lumOff val="60000"/>
              </a:schemeClr>
            </a:solidFill>
          </p:grpSpPr>
          <p:sp>
            <p:nvSpPr>
              <p:cNvPr id="47" name="Kuusikulmio 46">
                <a:hlinkClick r:id="rId16"/>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8" name="Kuusikulmio 4">
                <a:hlinkClick r:id="rId17" tooltip="Katso lisää"/>
              </p:cNvPr>
              <p:cNvSpPr/>
              <p:nvPr/>
            </p:nvSpPr>
            <p:spPr>
              <a:xfrm>
                <a:off x="3685388" y="3257691"/>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a:solidFill>
                      <a:schemeClr val="tx1"/>
                    </a:solidFill>
                  </a:rPr>
                  <a:t>Hanken</a:t>
                </a:r>
              </a:p>
            </p:txBody>
          </p:sp>
        </p:grpSp>
        <p:pic>
          <p:nvPicPr>
            <p:cNvPr id="1034" name="Picture 10">
              <a:hlinkClick r:id="rId16"/>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39941" y="5546228"/>
              <a:ext cx="536506" cy="5365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Ryhmä 34"/>
          <p:cNvGrpSpPr/>
          <p:nvPr/>
        </p:nvGrpSpPr>
        <p:grpSpPr>
          <a:xfrm>
            <a:off x="831802" y="1787446"/>
            <a:ext cx="2757778" cy="605035"/>
            <a:chOff x="831802" y="1787446"/>
            <a:chExt cx="2757778" cy="605035"/>
          </a:xfrm>
        </p:grpSpPr>
        <p:grpSp>
          <p:nvGrpSpPr>
            <p:cNvPr id="13" name="Ryhmä 12"/>
            <p:cNvGrpSpPr/>
            <p:nvPr/>
          </p:nvGrpSpPr>
          <p:grpSpPr>
            <a:xfrm>
              <a:off x="831802" y="1787446"/>
              <a:ext cx="2757778" cy="600324"/>
              <a:chOff x="3730752" y="3105987"/>
              <a:chExt cx="868680" cy="745713"/>
            </a:xfrm>
            <a:solidFill>
              <a:schemeClr val="accent6">
                <a:lumMod val="40000"/>
                <a:lumOff val="60000"/>
              </a:schemeClr>
            </a:solidFill>
          </p:grpSpPr>
          <p:sp>
            <p:nvSpPr>
              <p:cNvPr id="14" name="Kuusikulmio 13">
                <a:hlinkClick r:id="rId19"/>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Kuusikulmio 4">
                <a:hlinkClick r:id="rId19" tooltip="Katso lisää"/>
              </p:cNvPr>
              <p:cNvSpPr/>
              <p:nvPr/>
            </p:nvSpPr>
            <p:spPr>
              <a:xfrm>
                <a:off x="3865285" y="322147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a:solidFill>
                      <a:schemeClr val="tx1"/>
                    </a:solidFill>
                  </a:rPr>
                  <a:t>Vaasan yliopisto</a:t>
                </a:r>
              </a:p>
            </p:txBody>
          </p:sp>
        </p:grpSp>
        <p:pic>
          <p:nvPicPr>
            <p:cNvPr id="1037" name="Picture 1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623" y="1790621"/>
              <a:ext cx="578257" cy="6018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2" name="Ryhmä 61"/>
          <p:cNvGrpSpPr/>
          <p:nvPr/>
        </p:nvGrpSpPr>
        <p:grpSpPr>
          <a:xfrm>
            <a:off x="371741" y="3257918"/>
            <a:ext cx="2757778" cy="605936"/>
            <a:chOff x="330016" y="3933056"/>
            <a:chExt cx="2757778" cy="605936"/>
          </a:xfrm>
        </p:grpSpPr>
        <p:grpSp>
          <p:nvGrpSpPr>
            <p:cNvPr id="52" name="Ryhmä 51"/>
            <p:cNvGrpSpPr/>
            <p:nvPr/>
          </p:nvGrpSpPr>
          <p:grpSpPr>
            <a:xfrm>
              <a:off x="330016" y="3933056"/>
              <a:ext cx="2757778" cy="600324"/>
              <a:chOff x="3730752" y="3105987"/>
              <a:chExt cx="868680" cy="745713"/>
            </a:xfrm>
            <a:solidFill>
              <a:schemeClr val="accent6">
                <a:lumMod val="40000"/>
                <a:lumOff val="60000"/>
              </a:schemeClr>
            </a:solidFill>
          </p:grpSpPr>
          <p:sp>
            <p:nvSpPr>
              <p:cNvPr id="54" name="Kuusikulmio 53">
                <a:hlinkClick r:id="rId21"/>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5" name="Kuusikulmio 4">
                <a:hlinkClick r:id="rId21" tooltip="Katso lisää"/>
              </p:cNvPr>
              <p:cNvSpPr/>
              <p:nvPr/>
            </p:nvSpPr>
            <p:spPr>
              <a:xfrm>
                <a:off x="3945646" y="3284881"/>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a:solidFill>
                      <a:schemeClr val="tx1"/>
                    </a:solidFill>
                  </a:rPr>
                  <a:t>Turun yliopisto</a:t>
                </a:r>
              </a:p>
            </p:txBody>
          </p:sp>
        </p:grpSp>
        <p:pic>
          <p:nvPicPr>
            <p:cNvPr id="1040" name="Picture 16">
              <a:hlinkClick r:id="rId21"/>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r="72000"/>
            <a:stretch/>
          </p:blipFill>
          <p:spPr bwMode="auto">
            <a:xfrm>
              <a:off x="2489491" y="4005064"/>
              <a:ext cx="498333" cy="5339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3" name="Ryhmä 62"/>
          <p:cNvGrpSpPr/>
          <p:nvPr/>
        </p:nvGrpSpPr>
        <p:grpSpPr>
          <a:xfrm>
            <a:off x="404703" y="4002258"/>
            <a:ext cx="2757778" cy="600324"/>
            <a:chOff x="554663" y="4653136"/>
            <a:chExt cx="2757778" cy="600324"/>
          </a:xfrm>
        </p:grpSpPr>
        <p:grpSp>
          <p:nvGrpSpPr>
            <p:cNvPr id="49" name="Ryhmä 48"/>
            <p:cNvGrpSpPr/>
            <p:nvPr/>
          </p:nvGrpSpPr>
          <p:grpSpPr>
            <a:xfrm>
              <a:off x="554663" y="4653136"/>
              <a:ext cx="2757778" cy="600324"/>
              <a:chOff x="3730752" y="3105987"/>
              <a:chExt cx="868680" cy="745713"/>
            </a:xfrm>
            <a:solidFill>
              <a:schemeClr val="accent6">
                <a:lumMod val="40000"/>
                <a:lumOff val="60000"/>
              </a:schemeClr>
            </a:solidFill>
          </p:grpSpPr>
          <p:sp>
            <p:nvSpPr>
              <p:cNvPr id="50" name="Kuusikulmio 49">
                <a:hlinkClick r:id="rId23"/>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1" name="Kuusikulmio 4">
                <a:hlinkClick r:id="rId24" tooltip="Katso lisää"/>
              </p:cNvPr>
              <p:cNvSpPr/>
              <p:nvPr/>
            </p:nvSpPr>
            <p:spPr>
              <a:xfrm>
                <a:off x="3965612" y="3306830"/>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a:solidFill>
                      <a:schemeClr val="tx1"/>
                    </a:solidFill>
                  </a:rPr>
                  <a:t>Åbo Akademi</a:t>
                </a:r>
              </a:p>
            </p:txBody>
          </p:sp>
        </p:grpSp>
        <p:pic>
          <p:nvPicPr>
            <p:cNvPr id="1042" name="Picture 18" descr="Åbo Akademi">
              <a:hlinkClick r:id="rId24"/>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r="50000"/>
            <a:stretch/>
          </p:blipFill>
          <p:spPr bwMode="auto">
            <a:xfrm>
              <a:off x="2749876" y="4725144"/>
              <a:ext cx="437873" cy="4188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2" name="Ryhmä 2111"/>
          <p:cNvGrpSpPr/>
          <p:nvPr/>
        </p:nvGrpSpPr>
        <p:grpSpPr>
          <a:xfrm>
            <a:off x="532609" y="4749634"/>
            <a:ext cx="2757778" cy="600324"/>
            <a:chOff x="971600" y="5381406"/>
            <a:chExt cx="2757778" cy="600324"/>
          </a:xfrm>
        </p:grpSpPr>
        <p:grpSp>
          <p:nvGrpSpPr>
            <p:cNvPr id="43" name="Ryhmä 42"/>
            <p:cNvGrpSpPr/>
            <p:nvPr/>
          </p:nvGrpSpPr>
          <p:grpSpPr>
            <a:xfrm>
              <a:off x="971600" y="5381406"/>
              <a:ext cx="2757778" cy="600324"/>
              <a:chOff x="3730752" y="3105987"/>
              <a:chExt cx="868680" cy="745713"/>
            </a:xfrm>
            <a:solidFill>
              <a:schemeClr val="accent6">
                <a:lumMod val="40000"/>
                <a:lumOff val="60000"/>
              </a:schemeClr>
            </a:solidFill>
          </p:grpSpPr>
          <p:sp>
            <p:nvSpPr>
              <p:cNvPr id="44" name="Kuusikulmio 43">
                <a:hlinkClick r:id="rId26"/>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5" name="Kuusikulmio 4">
                <a:hlinkClick r:id="rId26" tooltip="Katso lisää"/>
              </p:cNvPr>
              <p:cNvSpPr/>
              <p:nvPr/>
            </p:nvSpPr>
            <p:spPr>
              <a:xfrm>
                <a:off x="3925008" y="329665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a:solidFill>
                      <a:schemeClr val="tx1"/>
                    </a:solidFill>
                  </a:rPr>
                  <a:t>Aalto-yliopisto</a:t>
                </a:r>
              </a:p>
            </p:txBody>
          </p:sp>
        </p:grpSp>
        <p:pic>
          <p:nvPicPr>
            <p:cNvPr id="1043" name="Picture 19">
              <a:hlinkClick r:id="rId26"/>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b="18031"/>
            <a:stretch/>
          </p:blipFill>
          <p:spPr bwMode="auto">
            <a:xfrm>
              <a:off x="3032794" y="5548931"/>
              <a:ext cx="459077" cy="3283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13" name="Ryhmä 2112"/>
          <p:cNvGrpSpPr/>
          <p:nvPr/>
        </p:nvGrpSpPr>
        <p:grpSpPr>
          <a:xfrm>
            <a:off x="902532" y="5567351"/>
            <a:ext cx="2757778" cy="627186"/>
            <a:chOff x="3203848" y="6093296"/>
            <a:chExt cx="2757778" cy="627186"/>
          </a:xfrm>
        </p:grpSpPr>
        <p:grpSp>
          <p:nvGrpSpPr>
            <p:cNvPr id="31" name="Ryhmä 30"/>
            <p:cNvGrpSpPr/>
            <p:nvPr/>
          </p:nvGrpSpPr>
          <p:grpSpPr>
            <a:xfrm>
              <a:off x="3203848" y="6093296"/>
              <a:ext cx="2757778" cy="600324"/>
              <a:chOff x="3730752" y="3105987"/>
              <a:chExt cx="868680" cy="745713"/>
            </a:xfrm>
            <a:solidFill>
              <a:schemeClr val="accent6">
                <a:lumMod val="40000"/>
                <a:lumOff val="60000"/>
              </a:schemeClr>
            </a:solidFill>
          </p:grpSpPr>
          <p:sp>
            <p:nvSpPr>
              <p:cNvPr id="32" name="Kuusikulmio 31">
                <a:hlinkClick r:id="rId28"/>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Kuusikulmio 4">
                <a:hlinkClick r:id="rId28" tooltip="Katso lisää"/>
              </p:cNvPr>
              <p:cNvSpPr/>
              <p:nvPr/>
            </p:nvSpPr>
            <p:spPr>
              <a:xfrm>
                <a:off x="3918642" y="3221477"/>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fi-FI" sz="1600" b="1" kern="1200" dirty="0">
                    <a:solidFill>
                      <a:schemeClr val="tx1"/>
                    </a:solidFill>
                  </a:rPr>
                  <a:t>Helsingin yliopisto</a:t>
                </a:r>
              </a:p>
            </p:txBody>
          </p:sp>
        </p:grpSp>
        <p:pic>
          <p:nvPicPr>
            <p:cNvPr id="1044" name="Picture 20">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21780" y="6093296"/>
              <a:ext cx="627186" cy="6271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14" name="Tekstiruutu 2113"/>
          <p:cNvSpPr txBox="1"/>
          <p:nvPr/>
        </p:nvSpPr>
        <p:spPr>
          <a:xfrm>
            <a:off x="3620896" y="1922491"/>
            <a:ext cx="1990532" cy="1277273"/>
          </a:xfrm>
          <a:prstGeom prst="rect">
            <a:avLst/>
          </a:prstGeom>
          <a:noFill/>
        </p:spPr>
        <p:txBody>
          <a:bodyPr wrap="square" rtlCol="0">
            <a:spAutoFit/>
          </a:bodyPr>
          <a:lstStyle/>
          <a:p>
            <a:pPr algn="ctr"/>
            <a:r>
              <a:rPr lang="fi-FI" sz="1800" dirty="0"/>
              <a:t>Suomessa on 13 yliopistoa</a:t>
            </a:r>
          </a:p>
          <a:p>
            <a:pPr algn="ctr"/>
            <a:r>
              <a:rPr lang="fi-FI" sz="1800" dirty="0"/>
              <a:t>+ </a:t>
            </a:r>
            <a:r>
              <a:rPr lang="fi-FI" sz="1400" dirty="0"/>
              <a:t>Maanpuolustus-korkeakoulu</a:t>
            </a:r>
          </a:p>
        </p:txBody>
      </p:sp>
      <p:grpSp>
        <p:nvGrpSpPr>
          <p:cNvPr id="2116" name="Ryhmä 2115"/>
          <p:cNvGrpSpPr/>
          <p:nvPr/>
        </p:nvGrpSpPr>
        <p:grpSpPr>
          <a:xfrm>
            <a:off x="3498687" y="3477038"/>
            <a:ext cx="2376262" cy="2264185"/>
            <a:chOff x="3491882" y="2924944"/>
            <a:chExt cx="2376262" cy="2264185"/>
          </a:xfrm>
        </p:grpSpPr>
        <p:sp>
          <p:nvSpPr>
            <p:cNvPr id="86" name="Aurinko 85"/>
            <p:cNvSpPr/>
            <p:nvPr/>
          </p:nvSpPr>
          <p:spPr bwMode="auto">
            <a:xfrm>
              <a:off x="3491882" y="2924944"/>
              <a:ext cx="2376262" cy="2264185"/>
            </a:xfrm>
            <a:prstGeom prst="sun">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87" name="Tekstiruutu 86"/>
            <p:cNvSpPr txBox="1"/>
            <p:nvPr/>
          </p:nvSpPr>
          <p:spPr>
            <a:xfrm>
              <a:off x="4139953" y="3806750"/>
              <a:ext cx="1152128" cy="646331"/>
            </a:xfrm>
            <a:prstGeom prst="rect">
              <a:avLst/>
            </a:prstGeom>
            <a:noFill/>
          </p:spPr>
          <p:txBody>
            <a:bodyPr wrap="square" rtlCol="0">
              <a:spAutoFit/>
            </a:bodyPr>
            <a:lstStyle/>
            <a:p>
              <a:pPr algn="ctr"/>
              <a:r>
                <a:rPr lang="fi-FI" sz="1200" dirty="0"/>
                <a:t>Klikkaa yliopiston logoa</a:t>
              </a:r>
            </a:p>
          </p:txBody>
        </p:sp>
      </p:grpSp>
      <p:grpSp>
        <p:nvGrpSpPr>
          <p:cNvPr id="53" name="Ryhmä 52">
            <a:extLst>
              <a:ext uri="{FF2B5EF4-FFF2-40B4-BE49-F238E27FC236}">
                <a16:creationId xmlns:a16="http://schemas.microsoft.com/office/drawing/2014/main" id="{2E7C902A-F7FD-47BC-884C-05FBADD0AE38}"/>
              </a:ext>
            </a:extLst>
          </p:cNvPr>
          <p:cNvGrpSpPr/>
          <p:nvPr/>
        </p:nvGrpSpPr>
        <p:grpSpPr>
          <a:xfrm>
            <a:off x="1371875" y="1073700"/>
            <a:ext cx="2757778" cy="600324"/>
            <a:chOff x="1371875" y="1073700"/>
            <a:chExt cx="2757778" cy="600324"/>
          </a:xfrm>
        </p:grpSpPr>
        <p:grpSp>
          <p:nvGrpSpPr>
            <p:cNvPr id="10" name="Ryhmä 9"/>
            <p:cNvGrpSpPr/>
            <p:nvPr/>
          </p:nvGrpSpPr>
          <p:grpSpPr>
            <a:xfrm>
              <a:off x="1371875" y="1073700"/>
              <a:ext cx="2757778" cy="600324"/>
              <a:chOff x="3730752" y="3105987"/>
              <a:chExt cx="868680" cy="745713"/>
            </a:xfrm>
            <a:solidFill>
              <a:schemeClr val="accent6">
                <a:lumMod val="40000"/>
                <a:lumOff val="60000"/>
              </a:schemeClr>
            </a:solidFill>
          </p:grpSpPr>
          <p:sp>
            <p:nvSpPr>
              <p:cNvPr id="11" name="Kuusikulmio 10">
                <a:hlinkClick r:id="rId31"/>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Kuusikulmio 4">
                <a:hlinkClick r:id="rId31" tooltip="Katso lisää"/>
              </p:cNvPr>
              <p:cNvSpPr/>
              <p:nvPr/>
            </p:nvSpPr>
            <p:spPr>
              <a:xfrm>
                <a:off x="3865285" y="322147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a:solidFill>
                      <a:schemeClr val="tx1"/>
                    </a:solidFill>
                  </a:rPr>
                  <a:t>Oulun yliopisto</a:t>
                </a:r>
              </a:p>
            </p:txBody>
          </p:sp>
        </p:grpSp>
        <p:pic>
          <p:nvPicPr>
            <p:cNvPr id="20" name="Kuva 19">
              <a:hlinkClick r:id="rId32"/>
              <a:extLst>
                <a:ext uri="{FF2B5EF4-FFF2-40B4-BE49-F238E27FC236}">
                  <a16:creationId xmlns:a16="http://schemas.microsoft.com/office/drawing/2014/main" id="{1C53BB74-9F12-4A44-A054-4FDF8F223727}"/>
                </a:ext>
              </a:extLst>
            </p:cNvPr>
            <p:cNvPicPr>
              <a:picLocks noChangeAspect="1"/>
            </p:cNvPicPr>
            <p:nvPr/>
          </p:nvPicPr>
          <p:blipFill rotWithShape="1">
            <a:blip r:embed="rId33"/>
            <a:srcRect b="28268"/>
            <a:stretch/>
          </p:blipFill>
          <p:spPr>
            <a:xfrm>
              <a:off x="3479072" y="1109136"/>
              <a:ext cx="495793" cy="518944"/>
            </a:xfrm>
            <a:prstGeom prst="rect">
              <a:avLst/>
            </a:prstGeom>
            <a:ln>
              <a:noFill/>
            </a:ln>
            <a:effectLst>
              <a:softEdge rad="25400"/>
            </a:effectLst>
          </p:spPr>
        </p:pic>
      </p:grpSp>
      <p:grpSp>
        <p:nvGrpSpPr>
          <p:cNvPr id="58" name="Ryhmä 57">
            <a:extLst>
              <a:ext uri="{FF2B5EF4-FFF2-40B4-BE49-F238E27FC236}">
                <a16:creationId xmlns:a16="http://schemas.microsoft.com/office/drawing/2014/main" id="{66FA4DFF-CEF9-40F4-A10D-3D230C878F1C}"/>
              </a:ext>
            </a:extLst>
          </p:cNvPr>
          <p:cNvGrpSpPr/>
          <p:nvPr/>
        </p:nvGrpSpPr>
        <p:grpSpPr>
          <a:xfrm>
            <a:off x="509468" y="2510542"/>
            <a:ext cx="2757778" cy="611293"/>
            <a:chOff x="509468" y="2510542"/>
            <a:chExt cx="2757778" cy="611293"/>
          </a:xfrm>
        </p:grpSpPr>
        <p:grpSp>
          <p:nvGrpSpPr>
            <p:cNvPr id="16" name="Ryhmä 15"/>
            <p:cNvGrpSpPr/>
            <p:nvPr/>
          </p:nvGrpSpPr>
          <p:grpSpPr>
            <a:xfrm>
              <a:off x="509468" y="2510542"/>
              <a:ext cx="2757778" cy="600324"/>
              <a:chOff x="3742489" y="3105987"/>
              <a:chExt cx="868680" cy="745713"/>
            </a:xfrm>
            <a:solidFill>
              <a:schemeClr val="accent6">
                <a:lumMod val="40000"/>
                <a:lumOff val="60000"/>
              </a:schemeClr>
            </a:solidFill>
          </p:grpSpPr>
          <p:sp>
            <p:nvSpPr>
              <p:cNvPr id="17" name="Kuusikulmio 16">
                <a:hlinkClick r:id="rId34"/>
              </p:cNvPr>
              <p:cNvSpPr/>
              <p:nvPr/>
            </p:nvSpPr>
            <p:spPr>
              <a:xfrm>
                <a:off x="3742489"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Kuusikulmio 4">
                <a:hlinkClick r:id="rId34"/>
              </p:cNvPr>
              <p:cNvSpPr/>
              <p:nvPr/>
            </p:nvSpPr>
            <p:spPr>
              <a:xfrm>
                <a:off x="3819081" y="3221476"/>
                <a:ext cx="729256"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a:solidFill>
                      <a:schemeClr val="tx1"/>
                    </a:solidFill>
                  </a:rPr>
                  <a:t>Tampereen yliopisto</a:t>
                </a:r>
              </a:p>
            </p:txBody>
          </p:sp>
        </p:grpSp>
        <p:pic>
          <p:nvPicPr>
            <p:cNvPr id="21" name="Kuva 20">
              <a:hlinkClick r:id="rId34"/>
              <a:extLst>
                <a:ext uri="{FF2B5EF4-FFF2-40B4-BE49-F238E27FC236}">
                  <a16:creationId xmlns:a16="http://schemas.microsoft.com/office/drawing/2014/main" id="{2F34DD96-5173-44DF-B258-5BA1BAA9BEAB}"/>
                </a:ext>
              </a:extLst>
            </p:cNvPr>
            <p:cNvPicPr>
              <a:picLocks noChangeAspect="1"/>
            </p:cNvPicPr>
            <p:nvPr/>
          </p:nvPicPr>
          <p:blipFill>
            <a:blip r:embed="rId35"/>
            <a:stretch>
              <a:fillRect/>
            </a:stretch>
          </p:blipFill>
          <p:spPr>
            <a:xfrm>
              <a:off x="2651273" y="2558107"/>
              <a:ext cx="461532" cy="563728"/>
            </a:xfrm>
            <a:prstGeom prst="rect">
              <a:avLst/>
            </a:prstGeom>
            <a:ln>
              <a:noFill/>
            </a:ln>
            <a:effectLst>
              <a:softEdge rad="38100"/>
            </a:effectLst>
          </p:spPr>
        </p:pic>
      </p:grpSp>
    </p:spTree>
    <p:extLst>
      <p:ext uri="{BB962C8B-B14F-4D97-AF65-F5344CB8AC3E}">
        <p14:creationId xmlns:p14="http://schemas.microsoft.com/office/powerpoint/2010/main" val="167821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1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1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1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accel="1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accel="1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accel="1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accel="10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iruutu 20"/>
          <p:cNvSpPr txBox="1"/>
          <p:nvPr/>
        </p:nvSpPr>
        <p:spPr>
          <a:xfrm>
            <a:off x="5943154" y="3212976"/>
            <a:ext cx="3049488" cy="1723549"/>
          </a:xfrm>
          <a:prstGeom prst="rect">
            <a:avLst/>
          </a:prstGeom>
          <a:noFill/>
          <a:ln>
            <a:solidFill>
              <a:schemeClr val="accent1">
                <a:lumMod val="50000"/>
              </a:schemeClr>
            </a:solidFill>
          </a:ln>
          <a:effectLst>
            <a:glow rad="101600">
              <a:schemeClr val="accent1">
                <a:lumMod val="50000"/>
                <a:alpha val="60000"/>
              </a:schemeClr>
            </a:glow>
          </a:effectLst>
        </p:spPr>
        <p:txBody>
          <a:bodyPr wrap="square" rtlCol="0">
            <a:spAutoFit/>
          </a:bodyPr>
          <a:lstStyle/>
          <a:p>
            <a:pPr marL="284400" lvl="1" indent="-285750" fontAlgn="auto">
              <a:spcBef>
                <a:spcPts val="0"/>
              </a:spcBef>
              <a:spcAft>
                <a:spcPts val="0"/>
              </a:spcAft>
              <a:buFont typeface="Courier New" panose="02070309020205020404" pitchFamily="49" charset="0"/>
              <a:buChar char="o"/>
              <a:defRPr/>
            </a:pPr>
            <a:endPar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endParaRPr>
          </a:p>
          <a:p>
            <a:pPr marL="284400" indent="-285750">
              <a:spcBef>
                <a:spcPts val="0"/>
              </a:spcBef>
              <a:spcAft>
                <a:spcPts val="0"/>
              </a:spcAft>
              <a:buFont typeface="Courier New" panose="02070309020205020404" pitchFamily="49" charset="0"/>
              <a:buChar char="o"/>
            </a:pPr>
            <a:r>
              <a:rPr lang="fi-FI" sz="1400" b="0" dirty="0">
                <a:latin typeface="Arial Rounded MT Bold" panose="020F0704030504030204" pitchFamily="34" charset="0"/>
              </a:rPr>
              <a:t>Tutkintonimike </a:t>
            </a:r>
            <a:r>
              <a:rPr lang="fi-FI" sz="1400" u="sng" dirty="0">
                <a:solidFill>
                  <a:srgbClr val="C00000"/>
                </a:solidFill>
                <a:latin typeface="Arial Rounded MT Bold" panose="020F0704030504030204" pitchFamily="34" charset="0"/>
              </a:rPr>
              <a:t>lisensiaatti</a:t>
            </a:r>
          </a:p>
          <a:p>
            <a:pPr marL="284400" indent="-285750">
              <a:spcBef>
                <a:spcPts val="0"/>
              </a:spcBef>
              <a:spcAft>
                <a:spcPts val="0"/>
              </a:spcAft>
              <a:buFont typeface="Courier New" panose="02070309020205020404" pitchFamily="49" charset="0"/>
              <a:buChar char="o"/>
            </a:pPr>
            <a:r>
              <a:rPr lang="fi-FI" sz="1400" b="0" dirty="0">
                <a:latin typeface="Arial Rounded MT Bold" panose="020F0704030504030204" pitchFamily="34" charset="0"/>
              </a:rPr>
              <a:t>Väitöskirjan tehneillä </a:t>
            </a:r>
            <a:r>
              <a:rPr lang="fi-FI" sz="1400" u="sng" dirty="0">
                <a:solidFill>
                  <a:srgbClr val="C00000"/>
                </a:solidFill>
                <a:latin typeface="Arial Rounded MT Bold" panose="020F0704030504030204" pitchFamily="34" charset="0"/>
              </a:rPr>
              <a:t>tohtori</a:t>
            </a:r>
          </a:p>
          <a:p>
            <a:pPr marL="284400" indent="-285750">
              <a:spcBef>
                <a:spcPts val="0"/>
              </a:spcBef>
              <a:spcAft>
                <a:spcPts val="0"/>
              </a:spcAft>
              <a:buFont typeface="Courier New" panose="02070309020205020404" pitchFamily="49" charset="0"/>
              <a:buChar char="o"/>
            </a:pPr>
            <a:r>
              <a:rPr lang="fi-FI" sz="1400" b="0" dirty="0">
                <a:latin typeface="Arial Rounded MT Bold" panose="020F0704030504030204" pitchFamily="34" charset="0"/>
              </a:rPr>
              <a:t>Erikoistumisopinnot:</a:t>
            </a:r>
          </a:p>
          <a:p>
            <a:pPr marL="284400" lvl="1" indent="-285750">
              <a:spcBef>
                <a:spcPts val="0"/>
              </a:spcBef>
              <a:spcAft>
                <a:spcPts val="0"/>
              </a:spcAft>
              <a:buFont typeface="Arial" panose="020B0604020202020204" pitchFamily="34" charset="0"/>
              <a:buChar char="•"/>
            </a:pPr>
            <a:r>
              <a:rPr lang="fi-FI" sz="1200" b="0" dirty="0">
                <a:latin typeface="Arial Rounded MT Bold" panose="020F0704030504030204" pitchFamily="34" charset="0"/>
              </a:rPr>
              <a:t>lastenlääkäri</a:t>
            </a:r>
          </a:p>
          <a:p>
            <a:pPr marL="284400" lvl="1" indent="-285750">
              <a:spcBef>
                <a:spcPts val="0"/>
              </a:spcBef>
              <a:spcAft>
                <a:spcPts val="0"/>
              </a:spcAft>
              <a:buFont typeface="Arial" panose="020B0604020202020204" pitchFamily="34" charset="0"/>
              <a:buChar char="•"/>
            </a:pPr>
            <a:r>
              <a:rPr lang="fi-FI" sz="1200" b="0" dirty="0">
                <a:latin typeface="Arial Rounded MT Bold" panose="020F0704030504030204" pitchFamily="34" charset="0"/>
              </a:rPr>
              <a:t>erikoishammaslääkäri</a:t>
            </a:r>
          </a:p>
          <a:p>
            <a:pPr marL="284400" lvl="1" indent="-285750">
              <a:spcBef>
                <a:spcPts val="0"/>
              </a:spcBef>
              <a:spcAft>
                <a:spcPts val="0"/>
              </a:spcAft>
              <a:buFont typeface="Arial" panose="020B0604020202020204" pitchFamily="34" charset="0"/>
              <a:buChar char="•"/>
            </a:pPr>
            <a:r>
              <a:rPr lang="fi-FI" sz="1200" b="0" dirty="0">
                <a:latin typeface="Arial Rounded MT Bold" panose="020F0704030504030204" pitchFamily="34" charset="0"/>
              </a:rPr>
              <a:t>…</a:t>
            </a:r>
          </a:p>
          <a:p>
            <a:pPr marL="28440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endParaRPr>
          </a:p>
        </p:txBody>
      </p:sp>
      <p:sp>
        <p:nvSpPr>
          <p:cNvPr id="26" name="Tekstiruutu 25"/>
          <p:cNvSpPr txBox="1"/>
          <p:nvPr/>
        </p:nvSpPr>
        <p:spPr>
          <a:xfrm>
            <a:off x="198646" y="1300622"/>
            <a:ext cx="3408115" cy="2031325"/>
          </a:xfrm>
          <a:prstGeom prst="rect">
            <a:avLst/>
          </a:prstGeom>
          <a:noFill/>
          <a:ln>
            <a:solidFill>
              <a:schemeClr val="accent2">
                <a:lumMod val="60000"/>
                <a:lumOff val="40000"/>
              </a:schemeClr>
            </a:solidFill>
          </a:ln>
          <a:effectLst>
            <a:glow rad="139700">
              <a:schemeClr val="accent2">
                <a:satMod val="175000"/>
                <a:alpha val="40000"/>
              </a:schemeClr>
            </a:glow>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endParaRP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rPr>
              <a:t>Tutkintonimike yleensä </a:t>
            </a:r>
            <a:r>
              <a:rPr kumimoji="0" lang="fi-FI" sz="1400" i="0" u="sng" strike="noStrike" kern="0" cap="none" spc="0" normalizeH="0" baseline="0" noProof="0" dirty="0">
                <a:ln>
                  <a:noFill/>
                </a:ln>
                <a:solidFill>
                  <a:srgbClr val="C00000"/>
                </a:solidFill>
                <a:effectLst/>
                <a:uLnTx/>
                <a:uFillTx/>
                <a:latin typeface="Arial Rounded MT Bold" panose="020F0704030504030204" pitchFamily="34" charset="0"/>
              </a:rPr>
              <a:t>maisteri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Farmasian alalla proviisori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Tekniikan alalla diplomi-insinööri tai arkkitehti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Lääketieteissä lisensiaatti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Opintojen laajuus on yleensä 120 opintopistettä (n.2 vuotta)</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endParaRPr>
          </a:p>
        </p:txBody>
      </p:sp>
      <p:sp>
        <p:nvSpPr>
          <p:cNvPr id="25" name="Tekstiruutu 24"/>
          <p:cNvSpPr txBox="1"/>
          <p:nvPr/>
        </p:nvSpPr>
        <p:spPr>
          <a:xfrm>
            <a:off x="2051720" y="4760400"/>
            <a:ext cx="3600400" cy="2031325"/>
          </a:xfrm>
          <a:prstGeom prst="rect">
            <a:avLst/>
          </a:prstGeom>
          <a:noFill/>
          <a:ln>
            <a:solidFill>
              <a:schemeClr val="accent1">
                <a:lumMod val="50000"/>
              </a:schemeClr>
            </a:solidFill>
          </a:ln>
          <a:effectLst>
            <a:glow rad="101600">
              <a:schemeClr val="accent1">
                <a:lumMod val="50000"/>
                <a:alpha val="60000"/>
              </a:schemeClr>
            </a:glow>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endParaRP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rPr>
              <a:t>Tutkintonimike yleensä </a:t>
            </a:r>
            <a:r>
              <a:rPr kumimoji="0" lang="fi-FI" sz="1400" i="0" u="sng" strike="noStrike" kern="0" cap="none" spc="0" normalizeH="0" baseline="0" noProof="0" dirty="0">
                <a:ln>
                  <a:noFill/>
                </a:ln>
                <a:solidFill>
                  <a:srgbClr val="C00000"/>
                </a:solidFill>
                <a:effectLst/>
                <a:uLnTx/>
                <a:uFillTx/>
                <a:latin typeface="Arial Rounded MT Bold" panose="020F0704030504030204" pitchFamily="34" charset="0"/>
              </a:rPr>
              <a:t>kandidaatti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Farmasian alalla farmaseutti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Oikeustieteessä oikeusnotaari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Lääketieteessä ja hammaslääke-tieteessä ei ole alempaa tutkintoa</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a:solidFill>
                  <a:prstClr val="black"/>
                </a:solidFill>
                <a:latin typeface="Arial Rounded MT Bold" panose="020F0704030504030204" pitchFamily="34" charset="0"/>
              </a:rPr>
              <a:t>Opintojen laajuus on yleensä 180 opintopistettä (n.3 vuotta)</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a:ln>
                <a:noFill/>
              </a:ln>
              <a:solidFill>
                <a:prstClr val="black"/>
              </a:solidFill>
              <a:effectLst/>
              <a:uLnTx/>
              <a:uFillTx/>
              <a:latin typeface="Arial Rounded MT Bold" panose="020F0704030504030204" pitchFamily="34" charset="0"/>
            </a:endParaRPr>
          </a:p>
        </p:txBody>
      </p:sp>
      <p:sp>
        <p:nvSpPr>
          <p:cNvPr id="2" name="Otsikko 1"/>
          <p:cNvSpPr>
            <a:spLocks noGrp="1"/>
          </p:cNvSpPr>
          <p:nvPr>
            <p:ph type="title"/>
          </p:nvPr>
        </p:nvSpPr>
        <p:spPr>
          <a:xfrm>
            <a:off x="251520" y="116632"/>
            <a:ext cx="8229600" cy="778098"/>
          </a:xfrm>
        </p:spPr>
        <p:txBody>
          <a:bodyPr/>
          <a:lstStyle/>
          <a:p>
            <a:r>
              <a:rPr lang="fi-FI" sz="3200" b="1" dirty="0"/>
              <a:t>Yliopistotutkinnot</a:t>
            </a:r>
          </a:p>
        </p:txBody>
      </p:sp>
      <p:cxnSp>
        <p:nvCxnSpPr>
          <p:cNvPr id="4" name="Suora yhdysviiva 3"/>
          <p:cNvCxnSpPr/>
          <p:nvPr/>
        </p:nvCxnSpPr>
        <p:spPr bwMode="auto">
          <a:xfrm flipV="1">
            <a:off x="899592" y="1556792"/>
            <a:ext cx="6840760" cy="3312368"/>
          </a:xfrm>
          <a:prstGeom prst="line">
            <a:avLst/>
          </a:prstGeom>
          <a:noFill/>
          <a:ln w="76200" cap="flat" cmpd="sng" algn="ctr">
            <a:solidFill>
              <a:schemeClr val="accent6">
                <a:lumMod val="60000"/>
                <a:lumOff val="40000"/>
              </a:schemeClr>
            </a:solidFill>
            <a:prstDash val="solid"/>
            <a:round/>
            <a:headEnd type="none" w="med" len="med"/>
            <a:tailEnd type="none" w="med" len="med"/>
          </a:ln>
          <a:effectLst>
            <a:glow rad="139700">
              <a:schemeClr val="accent2">
                <a:satMod val="175000"/>
                <a:alpha val="40000"/>
              </a:schemeClr>
            </a:glow>
          </a:effectLst>
          <a:scene3d>
            <a:camera prst="orthographicFront"/>
            <a:lightRig rig="threePt" dir="t"/>
          </a:scene3d>
          <a:sp3d extrusionH="76200">
            <a:extrusionClr>
              <a:srgbClr val="FFC000"/>
            </a:extrusionClr>
          </a:sp3d>
        </p:spPr>
      </p:cxnSp>
      <p:sp>
        <p:nvSpPr>
          <p:cNvPr id="6" name="Kyynel 5"/>
          <p:cNvSpPr/>
          <p:nvPr/>
        </p:nvSpPr>
        <p:spPr>
          <a:xfrm rot="7887017">
            <a:off x="6568343" y="1094915"/>
            <a:ext cx="1797853" cy="1831994"/>
          </a:xfrm>
          <a:prstGeom prst="teardrop">
            <a:avLst>
              <a:gd name="adj" fmla="val 115146"/>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 name="Kyynel 6"/>
          <p:cNvSpPr/>
          <p:nvPr/>
        </p:nvSpPr>
        <p:spPr>
          <a:xfrm rot="2910388">
            <a:off x="38843" y="3882714"/>
            <a:ext cx="1827243" cy="1793522"/>
          </a:xfrm>
          <a:prstGeom prst="teardrop">
            <a:avLst>
              <a:gd name="adj" fmla="val 124355"/>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8" name="Kyynel 7"/>
          <p:cNvSpPr/>
          <p:nvPr/>
        </p:nvSpPr>
        <p:spPr>
          <a:xfrm rot="13944865">
            <a:off x="3851889" y="1717709"/>
            <a:ext cx="1827243" cy="1793522"/>
          </a:xfrm>
          <a:prstGeom prst="teardrop">
            <a:avLst>
              <a:gd name="adj" fmla="val 118108"/>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9" name="Kulmayhdysviiva 8"/>
          <p:cNvCxnSpPr/>
          <p:nvPr/>
        </p:nvCxnSpPr>
        <p:spPr bwMode="auto">
          <a:xfrm>
            <a:off x="7956376" y="2926909"/>
            <a:ext cx="914400" cy="914400"/>
          </a:xfrm>
          <a:prstGeom prst="bentConnector3">
            <a:avLst/>
          </a:prstGeom>
          <a:noFill/>
          <a:ln w="9525" cap="flat" cmpd="sng" algn="ctr">
            <a:noFill/>
            <a:prstDash val="solid"/>
            <a:round/>
            <a:headEnd type="none" w="med" len="med"/>
            <a:tailEnd type="none" w="med" len="med"/>
          </a:ln>
          <a:effectLst/>
        </p:spPr>
      </p:cxnSp>
      <p:sp>
        <p:nvSpPr>
          <p:cNvPr id="10" name="Tekstiruutu 9"/>
          <p:cNvSpPr txBox="1"/>
          <p:nvPr/>
        </p:nvSpPr>
        <p:spPr>
          <a:xfrm>
            <a:off x="-36512" y="4365104"/>
            <a:ext cx="2071064" cy="830997"/>
          </a:xfrm>
          <a:prstGeom prst="rect">
            <a:avLst/>
          </a:prstGeom>
          <a:noFill/>
        </p:spPr>
        <p:txBody>
          <a:bodyPr wrap="square" rtlCol="0">
            <a:spAutoFit/>
          </a:bodyPr>
          <a:lstStyle/>
          <a:p>
            <a:pPr algn="ctr">
              <a:spcBef>
                <a:spcPts val="0"/>
              </a:spcBef>
              <a:buNone/>
            </a:pPr>
            <a:r>
              <a:rPr lang="fi-FI" sz="1600" dirty="0">
                <a:latin typeface="Arial Rounded MT Bold" panose="020F0704030504030204" pitchFamily="34" charset="0"/>
              </a:rPr>
              <a:t>Alemmat</a:t>
            </a:r>
          </a:p>
          <a:p>
            <a:pPr algn="ctr">
              <a:spcBef>
                <a:spcPts val="0"/>
              </a:spcBef>
              <a:buNone/>
            </a:pPr>
            <a:r>
              <a:rPr lang="fi-FI" sz="1600" dirty="0">
                <a:latin typeface="Arial Rounded MT Bold" panose="020F0704030504030204" pitchFamily="34" charset="0"/>
              </a:rPr>
              <a:t>korkeakoulu-</a:t>
            </a:r>
          </a:p>
          <a:p>
            <a:pPr algn="ctr">
              <a:spcBef>
                <a:spcPts val="0"/>
              </a:spcBef>
              <a:buNone/>
            </a:pPr>
            <a:r>
              <a:rPr lang="fi-FI" sz="1600" dirty="0">
                <a:latin typeface="Arial Rounded MT Bold" panose="020F0704030504030204" pitchFamily="34" charset="0"/>
              </a:rPr>
              <a:t>tutkinnot</a:t>
            </a:r>
            <a:endParaRPr lang="fi-FI" sz="1400" i="1" dirty="0">
              <a:latin typeface="Arial Rounded MT Bold" panose="020F0704030504030204" pitchFamily="34" charset="0"/>
            </a:endParaRPr>
          </a:p>
        </p:txBody>
      </p:sp>
      <p:sp>
        <p:nvSpPr>
          <p:cNvPr id="11" name="Tekstiruutu 10"/>
          <p:cNvSpPr txBox="1"/>
          <p:nvPr/>
        </p:nvSpPr>
        <p:spPr>
          <a:xfrm>
            <a:off x="3824937" y="2132856"/>
            <a:ext cx="1827183" cy="830997"/>
          </a:xfrm>
          <a:prstGeom prst="rect">
            <a:avLst/>
          </a:prstGeom>
          <a:noFill/>
        </p:spPr>
        <p:txBody>
          <a:bodyPr wrap="square" rtlCol="0">
            <a:spAutoFit/>
          </a:bodyPr>
          <a:lstStyle/>
          <a:p>
            <a:pPr algn="ctr">
              <a:spcBef>
                <a:spcPts val="0"/>
              </a:spcBef>
              <a:buNone/>
            </a:pPr>
            <a:r>
              <a:rPr lang="fi-FI" sz="1600" dirty="0">
                <a:latin typeface="Arial Rounded MT Bold" panose="020F0704030504030204" pitchFamily="34" charset="0"/>
              </a:rPr>
              <a:t>Ylemmät</a:t>
            </a:r>
          </a:p>
          <a:p>
            <a:pPr algn="ctr">
              <a:spcBef>
                <a:spcPts val="0"/>
              </a:spcBef>
              <a:buNone/>
            </a:pPr>
            <a:r>
              <a:rPr lang="fi-FI" sz="1600" dirty="0">
                <a:latin typeface="Arial Rounded MT Bold" panose="020F0704030504030204" pitchFamily="34" charset="0"/>
              </a:rPr>
              <a:t>korkeakoulu-</a:t>
            </a:r>
          </a:p>
          <a:p>
            <a:pPr algn="ctr">
              <a:spcBef>
                <a:spcPts val="0"/>
              </a:spcBef>
              <a:buNone/>
            </a:pPr>
            <a:r>
              <a:rPr lang="fi-FI" sz="1600" dirty="0">
                <a:latin typeface="Arial Rounded MT Bold" panose="020F0704030504030204" pitchFamily="34" charset="0"/>
              </a:rPr>
              <a:t>tutkinnot</a:t>
            </a:r>
            <a:endParaRPr lang="fi-FI" sz="1400" i="1" dirty="0">
              <a:latin typeface="Arial Rounded MT Bold" panose="020F0704030504030204" pitchFamily="34" charset="0"/>
            </a:endParaRPr>
          </a:p>
        </p:txBody>
      </p:sp>
      <p:sp>
        <p:nvSpPr>
          <p:cNvPr id="27" name="Tekstiruutu 26"/>
          <p:cNvSpPr txBox="1"/>
          <p:nvPr/>
        </p:nvSpPr>
        <p:spPr>
          <a:xfrm>
            <a:off x="6372200" y="1340768"/>
            <a:ext cx="2151502" cy="1323439"/>
          </a:xfrm>
          <a:prstGeom prst="rect">
            <a:avLst/>
          </a:prstGeom>
          <a:noFill/>
          <a:ln>
            <a:noFill/>
          </a:ln>
          <a:effectLst/>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endParaRPr kumimoji="0" lang="fi-FI" sz="1600" i="0" u="none" strike="noStrike" kern="0" cap="none" spc="0" normalizeH="0" baseline="0" noProof="0" dirty="0">
              <a:ln>
                <a:noFill/>
              </a:ln>
              <a:solidFill>
                <a:prstClr val="black"/>
              </a:solidFill>
              <a:effectLst/>
              <a:uLnTx/>
              <a:uFillTx/>
              <a:latin typeface="Arial Rounded MT Bold" panose="020F0704030504030204" pitchFamily="34" charset="0"/>
            </a:endParaRPr>
          </a:p>
          <a:p>
            <a:pPr marR="0" lvl="0" algn="ctr" defTabSz="914400" eaLnBrk="1" fontAlgn="auto" latinLnBrk="0" hangingPunct="1">
              <a:lnSpc>
                <a:spcPct val="100000"/>
              </a:lnSpc>
              <a:spcBef>
                <a:spcPts val="0"/>
              </a:spcBef>
              <a:spcAft>
                <a:spcPts val="0"/>
              </a:spcAft>
              <a:buClrTx/>
              <a:buSzTx/>
              <a:tabLst/>
              <a:defRPr/>
            </a:pPr>
            <a:r>
              <a:rPr kumimoji="0" lang="fi-FI" sz="1600" i="0" u="none" strike="noStrike" kern="0" cap="none" spc="0" normalizeH="0" baseline="0" noProof="0" dirty="0">
                <a:ln>
                  <a:noFill/>
                </a:ln>
                <a:solidFill>
                  <a:prstClr val="black"/>
                </a:solidFill>
                <a:effectLst/>
                <a:uLnTx/>
                <a:uFillTx/>
                <a:latin typeface="Arial Rounded MT Bold" panose="020F0704030504030204" pitchFamily="34" charset="0"/>
              </a:rPr>
              <a:t>Jatkotutkinnot</a:t>
            </a:r>
          </a:p>
          <a:p>
            <a:pPr marR="0" lvl="0" algn="ctr" defTabSz="914400" eaLnBrk="1" fontAlgn="auto" latinLnBrk="0" hangingPunct="1">
              <a:lnSpc>
                <a:spcPct val="100000"/>
              </a:lnSpc>
              <a:spcBef>
                <a:spcPts val="0"/>
              </a:spcBef>
              <a:spcAft>
                <a:spcPts val="0"/>
              </a:spcAft>
              <a:buClrTx/>
              <a:buSzTx/>
              <a:tabLst/>
              <a:defRPr/>
            </a:pPr>
            <a:r>
              <a:rPr lang="fi-FI" sz="1600" kern="0" dirty="0">
                <a:solidFill>
                  <a:prstClr val="black"/>
                </a:solidFill>
                <a:latin typeface="Arial Rounded MT Bold" panose="020F0704030504030204" pitchFamily="34" charset="0"/>
              </a:rPr>
              <a:t>Erikoistumis-</a:t>
            </a:r>
          </a:p>
          <a:p>
            <a:pPr marR="0" lvl="0" algn="ctr" defTabSz="914400" eaLnBrk="1" fontAlgn="auto" latinLnBrk="0" hangingPunct="1">
              <a:lnSpc>
                <a:spcPct val="100000"/>
              </a:lnSpc>
              <a:spcBef>
                <a:spcPts val="0"/>
              </a:spcBef>
              <a:spcAft>
                <a:spcPts val="0"/>
              </a:spcAft>
              <a:buClrTx/>
              <a:buSzTx/>
              <a:tabLst/>
              <a:defRPr/>
            </a:pPr>
            <a:r>
              <a:rPr lang="fi-FI" sz="1600" kern="0" dirty="0">
                <a:solidFill>
                  <a:prstClr val="black"/>
                </a:solidFill>
                <a:latin typeface="Arial Rounded MT Bold" panose="020F0704030504030204" pitchFamily="34" charset="0"/>
              </a:rPr>
              <a:t>opinnot</a:t>
            </a:r>
          </a:p>
          <a:p>
            <a:pPr marR="0" lvl="0" algn="ctr" defTabSz="914400" eaLnBrk="1" fontAlgn="auto" latinLnBrk="0" hangingPunct="1">
              <a:lnSpc>
                <a:spcPct val="100000"/>
              </a:lnSpc>
              <a:spcBef>
                <a:spcPts val="0"/>
              </a:spcBef>
              <a:spcAft>
                <a:spcPts val="0"/>
              </a:spcAft>
              <a:buClrTx/>
              <a:buSzTx/>
              <a:tabLst/>
              <a:defRPr/>
            </a:pPr>
            <a:endParaRPr kumimoji="0" lang="fi-FI" sz="1600" i="0" u="none" strike="noStrike" kern="0" cap="none" spc="0" normalizeH="0" baseline="0" noProof="0" dirty="0">
              <a:ln>
                <a:noFill/>
              </a:ln>
              <a:solidFill>
                <a:prstClr val="black"/>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033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yynel 2"/>
          <p:cNvSpPr/>
          <p:nvPr/>
        </p:nvSpPr>
        <p:spPr bwMode="auto">
          <a:xfrm rot="18969778">
            <a:off x="546750" y="2668112"/>
            <a:ext cx="3463006" cy="3529426"/>
          </a:xfrm>
          <a:prstGeom prst="teardrop">
            <a:avLst>
              <a:gd name="adj" fmla="val 114093"/>
            </a:avLst>
          </a:prstGeom>
          <a:solidFill>
            <a:schemeClr val="accent1">
              <a:lumMod val="75000"/>
            </a:schemeClr>
          </a:solidFill>
          <a:ln w="9525" cap="flat" cmpd="sng" algn="ctr">
            <a:solidFill>
              <a:schemeClr val="accent1">
                <a:lumMod val="50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74754" name="Rectangle 2"/>
          <p:cNvSpPr>
            <a:spLocks noGrp="1" noChangeArrowheads="1"/>
          </p:cNvSpPr>
          <p:nvPr>
            <p:ph type="title"/>
          </p:nvPr>
        </p:nvSpPr>
        <p:spPr bwMode="auto">
          <a:xfrm>
            <a:off x="1187624" y="131291"/>
            <a:ext cx="6264696" cy="633413"/>
          </a:xfrm>
          <a:noFill/>
          <a:ln>
            <a:miter lim="800000"/>
            <a:headEnd/>
            <a:tailEnd/>
          </a:ln>
        </p:spPr>
        <p:txBody>
          <a:bodyPr vert="horz" wrap="square" lIns="91440" tIns="45720" rIns="91440" bIns="45720" numCol="1" anchor="t" anchorCtr="0" compatLnSpc="1">
            <a:prstTxWarp prst="textNoShape">
              <a:avLst/>
            </a:prstTxWarp>
          </a:bodyPr>
          <a:lstStyle/>
          <a:p>
            <a:r>
              <a:rPr lang="fi-FI" sz="2800" b="1" dirty="0">
                <a:latin typeface="Arial Rounded MT Bold" panose="020F0704030504030204" pitchFamily="34" charset="0"/>
              </a:rPr>
              <a:t>Yliopistotutkintojen rakenne</a:t>
            </a:r>
          </a:p>
        </p:txBody>
      </p:sp>
      <p:sp>
        <p:nvSpPr>
          <p:cNvPr id="74768" name="Text Box 16"/>
          <p:cNvSpPr txBox="1">
            <a:spLocks noChangeArrowheads="1"/>
          </p:cNvSpPr>
          <p:nvPr/>
        </p:nvSpPr>
        <p:spPr bwMode="auto">
          <a:xfrm>
            <a:off x="179388" y="6309320"/>
            <a:ext cx="4116419" cy="307777"/>
          </a:xfrm>
          <a:prstGeom prst="rect">
            <a:avLst/>
          </a:prstGeom>
          <a:solidFill>
            <a:schemeClr val="accent1">
              <a:lumMod val="90000"/>
            </a:schemeClr>
          </a:solidFill>
          <a:ln w="9525" cmpd="tri"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Clr>
                <a:srgbClr val="CC3300"/>
              </a:buClr>
              <a:buSzPct val="130000"/>
            </a:pPr>
            <a:r>
              <a:rPr lang="fi-FI" sz="1400" dirty="0"/>
              <a:t>ALEMPI KORKEAKOULUTUTKINTO 180 op</a:t>
            </a:r>
          </a:p>
        </p:txBody>
      </p:sp>
      <p:grpSp>
        <p:nvGrpSpPr>
          <p:cNvPr id="5" name="Ryhmä 4"/>
          <p:cNvGrpSpPr/>
          <p:nvPr/>
        </p:nvGrpSpPr>
        <p:grpSpPr>
          <a:xfrm>
            <a:off x="1010668" y="3717032"/>
            <a:ext cx="1185068" cy="835405"/>
            <a:chOff x="758405" y="3717032"/>
            <a:chExt cx="1185068" cy="835405"/>
          </a:xfrm>
        </p:grpSpPr>
        <p:sp>
          <p:nvSpPr>
            <p:cNvPr id="4" name="Ellipsi 3"/>
            <p:cNvSpPr/>
            <p:nvPr/>
          </p:nvSpPr>
          <p:spPr bwMode="auto">
            <a:xfrm>
              <a:off x="759720" y="3717032"/>
              <a:ext cx="1152128" cy="835405"/>
            </a:xfrm>
            <a:prstGeom prst="ellipse">
              <a:avLst/>
            </a:prstGeom>
            <a:solidFill>
              <a:srgbClr val="FF99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74778" name="Text Box 26"/>
            <p:cNvSpPr txBox="1">
              <a:spLocks noChangeArrowheads="1"/>
            </p:cNvSpPr>
            <p:nvPr/>
          </p:nvSpPr>
          <p:spPr bwMode="auto">
            <a:xfrm>
              <a:off x="758405" y="4077072"/>
              <a:ext cx="1185068" cy="209096"/>
            </a:xfrm>
            <a:prstGeom prst="rect">
              <a:avLst/>
            </a:prstGeom>
            <a:noFill/>
            <a:ln w="76200" cmpd="tri" algn="ctr">
              <a:noFill/>
              <a:miter lim="800000"/>
              <a:headEnd/>
              <a:tailEnd/>
            </a:ln>
            <a:effectLst/>
          </p:spPr>
          <p:txBody>
            <a:bodyPr wrap="square">
              <a:spAutoFit/>
            </a:bodyPr>
            <a:lstStyle/>
            <a:p>
              <a:pPr algn="ctr">
                <a:lnSpc>
                  <a:spcPct val="60000"/>
                </a:lnSpc>
                <a:buClr>
                  <a:srgbClr val="CC3300"/>
                </a:buClr>
                <a:buSzPct val="130000"/>
              </a:pPr>
              <a:r>
                <a:rPr lang="fi-FI" sz="1200" dirty="0">
                  <a:latin typeface="Arial Rounded MT Bold" panose="020F0704030504030204" pitchFamily="34" charset="0"/>
                </a:rPr>
                <a:t>Opinnäyte </a:t>
              </a:r>
            </a:p>
          </p:txBody>
        </p:sp>
      </p:grpSp>
      <p:sp>
        <p:nvSpPr>
          <p:cNvPr id="28" name="Ellipsi 27"/>
          <p:cNvSpPr/>
          <p:nvPr/>
        </p:nvSpPr>
        <p:spPr bwMode="auto">
          <a:xfrm>
            <a:off x="1310310" y="2480122"/>
            <a:ext cx="1821530" cy="1258203"/>
          </a:xfrm>
          <a:prstGeom prst="ellipse">
            <a:avLst/>
          </a:prstGeom>
          <a:solidFill>
            <a:schemeClr val="accent1">
              <a:lumMod val="9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74780" name="Text Box 28"/>
          <p:cNvSpPr txBox="1">
            <a:spLocks noChangeArrowheads="1"/>
          </p:cNvSpPr>
          <p:nvPr/>
        </p:nvSpPr>
        <p:spPr bwMode="auto">
          <a:xfrm>
            <a:off x="1537052" y="2711242"/>
            <a:ext cx="1738804" cy="938719"/>
          </a:xfrm>
          <a:prstGeom prst="rect">
            <a:avLst/>
          </a:prstGeom>
          <a:noFill/>
          <a:ln w="76200" cmpd="tri" algn="ctr">
            <a:noFill/>
            <a:miter lim="800000"/>
            <a:headEnd/>
            <a:tailEnd/>
          </a:ln>
          <a:effectLst/>
        </p:spPr>
        <p:txBody>
          <a:bodyPr wrap="square">
            <a:spAutoFit/>
          </a:bodyPr>
          <a:lstStyle/>
          <a:p>
            <a:pPr>
              <a:lnSpc>
                <a:spcPct val="60000"/>
              </a:lnSpc>
              <a:buClr>
                <a:srgbClr val="CC3300"/>
              </a:buClr>
              <a:buSzPct val="130000"/>
            </a:pPr>
            <a:r>
              <a:rPr lang="fi-FI" sz="1100" dirty="0">
                <a:latin typeface="Arial Rounded MT Bold" panose="020F0704030504030204" pitchFamily="34" charset="0"/>
              </a:rPr>
              <a:t>Kieli- ja </a:t>
            </a:r>
          </a:p>
          <a:p>
            <a:pPr>
              <a:lnSpc>
                <a:spcPct val="60000"/>
              </a:lnSpc>
              <a:buClr>
                <a:srgbClr val="CC3300"/>
              </a:buClr>
              <a:buSzPct val="130000"/>
            </a:pPr>
            <a:r>
              <a:rPr lang="fi-FI" sz="1100" dirty="0">
                <a:latin typeface="Arial Rounded MT Bold" panose="020F0704030504030204" pitchFamily="34" charset="0"/>
              </a:rPr>
              <a:t>viestintäopinnot</a:t>
            </a:r>
          </a:p>
          <a:p>
            <a:pPr marL="171450" indent="-171450">
              <a:lnSpc>
                <a:spcPct val="60000"/>
              </a:lnSpc>
              <a:buClr>
                <a:srgbClr val="CC3300"/>
              </a:buClr>
              <a:buSzPct val="130000"/>
              <a:buFont typeface="Arial" panose="020B0604020202020204" pitchFamily="34" charset="0"/>
              <a:buChar char="•"/>
            </a:pPr>
            <a:r>
              <a:rPr lang="fi-FI" sz="1100" dirty="0">
                <a:latin typeface="Arial Rounded MT Bold" panose="020F0704030504030204" pitchFamily="34" charset="0"/>
              </a:rPr>
              <a:t>äidinkieli </a:t>
            </a:r>
          </a:p>
          <a:p>
            <a:pPr marL="171450" indent="-171450">
              <a:lnSpc>
                <a:spcPct val="60000"/>
              </a:lnSpc>
              <a:buClr>
                <a:srgbClr val="CC3300"/>
              </a:buClr>
              <a:buSzPct val="130000"/>
              <a:buFont typeface="Arial" panose="020B0604020202020204" pitchFamily="34" charset="0"/>
              <a:buChar char="•"/>
            </a:pPr>
            <a:r>
              <a:rPr lang="fi-FI" sz="1100" dirty="0">
                <a:latin typeface="Arial Rounded MT Bold" panose="020F0704030504030204" pitchFamily="34" charset="0"/>
              </a:rPr>
              <a:t>toinen kotimainen</a:t>
            </a:r>
          </a:p>
          <a:p>
            <a:pPr marL="171450" indent="-171450">
              <a:lnSpc>
                <a:spcPct val="60000"/>
              </a:lnSpc>
              <a:buClr>
                <a:srgbClr val="CC3300"/>
              </a:buClr>
              <a:buSzPct val="130000"/>
              <a:buFont typeface="Arial" panose="020B0604020202020204" pitchFamily="34" charset="0"/>
              <a:buChar char="•"/>
            </a:pPr>
            <a:r>
              <a:rPr lang="fi-FI" sz="1100" dirty="0">
                <a:latin typeface="Arial Rounded MT Bold" panose="020F0704030504030204" pitchFamily="34" charset="0"/>
              </a:rPr>
              <a:t>vieras kieli</a:t>
            </a:r>
          </a:p>
        </p:txBody>
      </p:sp>
      <p:sp>
        <p:nvSpPr>
          <p:cNvPr id="6" name="Suorakulmio 5"/>
          <p:cNvSpPr/>
          <p:nvPr/>
        </p:nvSpPr>
        <p:spPr>
          <a:xfrm>
            <a:off x="973407" y="4581128"/>
            <a:ext cx="2613307" cy="954107"/>
          </a:xfrm>
          <a:prstGeom prst="rect">
            <a:avLst/>
          </a:prstGeom>
        </p:spPr>
        <p:txBody>
          <a:bodyPr wrap="square">
            <a:spAutoFit/>
          </a:bodyPr>
          <a:lstStyle/>
          <a:p>
            <a:pPr algn="ctr">
              <a:buClr>
                <a:srgbClr val="CC3300"/>
              </a:buClr>
              <a:buSzPct val="150000"/>
            </a:pPr>
            <a:r>
              <a:rPr lang="fi-FI" sz="1400" b="0" dirty="0">
                <a:latin typeface="Arial Rounded MT Bold" panose="020F0704030504030204" pitchFamily="34" charset="0"/>
              </a:rPr>
              <a:t>perehdytään koulutusalan tai oppiaineen keskeisiin käsitteisiin, teorioihin ja tutkimusmenetelmiin</a:t>
            </a:r>
          </a:p>
        </p:txBody>
      </p:sp>
      <p:sp>
        <p:nvSpPr>
          <p:cNvPr id="37" name="Ellipsi 36"/>
          <p:cNvSpPr/>
          <p:nvPr/>
        </p:nvSpPr>
        <p:spPr bwMode="auto">
          <a:xfrm>
            <a:off x="2267744" y="3501008"/>
            <a:ext cx="1584176" cy="843945"/>
          </a:xfrm>
          <a:prstGeom prst="ellipse">
            <a:avLst/>
          </a:prstGeom>
          <a:solidFill>
            <a:schemeClr val="accent5"/>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a:buClr>
                <a:srgbClr val="CC3300"/>
              </a:buClr>
              <a:buSzPct val="130000"/>
            </a:pPr>
            <a:r>
              <a:rPr lang="fi-FI" sz="1100" dirty="0">
                <a:latin typeface="Arial Rounded MT Bold" panose="020F0704030504030204" pitchFamily="34" charset="0"/>
              </a:rPr>
              <a:t>Pakollinen tai valinnainen harjoittelu</a:t>
            </a:r>
          </a:p>
        </p:txBody>
      </p:sp>
      <p:sp>
        <p:nvSpPr>
          <p:cNvPr id="38" name="Tekstiruutu 37"/>
          <p:cNvSpPr txBox="1"/>
          <p:nvPr/>
        </p:nvSpPr>
        <p:spPr>
          <a:xfrm>
            <a:off x="251520" y="1052736"/>
            <a:ext cx="8658199" cy="400110"/>
          </a:xfrm>
          <a:prstGeom prst="rect">
            <a:avLst/>
          </a:prstGeom>
          <a:noFill/>
          <a:ln>
            <a:solidFill>
              <a:schemeClr val="accent2">
                <a:lumMod val="40000"/>
                <a:lumOff val="60000"/>
              </a:schemeClr>
            </a:solidFill>
          </a:ln>
          <a:effectLst>
            <a:glow rad="63500">
              <a:schemeClr val="accent2">
                <a:satMod val="175000"/>
                <a:alpha val="40000"/>
              </a:schemeClr>
            </a:glow>
          </a:effectLst>
        </p:spPr>
        <p:txBody>
          <a:bodyPr wrap="square" rtlCol="0">
            <a:spAutoFit/>
          </a:bodyPr>
          <a:lstStyle/>
          <a:p>
            <a:r>
              <a:rPr lang="fi-FI" sz="2000" b="0" dirty="0">
                <a:latin typeface="Arial Rounded MT Bold" panose="020F0704030504030204" pitchFamily="34" charset="0"/>
              </a:rPr>
              <a:t>Yliopistot suunnittelevat itsenäisesti tutkintojen sisällön ja rakenteen</a:t>
            </a:r>
          </a:p>
        </p:txBody>
      </p:sp>
      <p:sp>
        <p:nvSpPr>
          <p:cNvPr id="2" name="Tekstiruutu 1"/>
          <p:cNvSpPr txBox="1"/>
          <p:nvPr/>
        </p:nvSpPr>
        <p:spPr>
          <a:xfrm>
            <a:off x="1068242" y="4437112"/>
            <a:ext cx="2423638" cy="1462738"/>
          </a:xfrm>
          <a:prstGeom prst="rect">
            <a:avLst/>
          </a:prstGeom>
          <a:noFill/>
        </p:spPr>
        <p:txBody>
          <a:bodyPr wrap="none" rtlCol="0">
            <a:prstTxWarp prst="textArchDown">
              <a:avLst>
                <a:gd name="adj" fmla="val 21212260"/>
              </a:avLst>
            </a:prstTxWarp>
            <a:spAutoFit/>
          </a:bodyPr>
          <a:lstStyle/>
          <a:p>
            <a:r>
              <a:rPr lang="fi-FI" sz="1800" dirty="0"/>
              <a:t>  PÄÄ- JA SIVUAINEOPINNOT</a:t>
            </a:r>
          </a:p>
        </p:txBody>
      </p:sp>
      <p:grpSp>
        <p:nvGrpSpPr>
          <p:cNvPr id="8" name="Ryhmä 7"/>
          <p:cNvGrpSpPr/>
          <p:nvPr/>
        </p:nvGrpSpPr>
        <p:grpSpPr>
          <a:xfrm>
            <a:off x="4995862" y="2678936"/>
            <a:ext cx="3913857" cy="3938161"/>
            <a:chOff x="4995862" y="2678936"/>
            <a:chExt cx="3913857" cy="3938161"/>
          </a:xfrm>
        </p:grpSpPr>
        <p:grpSp>
          <p:nvGrpSpPr>
            <p:cNvPr id="7" name="Ryhmä 6"/>
            <p:cNvGrpSpPr/>
            <p:nvPr/>
          </p:nvGrpSpPr>
          <p:grpSpPr>
            <a:xfrm>
              <a:off x="4995862" y="2678936"/>
              <a:ext cx="3913857" cy="3938161"/>
              <a:chOff x="4995862" y="2626673"/>
              <a:chExt cx="3913857" cy="3938161"/>
            </a:xfrm>
          </p:grpSpPr>
          <p:sp>
            <p:nvSpPr>
              <p:cNvPr id="74789" name="Text Box 37"/>
              <p:cNvSpPr txBox="1">
                <a:spLocks noChangeArrowheads="1"/>
              </p:cNvSpPr>
              <p:nvPr/>
            </p:nvSpPr>
            <p:spPr bwMode="auto">
              <a:xfrm>
                <a:off x="4995862" y="6257057"/>
                <a:ext cx="3913857" cy="307777"/>
              </a:xfrm>
              <a:prstGeom prst="rect">
                <a:avLst/>
              </a:prstGeom>
              <a:solidFill>
                <a:schemeClr val="accent6">
                  <a:lumMod val="40000"/>
                  <a:lumOff val="60000"/>
                </a:schemeClr>
              </a:solidFill>
              <a:ln w="9525" cmpd="tri"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Clr>
                    <a:srgbClr val="CC3300"/>
                  </a:buClr>
                  <a:buSzPct val="130000"/>
                </a:pPr>
                <a:r>
                  <a:rPr lang="fi-FI" sz="1400" dirty="0"/>
                  <a:t>YLEMPI KORKEAKOULU TUTKINTO 120 op</a:t>
                </a:r>
              </a:p>
            </p:txBody>
          </p:sp>
          <p:sp>
            <p:nvSpPr>
              <p:cNvPr id="31" name="Kyynel 30"/>
              <p:cNvSpPr/>
              <p:nvPr/>
            </p:nvSpPr>
            <p:spPr bwMode="auto">
              <a:xfrm rot="18785441">
                <a:off x="5108750" y="2593463"/>
                <a:ext cx="3463006" cy="3529426"/>
              </a:xfrm>
              <a:prstGeom prst="teardrop">
                <a:avLst>
                  <a:gd name="adj" fmla="val 114093"/>
                </a:avLst>
              </a:prstGeom>
              <a:solidFill>
                <a:schemeClr val="accent2">
                  <a:lumMod val="40000"/>
                  <a:lumOff val="60000"/>
                </a:schemeClr>
              </a:solidFill>
              <a:ln w="9525" cap="flat" cmpd="sng" algn="ctr">
                <a:solidFill>
                  <a:schemeClr val="accent1">
                    <a:lumMod val="50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32" name="Ellipsi 31"/>
              <p:cNvSpPr/>
              <p:nvPr/>
            </p:nvSpPr>
            <p:spPr bwMode="auto">
              <a:xfrm>
                <a:off x="6071354" y="2770357"/>
                <a:ext cx="1813014" cy="1234707"/>
              </a:xfrm>
              <a:prstGeom prst="ellipse">
                <a:avLst/>
              </a:prstGeom>
              <a:solidFill>
                <a:srgbClr val="FF99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33" name="Text Box 26"/>
              <p:cNvSpPr txBox="1">
                <a:spLocks noChangeArrowheads="1"/>
              </p:cNvSpPr>
              <p:nvPr/>
            </p:nvSpPr>
            <p:spPr bwMode="auto">
              <a:xfrm>
                <a:off x="6260241" y="2978368"/>
                <a:ext cx="1552119" cy="738664"/>
              </a:xfrm>
              <a:prstGeom prst="rect">
                <a:avLst/>
              </a:prstGeom>
              <a:noFill/>
              <a:ln w="76200" cmpd="tri" algn="ctr">
                <a:noFill/>
                <a:miter lim="800000"/>
                <a:headEnd/>
                <a:tailEnd/>
              </a:ln>
              <a:effectLst/>
            </p:spPr>
            <p:txBody>
              <a:bodyPr wrap="square">
                <a:spAutoFit/>
              </a:bodyPr>
              <a:lstStyle/>
              <a:p>
                <a:pPr algn="ctr">
                  <a:spcBef>
                    <a:spcPts val="0"/>
                  </a:spcBef>
                  <a:buClr>
                    <a:srgbClr val="CC3300"/>
                  </a:buClr>
                  <a:buSzPct val="130000"/>
                </a:pPr>
                <a:r>
                  <a:rPr lang="fi-FI" sz="1400" dirty="0">
                    <a:latin typeface="Arial Rounded MT Bold" panose="020F0704030504030204" pitchFamily="34" charset="0"/>
                  </a:rPr>
                  <a:t>Opinnäyte</a:t>
                </a:r>
              </a:p>
              <a:p>
                <a:pPr marL="171450" indent="-171450" algn="ctr">
                  <a:spcBef>
                    <a:spcPts val="0"/>
                  </a:spcBef>
                  <a:buClr>
                    <a:srgbClr val="CC3300"/>
                  </a:buClr>
                  <a:buSzPct val="130000"/>
                  <a:buFont typeface="Arial" panose="020B0604020202020204" pitchFamily="34" charset="0"/>
                  <a:buChar char="•"/>
                </a:pPr>
                <a:r>
                  <a:rPr lang="fi-FI" sz="1400" dirty="0">
                    <a:latin typeface="Arial Rounded MT Bold" panose="020F0704030504030204" pitchFamily="34" charset="0"/>
                  </a:rPr>
                  <a:t>pro gradu-tutkielma </a:t>
                </a:r>
              </a:p>
            </p:txBody>
          </p:sp>
          <p:sp>
            <p:nvSpPr>
              <p:cNvPr id="34" name="Ellipsi 33"/>
              <p:cNvSpPr/>
              <p:nvPr/>
            </p:nvSpPr>
            <p:spPr bwMode="auto">
              <a:xfrm>
                <a:off x="5292080" y="3645024"/>
                <a:ext cx="1795674" cy="908864"/>
              </a:xfrm>
              <a:prstGeom prst="ellipse">
                <a:avLst/>
              </a:prstGeom>
              <a:solidFill>
                <a:schemeClr val="accent5"/>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a:buClr>
                    <a:srgbClr val="CC3300"/>
                  </a:buClr>
                  <a:buSzPct val="130000"/>
                </a:pPr>
                <a:r>
                  <a:rPr lang="fi-FI" sz="1200" dirty="0">
                    <a:latin typeface="Arial Rounded MT Bold" panose="020F0704030504030204" pitchFamily="34" charset="0"/>
                  </a:rPr>
                  <a:t>Pakollinen tai valinnainen harjoittelu</a:t>
                </a:r>
              </a:p>
            </p:txBody>
          </p:sp>
          <p:sp>
            <p:nvSpPr>
              <p:cNvPr id="36" name="Suorakulmio 35"/>
              <p:cNvSpPr/>
              <p:nvPr/>
            </p:nvSpPr>
            <p:spPr>
              <a:xfrm>
                <a:off x="5652120" y="4581128"/>
                <a:ext cx="2376264" cy="954107"/>
              </a:xfrm>
              <a:prstGeom prst="rect">
                <a:avLst/>
              </a:prstGeom>
            </p:spPr>
            <p:txBody>
              <a:bodyPr wrap="square">
                <a:spAutoFit/>
              </a:bodyPr>
              <a:lstStyle/>
              <a:p>
                <a:pPr algn="ctr">
                  <a:buClr>
                    <a:srgbClr val="CC3300"/>
                  </a:buClr>
                  <a:buSzPct val="150000"/>
                </a:pPr>
                <a:r>
                  <a:rPr lang="fi-FI" sz="1400" b="0" dirty="0">
                    <a:latin typeface="Arial Rounded MT Bold" panose="020F0704030504030204" pitchFamily="34" charset="0"/>
                  </a:rPr>
                  <a:t>tavoitteena kehittää kykyä etsiä ja soveltaa itsenäisesti  tieteellistä tai taiteellista  tietoa</a:t>
                </a:r>
              </a:p>
            </p:txBody>
          </p:sp>
        </p:grpSp>
        <p:sp>
          <p:nvSpPr>
            <p:cNvPr id="20" name="Tekstiruutu 19"/>
            <p:cNvSpPr txBox="1"/>
            <p:nvPr/>
          </p:nvSpPr>
          <p:spPr>
            <a:xfrm>
              <a:off x="5652120" y="4486542"/>
              <a:ext cx="2423638" cy="1462738"/>
            </a:xfrm>
            <a:prstGeom prst="rect">
              <a:avLst/>
            </a:prstGeom>
            <a:noFill/>
          </p:spPr>
          <p:txBody>
            <a:bodyPr wrap="none" rtlCol="0">
              <a:prstTxWarp prst="textArchDown">
                <a:avLst>
                  <a:gd name="adj" fmla="val 21212260"/>
                </a:avLst>
              </a:prstTxWarp>
              <a:spAutoFit/>
            </a:bodyPr>
            <a:lstStyle/>
            <a:p>
              <a:r>
                <a:rPr lang="fi-FI" sz="1800" dirty="0"/>
                <a:t>     SYVENTÄVÄT OPINNOT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768"/>
                                        </p:tgtEl>
                                        <p:attrNameLst>
                                          <p:attrName>style.visibility</p:attrName>
                                        </p:attrNameLst>
                                      </p:cBhvr>
                                      <p:to>
                                        <p:strVal val="visible"/>
                                      </p:to>
                                    </p:set>
                                    <p:anim calcmode="lin" valueType="num">
                                      <p:cBhvr additive="base">
                                        <p:cTn id="7" dur="1000" fill="hold"/>
                                        <p:tgtEl>
                                          <p:spTgt spid="74768"/>
                                        </p:tgtEl>
                                        <p:attrNameLst>
                                          <p:attrName>ppt_x</p:attrName>
                                        </p:attrNameLst>
                                      </p:cBhvr>
                                      <p:tavLst>
                                        <p:tav tm="0">
                                          <p:val>
                                            <p:strVal val="#ppt_x"/>
                                          </p:val>
                                        </p:tav>
                                        <p:tav tm="100000">
                                          <p:val>
                                            <p:strVal val="#ppt_x"/>
                                          </p:val>
                                        </p:tav>
                                      </p:tavLst>
                                    </p:anim>
                                    <p:anim calcmode="lin" valueType="num">
                                      <p:cBhvr additive="base">
                                        <p:cTn id="8" dur="1000" fill="hold"/>
                                        <p:tgtEl>
                                          <p:spTgt spid="747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80"/>
                                        </p:tgtEl>
                                        <p:attrNameLst>
                                          <p:attrName>style.visibility</p:attrName>
                                        </p:attrNameLst>
                                      </p:cBhvr>
                                      <p:to>
                                        <p:strVal val="visible"/>
                                      </p:to>
                                    </p:set>
                                    <p:anim calcmode="lin" valueType="num">
                                      <p:cBhvr additive="base">
                                        <p:cTn id="11" dur="1000" fill="hold"/>
                                        <p:tgtEl>
                                          <p:spTgt spid="74780"/>
                                        </p:tgtEl>
                                        <p:attrNameLst>
                                          <p:attrName>ppt_x</p:attrName>
                                        </p:attrNameLst>
                                      </p:cBhvr>
                                      <p:tavLst>
                                        <p:tav tm="0">
                                          <p:val>
                                            <p:strVal val="#ppt_x"/>
                                          </p:val>
                                        </p:tav>
                                        <p:tav tm="100000">
                                          <p:val>
                                            <p:strVal val="#ppt_x"/>
                                          </p:val>
                                        </p:tav>
                                      </p:tavLst>
                                    </p:anim>
                                    <p:anim calcmode="lin" valueType="num">
                                      <p:cBhvr additive="base">
                                        <p:cTn id="12" dur="1000" fill="hold"/>
                                        <p:tgtEl>
                                          <p:spTgt spid="7478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nimBg="1"/>
      <p:bldP spid="747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Hammaslääketiede</a:t>
            </a: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5" tooltip="Katso lisää"/>
          </p:cNvPr>
          <p:cNvSpPr/>
          <p:nvPr/>
        </p:nvSpPr>
        <p:spPr bwMode="auto">
          <a:xfrm>
            <a:off x="35496" y="357301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6" tooltip="Katso lisää"/>
          </p:cNvPr>
          <p:cNvSpPr/>
          <p:nvPr/>
        </p:nvSpPr>
        <p:spPr bwMode="auto">
          <a:xfrm>
            <a:off x="35496" y="550161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726769" y="1990249"/>
            <a:ext cx="7145505" cy="2260456"/>
            <a:chOff x="1726769" y="4240419"/>
            <a:chExt cx="7145505"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4240419"/>
              <a:ext cx="2284050"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754645"/>
              <a:ext cx="1941869" cy="1169551"/>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Hammas-</a:t>
              </a:r>
            </a:p>
            <a:p>
              <a:pPr algn="ctr">
                <a:spcBef>
                  <a:spcPts val="0"/>
                </a:spcBef>
                <a:buNone/>
              </a:pPr>
              <a:r>
                <a:rPr lang="fi-FI" sz="1400" dirty="0">
                  <a:latin typeface="Arial Rounded MT Bold" panose="020F0704030504030204" pitchFamily="34" charset="0"/>
                </a:rPr>
                <a:t>lääketieteen</a:t>
              </a:r>
            </a:p>
            <a:p>
              <a:pPr algn="ctr">
                <a:spcBef>
                  <a:spcPts val="0"/>
                </a:spcBef>
                <a:buNone/>
              </a:pPr>
              <a:r>
                <a:rPr lang="fi-FI" sz="1400" dirty="0">
                  <a:latin typeface="Arial Rounded MT Bold" panose="020F0704030504030204" pitchFamily="34" charset="0"/>
                </a:rPr>
                <a:t>lisensiaatti</a:t>
              </a:r>
            </a:p>
            <a:p>
              <a:pPr algn="ctr">
                <a:spcBef>
                  <a:spcPts val="0"/>
                </a:spcBef>
                <a:buNone/>
              </a:pPr>
              <a:r>
                <a:rPr lang="fi-FI" sz="1400" dirty="0">
                  <a:latin typeface="Arial Rounded MT Bold" panose="020F0704030504030204" pitchFamily="34" charset="0"/>
                </a:rPr>
                <a:t>(HLL)</a:t>
              </a:r>
            </a:p>
            <a:p>
              <a:pPr algn="ctr">
                <a:spcBef>
                  <a:spcPts val="0"/>
                </a:spcBef>
                <a:buNone/>
              </a:pPr>
              <a:r>
                <a:rPr lang="fi-FI" sz="1400" dirty="0">
                  <a:solidFill>
                    <a:srgbClr val="C00000"/>
                  </a:solidFill>
                  <a:latin typeface="Arial Rounded MT Bold" panose="020F0704030504030204" pitchFamily="34" charset="0"/>
                </a:rPr>
                <a:t>330 op!  </a:t>
              </a:r>
            </a:p>
          </p:txBody>
        </p:sp>
        <p:sp>
          <p:nvSpPr>
            <p:cNvPr id="82" name="Tekstiruutu 81"/>
            <p:cNvSpPr txBox="1"/>
            <p:nvPr/>
          </p:nvSpPr>
          <p:spPr>
            <a:xfrm>
              <a:off x="6818996" y="4455034"/>
              <a:ext cx="1785452" cy="1600438"/>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Hammas-</a:t>
              </a:r>
            </a:p>
            <a:p>
              <a:pPr algn="ctr">
                <a:spcBef>
                  <a:spcPts val="0"/>
                </a:spcBef>
                <a:buNone/>
              </a:pPr>
              <a:r>
                <a:rPr lang="fi-FI" sz="1400" dirty="0">
                  <a:solidFill>
                    <a:schemeClr val="bg1"/>
                  </a:solidFill>
                  <a:latin typeface="Arial Rounded MT Bold" panose="020F0704030504030204" pitchFamily="34" charset="0"/>
                </a:rPr>
                <a:t>lääketieteen</a:t>
              </a:r>
            </a:p>
            <a:p>
              <a:pPr algn="ctr">
                <a:spcBef>
                  <a:spcPts val="0"/>
                </a:spcBef>
                <a:buNone/>
              </a:pPr>
              <a:r>
                <a:rPr lang="fi-FI" sz="1400" dirty="0">
                  <a:solidFill>
                    <a:schemeClr val="bg1"/>
                  </a:solidFill>
                  <a:latin typeface="Arial Rounded MT Bold" panose="020F0704030504030204" pitchFamily="34" charset="0"/>
                </a:rPr>
                <a:t>tohtori (HLT)</a:t>
              </a:r>
            </a:p>
            <a:p>
              <a:pPr algn="ctr">
                <a:spcBef>
                  <a:spcPts val="0"/>
                </a:spcBef>
                <a:buNone/>
              </a:pPr>
              <a:r>
                <a:rPr lang="fi-FI" sz="1400" dirty="0">
                  <a:solidFill>
                    <a:schemeClr val="bg1"/>
                  </a:solidFill>
                  <a:latin typeface="Arial Rounded MT Bold" panose="020F0704030504030204" pitchFamily="34" charset="0"/>
                </a:rPr>
                <a:t>Erikoishammas-</a:t>
              </a:r>
            </a:p>
            <a:p>
              <a:pPr algn="ctr">
                <a:spcBef>
                  <a:spcPts val="0"/>
                </a:spcBef>
                <a:buNone/>
              </a:pPr>
              <a:r>
                <a:rPr lang="fi-FI" sz="1400" dirty="0">
                  <a:solidFill>
                    <a:schemeClr val="bg1"/>
                  </a:solidFill>
                  <a:latin typeface="Arial Rounded MT Bold" panose="020F0704030504030204" pitchFamily="34" charset="0"/>
                </a:rPr>
                <a:t>lääkärin</a:t>
              </a:r>
            </a:p>
            <a:p>
              <a:pPr algn="ctr">
                <a:spcBef>
                  <a:spcPts val="0"/>
                </a:spcBef>
                <a:buNone/>
              </a:pPr>
              <a:r>
                <a:rPr lang="fi-FI" sz="1400" dirty="0">
                  <a:solidFill>
                    <a:schemeClr val="bg1"/>
                  </a:solidFill>
                  <a:latin typeface="Arial Rounded MT Bold" panose="020F0704030504030204" pitchFamily="34" charset="0"/>
                </a:rPr>
                <a:t> tutkinto</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24744"/>
            <a:ext cx="594803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Hammaslääketieteessä perehdytään suun ja leukojen alueen lääketieteeseen sekä alan sairauksien ja vammojen hoitoon ja ehkäisyyn.</a:t>
            </a:r>
            <a:endParaRPr lang="fi-FI" sz="1400" b="0" dirty="0">
              <a:latin typeface="Arial Rounded MT Bold" panose="020F0704030504030204" pitchFamily="34" charset="0"/>
            </a:endParaRPr>
          </a:p>
        </p:txBody>
      </p:sp>
      <p:sp>
        <p:nvSpPr>
          <p:cNvPr id="37" name="Suorakulmio 36"/>
          <p:cNvSpPr/>
          <p:nvPr/>
        </p:nvSpPr>
        <p:spPr>
          <a:xfrm>
            <a:off x="1697435" y="4644826"/>
            <a:ext cx="5121561" cy="1600438"/>
          </a:xfrm>
          <a:prstGeom prst="rect">
            <a:avLst/>
          </a:prstGeom>
        </p:spPr>
        <p:txBody>
          <a:bodyPr wrap="square">
            <a:spAutoFit/>
          </a:bodyPr>
          <a:lstStyle/>
          <a:p>
            <a:pPr>
              <a:spcBef>
                <a:spcPts val="0"/>
              </a:spcBef>
            </a:pPr>
            <a:r>
              <a:rPr lang="fi-FI" sz="1400" u="sng" dirty="0"/>
              <a:t>Hammaslääkärin yleisimpiä työtehtäviä on:</a:t>
            </a:r>
          </a:p>
          <a:p>
            <a:pPr marL="285750" indent="-285750">
              <a:spcBef>
                <a:spcPts val="0"/>
              </a:spcBef>
              <a:buFont typeface="Courier New" panose="02070309020205020404" pitchFamily="49" charset="0"/>
              <a:buChar char="o"/>
            </a:pPr>
            <a:r>
              <a:rPr lang="fi-FI" sz="1400" dirty="0"/>
              <a:t>hampaiden paikkaaminen</a:t>
            </a:r>
          </a:p>
          <a:p>
            <a:pPr marL="285750" indent="-285750">
              <a:spcBef>
                <a:spcPts val="0"/>
              </a:spcBef>
              <a:buFont typeface="Courier New" panose="02070309020205020404" pitchFamily="49" charset="0"/>
              <a:buChar char="o"/>
            </a:pPr>
            <a:r>
              <a:rPr lang="fi-FI" sz="1400" dirty="0"/>
              <a:t>suun alueen tulehdusten hoitaminen</a:t>
            </a:r>
          </a:p>
          <a:p>
            <a:pPr marL="285750" indent="-285750">
              <a:spcBef>
                <a:spcPts val="0"/>
              </a:spcBef>
              <a:buFont typeface="Courier New" panose="02070309020205020404" pitchFamily="49" charset="0"/>
              <a:buChar char="o"/>
            </a:pPr>
            <a:r>
              <a:rPr lang="fi-FI" sz="1400" dirty="0"/>
              <a:t>hampaiden oikominen</a:t>
            </a:r>
          </a:p>
          <a:p>
            <a:pPr marL="285750" indent="-285750">
              <a:spcBef>
                <a:spcPts val="0"/>
              </a:spcBef>
              <a:buFont typeface="Courier New" panose="02070309020205020404" pitchFamily="49" charset="0"/>
              <a:buChar char="o"/>
            </a:pPr>
            <a:r>
              <a:rPr lang="fi-FI" sz="1400" dirty="0"/>
              <a:t>hampaiden poistoon ja proteeseihin liittyvät tehtävät</a:t>
            </a:r>
          </a:p>
          <a:p>
            <a:pPr marL="285750" indent="-285750">
              <a:spcBef>
                <a:spcPts val="0"/>
              </a:spcBef>
              <a:buFont typeface="Courier New" panose="02070309020205020404" pitchFamily="49" charset="0"/>
              <a:buChar char="o"/>
            </a:pPr>
            <a:r>
              <a:rPr lang="fi-FI" sz="1400" dirty="0"/>
              <a:t>suun sairauksien ennaltaehkäisy</a:t>
            </a:r>
          </a:p>
          <a:p>
            <a:pPr marL="285750" indent="-285750">
              <a:spcBef>
                <a:spcPts val="0"/>
              </a:spcBef>
              <a:buFont typeface="Courier New" panose="02070309020205020404" pitchFamily="49" charset="0"/>
              <a:buChar char="o"/>
            </a:pPr>
            <a:r>
              <a:rPr lang="fi-FI" sz="1400" dirty="0"/>
              <a:t>yhteistyö suuhygienistin kanssa</a:t>
            </a:r>
          </a:p>
        </p:txBody>
      </p:sp>
      <p:pic>
        <p:nvPicPr>
          <p:cNvPr id="36"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Ryhmä 37">
            <a:extLst>
              <a:ext uri="{FF2B5EF4-FFF2-40B4-BE49-F238E27FC236}">
                <a16:creationId xmlns:a16="http://schemas.microsoft.com/office/drawing/2014/main" id="{EEB8D47C-7CAA-4EC6-9801-33D781148332}"/>
              </a:ext>
            </a:extLst>
          </p:cNvPr>
          <p:cNvGrpSpPr/>
          <p:nvPr/>
        </p:nvGrpSpPr>
        <p:grpSpPr>
          <a:xfrm>
            <a:off x="7951063" y="6309320"/>
            <a:ext cx="1229449" cy="549004"/>
            <a:chOff x="8023071" y="6305602"/>
            <a:chExt cx="1229449" cy="549004"/>
          </a:xfrm>
        </p:grpSpPr>
        <p:sp>
          <p:nvSpPr>
            <p:cNvPr id="39" name="Toimintopainike: Seuraava 85">
              <a:hlinkClick r:id="" action="ppaction://hlinkshowjump?jump=nextslide" highlightClick="1"/>
              <a:extLst>
                <a:ext uri="{FF2B5EF4-FFF2-40B4-BE49-F238E27FC236}">
                  <a16:creationId xmlns:a16="http://schemas.microsoft.com/office/drawing/2014/main" id="{E3C722B8-9928-496B-B788-88A8DD01D22E}"/>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0" name="Toimintopainike: Edellinen 86">
              <a:hlinkClick r:id="" action="ppaction://hlinkshowjump?jump=firstslide" highlightClick="1"/>
              <a:extLst>
                <a:ext uri="{FF2B5EF4-FFF2-40B4-BE49-F238E27FC236}">
                  <a16:creationId xmlns:a16="http://schemas.microsoft.com/office/drawing/2014/main" id="{72401F37-E583-41FF-AAB2-141538A734EF}"/>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ekstiruutu 40">
              <a:extLst>
                <a:ext uri="{FF2B5EF4-FFF2-40B4-BE49-F238E27FC236}">
                  <a16:creationId xmlns:a16="http://schemas.microsoft.com/office/drawing/2014/main" id="{154690E0-A13C-4388-B01B-DCAF4D6E3BDE}"/>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2" name="Tekstiruutu 41">
              <a:extLst>
                <a:ext uri="{FF2B5EF4-FFF2-40B4-BE49-F238E27FC236}">
                  <a16:creationId xmlns:a16="http://schemas.microsoft.com/office/drawing/2014/main" id="{412D9DF7-9C70-4C49-BC14-2E380CB25135}"/>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2" name="Kuva 1">
            <a:extLst>
              <a:ext uri="{FF2B5EF4-FFF2-40B4-BE49-F238E27FC236}">
                <a16:creationId xmlns:a16="http://schemas.microsoft.com/office/drawing/2014/main" id="{B82D5E11-80D8-447F-9056-87F07D5DF503}"/>
              </a:ext>
            </a:extLst>
          </p:cNvPr>
          <p:cNvPicPr>
            <a:picLocks noChangeAspect="1"/>
          </p:cNvPicPr>
          <p:nvPr/>
        </p:nvPicPr>
        <p:blipFill>
          <a:blip r:embed="rId9"/>
          <a:stretch>
            <a:fillRect/>
          </a:stretch>
        </p:blipFill>
        <p:spPr>
          <a:xfrm>
            <a:off x="6735981" y="4486284"/>
            <a:ext cx="2136293" cy="1565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485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083196" y="116632"/>
            <a:ext cx="6554018" cy="850106"/>
          </a:xfrm>
          <a:prstGeom prst="rect">
            <a:avLst/>
          </a:prstGeom>
        </p:spPr>
        <p:txBody>
          <a:bodyPr/>
          <a:lstStyle/>
          <a:p>
            <a:r>
              <a:rPr lang="fi-FI" sz="3200" dirty="0">
                <a:latin typeface="Arial Rounded MT Bold" panose="020F0704030504030204" pitchFamily="34" charset="0"/>
              </a:rPr>
              <a:t>Sähköisen haun aikataulu</a:t>
            </a:r>
          </a:p>
        </p:txBody>
      </p:sp>
      <p:graphicFrame>
        <p:nvGraphicFramePr>
          <p:cNvPr id="3" name="Kaavio 2"/>
          <p:cNvGraphicFramePr/>
          <p:nvPr>
            <p:extLst>
              <p:ext uri="{D42A27DB-BD31-4B8C-83A1-F6EECF244321}">
                <p14:modId xmlns:p14="http://schemas.microsoft.com/office/powerpoint/2010/main" val="3740201869"/>
              </p:ext>
            </p:extLst>
          </p:nvPr>
        </p:nvGraphicFramePr>
        <p:xfrm>
          <a:off x="205138" y="1196752"/>
          <a:ext cx="7952675" cy="520035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Ryhmä 4"/>
          <p:cNvGrpSpPr/>
          <p:nvPr/>
        </p:nvGrpSpPr>
        <p:grpSpPr>
          <a:xfrm>
            <a:off x="3267076" y="2916238"/>
            <a:ext cx="1836336" cy="1828800"/>
            <a:chOff x="3267076" y="2916238"/>
            <a:chExt cx="1836336" cy="1828800"/>
          </a:xfrm>
        </p:grpSpPr>
        <p:pic>
          <p:nvPicPr>
            <p:cNvPr id="6" name="Picture 4" descr="C:\Users\Seppo\AppData\Local\Microsoft\Windows\Temporary Internet Files\Content.IE5\WQXJR3ZM\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6" y="291623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2"/>
            <p:cNvSpPr txBox="1">
              <a:spLocks noChangeArrowheads="1"/>
            </p:cNvSpPr>
            <p:nvPr/>
          </p:nvSpPr>
          <p:spPr bwMode="auto">
            <a:xfrm>
              <a:off x="3374624" y="4077072"/>
              <a:ext cx="1728788" cy="461665"/>
            </a:xfrm>
            <a:prstGeom prst="rect">
              <a:avLst/>
            </a:prstGeom>
            <a:solidFill>
              <a:schemeClr val="bg2">
                <a:lumMod val="40000"/>
                <a:lumOff val="60000"/>
              </a:schemeClr>
            </a:solidFill>
            <a:ln w="28575">
              <a:solidFill>
                <a:srgbClr val="C00000"/>
              </a:solidFill>
              <a:miter lim="800000"/>
              <a:headEnd/>
              <a:tailEnd/>
            </a:ln>
            <a:effectLst>
              <a:softEdge rad="31750"/>
            </a:effectLst>
          </p:spPr>
          <p:txBody>
            <a:bodyPr>
              <a:spAutoFit/>
            </a:bodyPr>
            <a:lstStyle/>
            <a:p>
              <a:pPr algn="ctr">
                <a:spcBef>
                  <a:spcPct val="50000"/>
                </a:spcBef>
                <a:buFontTx/>
                <a:buNone/>
              </a:pPr>
              <a:r>
                <a:rPr lang="fi-FI" sz="1200" dirty="0">
                  <a:solidFill>
                    <a:srgbClr val="C00000"/>
                  </a:solidFill>
                  <a:latin typeface="Arial Rounded MT Bold" panose="020F0704030504030204" pitchFamily="34" charset="0"/>
                </a:rPr>
                <a:t>Määräajat päättyvät klo 15.00</a:t>
              </a:r>
            </a:p>
          </p:txBody>
        </p:sp>
      </p:grpSp>
      <p:grpSp>
        <p:nvGrpSpPr>
          <p:cNvPr id="8" name="Ryhmä 7"/>
          <p:cNvGrpSpPr/>
          <p:nvPr/>
        </p:nvGrpSpPr>
        <p:grpSpPr>
          <a:xfrm>
            <a:off x="6238528" y="3332400"/>
            <a:ext cx="2365920" cy="643748"/>
            <a:chOff x="6830420" y="3332400"/>
            <a:chExt cx="2365920" cy="643748"/>
          </a:xfrm>
          <a:solidFill>
            <a:schemeClr val="accent6">
              <a:lumMod val="20000"/>
              <a:lumOff val="80000"/>
            </a:schemeClr>
          </a:solidFill>
          <a:effectLst>
            <a:glow rad="101600">
              <a:schemeClr val="accent1">
                <a:satMod val="175000"/>
                <a:alpha val="40000"/>
              </a:schemeClr>
            </a:glow>
          </a:effectLst>
        </p:grpSpPr>
        <p:sp>
          <p:nvSpPr>
            <p:cNvPr id="10" name="Leveä kaari 9"/>
            <p:cNvSpPr/>
            <p:nvPr/>
          </p:nvSpPr>
          <p:spPr bwMode="auto">
            <a:xfrm rot="5115295">
              <a:off x="6640966" y="3521854"/>
              <a:ext cx="643748" cy="264839"/>
            </a:xfrm>
            <a:prstGeom prst="blockArc">
              <a:avLst/>
            </a:prstGeom>
            <a:solidFill>
              <a:schemeClr val="accent6">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9" name="Text Box 46"/>
            <p:cNvSpPr txBox="1">
              <a:spLocks noChangeArrowheads="1"/>
            </p:cNvSpPr>
            <p:nvPr/>
          </p:nvSpPr>
          <p:spPr bwMode="auto">
            <a:xfrm>
              <a:off x="7076625" y="3423440"/>
              <a:ext cx="2119715" cy="461665"/>
            </a:xfrm>
            <a:prstGeom prst="rect">
              <a:avLst/>
            </a:prstGeom>
            <a:solidFill>
              <a:srgbClr val="6666FF"/>
            </a:solidFill>
            <a:ln w="57150">
              <a:noFill/>
              <a:prstDash val="sysDot"/>
              <a:miter lim="800000"/>
              <a:headEnd/>
              <a:tailEnd/>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buFontTx/>
                <a:buNone/>
              </a:pPr>
              <a:r>
                <a:rPr lang="fi-FI" sz="1200" dirty="0">
                  <a:latin typeface="Arial Rounded MT Bold" panose="020F0704030504030204" pitchFamily="34" charset="0"/>
                </a:rPr>
                <a:t>Kevään hakuaika muuhun korkeakoulutukseen</a:t>
              </a:r>
            </a:p>
          </p:txBody>
        </p:sp>
      </p:grpSp>
      <p:grpSp>
        <p:nvGrpSpPr>
          <p:cNvPr id="11" name="Ryhmä 10"/>
          <p:cNvGrpSpPr/>
          <p:nvPr/>
        </p:nvGrpSpPr>
        <p:grpSpPr>
          <a:xfrm>
            <a:off x="4582344" y="1328572"/>
            <a:ext cx="3010311" cy="588260"/>
            <a:chOff x="5162089" y="1204200"/>
            <a:chExt cx="3010311" cy="588260"/>
          </a:xfrm>
          <a:solidFill>
            <a:schemeClr val="accent6">
              <a:lumMod val="20000"/>
              <a:lumOff val="80000"/>
            </a:schemeClr>
          </a:solidFill>
        </p:grpSpPr>
        <p:sp>
          <p:nvSpPr>
            <p:cNvPr id="12" name="Text Box 47"/>
            <p:cNvSpPr txBox="1">
              <a:spLocks noChangeArrowheads="1"/>
            </p:cNvSpPr>
            <p:nvPr/>
          </p:nvSpPr>
          <p:spPr bwMode="auto">
            <a:xfrm>
              <a:off x="5550323" y="1204200"/>
              <a:ext cx="2622077" cy="461665"/>
            </a:xfrm>
            <a:prstGeom prst="rect">
              <a:avLst/>
            </a:prstGeom>
            <a:solidFill>
              <a:srgbClr val="6666FF"/>
            </a:solidFill>
            <a:ln w="9525">
              <a:noFill/>
              <a:miter lim="800000"/>
              <a:headEnd/>
              <a:tailEnd/>
            </a:ln>
            <a:effectLst>
              <a:glow rad="101600">
                <a:schemeClr val="accent5">
                  <a:satMod val="175000"/>
                  <a:alpha val="40000"/>
                </a:schemeClr>
              </a:glow>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buNone/>
              </a:pPr>
              <a:r>
                <a:rPr lang="fi-FI" sz="1200" dirty="0">
                  <a:latin typeface="Arial Rounded MT Bold" panose="020F0704030504030204" pitchFamily="34" charset="0"/>
                </a:rPr>
                <a:t>Kevään hakuaika vieraskieliseen koulutukseen ja taideyliopistoon</a:t>
              </a:r>
            </a:p>
          </p:txBody>
        </p:sp>
        <p:sp>
          <p:nvSpPr>
            <p:cNvPr id="13" name="Leveä kaari 12"/>
            <p:cNvSpPr/>
            <p:nvPr/>
          </p:nvSpPr>
          <p:spPr bwMode="auto">
            <a:xfrm rot="1266932">
              <a:off x="5162089" y="1527621"/>
              <a:ext cx="643748" cy="264839"/>
            </a:xfrm>
            <a:prstGeom prst="blockArc">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grpSp>
        <p:nvGrpSpPr>
          <p:cNvPr id="14" name="Ryhmä 13"/>
          <p:cNvGrpSpPr/>
          <p:nvPr/>
        </p:nvGrpSpPr>
        <p:grpSpPr>
          <a:xfrm>
            <a:off x="611560" y="4165929"/>
            <a:ext cx="1707176" cy="643748"/>
            <a:chOff x="1043459" y="4165929"/>
            <a:chExt cx="1707176" cy="643748"/>
          </a:xfrm>
          <a:solidFill>
            <a:srgbClr val="FFCC66"/>
          </a:solidFill>
        </p:grpSpPr>
        <p:sp>
          <p:nvSpPr>
            <p:cNvPr id="16" name="Leveä kaari 15"/>
            <p:cNvSpPr/>
            <p:nvPr/>
          </p:nvSpPr>
          <p:spPr bwMode="auto">
            <a:xfrm rot="14747202">
              <a:off x="2296342" y="4355383"/>
              <a:ext cx="643748" cy="264839"/>
            </a:xfrm>
            <a:prstGeom prst="blockArc">
              <a:avLst>
                <a:gd name="adj1" fmla="val 12144030"/>
                <a:gd name="adj2" fmla="val 0"/>
                <a:gd name="adj3" fmla="val 25000"/>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 name="Text Box 72"/>
            <p:cNvSpPr txBox="1">
              <a:spLocks noChangeArrowheads="1"/>
            </p:cNvSpPr>
            <p:nvPr/>
          </p:nvSpPr>
          <p:spPr bwMode="auto">
            <a:xfrm>
              <a:off x="1043459" y="4383198"/>
              <a:ext cx="1512168" cy="276999"/>
            </a:xfrm>
            <a:prstGeom prst="rect">
              <a:avLst/>
            </a:prstGeom>
            <a:solidFill>
              <a:srgbClr val="FF9900"/>
            </a:solidFill>
            <a:ln w="9525">
              <a:noFill/>
              <a:miter lim="800000"/>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buFontTx/>
                <a:buNone/>
              </a:pPr>
              <a:r>
                <a:rPr lang="fi-FI" sz="1200" dirty="0">
                  <a:latin typeface="Arial Rounded MT Bold" panose="020F0704030504030204" pitchFamily="34" charset="0"/>
                </a:rPr>
                <a:t>Syksyn hakuaika</a:t>
              </a:r>
            </a:p>
          </p:txBody>
        </p:sp>
      </p:grpSp>
      <p:grpSp>
        <p:nvGrpSpPr>
          <p:cNvPr id="17" name="Ryhmä 16"/>
          <p:cNvGrpSpPr/>
          <p:nvPr/>
        </p:nvGrpSpPr>
        <p:grpSpPr>
          <a:xfrm>
            <a:off x="1400441" y="5887042"/>
            <a:ext cx="2238397" cy="684813"/>
            <a:chOff x="2334882" y="1142096"/>
            <a:chExt cx="2238397" cy="684813"/>
          </a:xfrm>
          <a:solidFill>
            <a:schemeClr val="accent6">
              <a:lumMod val="20000"/>
              <a:lumOff val="80000"/>
            </a:schemeClr>
          </a:solidFill>
        </p:grpSpPr>
        <p:cxnSp>
          <p:nvCxnSpPr>
            <p:cNvPr id="18" name="Suora nuoliyhdysviiva 17"/>
            <p:cNvCxnSpPr/>
            <p:nvPr/>
          </p:nvCxnSpPr>
          <p:spPr bwMode="auto">
            <a:xfrm flipV="1">
              <a:off x="4076625" y="1142096"/>
              <a:ext cx="432048" cy="433461"/>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19" name="Text Box 72"/>
            <p:cNvSpPr txBox="1">
              <a:spLocks noChangeArrowheads="1"/>
            </p:cNvSpPr>
            <p:nvPr/>
          </p:nvSpPr>
          <p:spPr bwMode="auto">
            <a:xfrm>
              <a:off x="2334882" y="1365244"/>
              <a:ext cx="2238397"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Opiskelupaikka otettava viimeistään vastaan</a:t>
              </a:r>
            </a:p>
          </p:txBody>
        </p:sp>
      </p:grpSp>
      <p:grpSp>
        <p:nvGrpSpPr>
          <p:cNvPr id="20" name="Ryhmä 19"/>
          <p:cNvGrpSpPr/>
          <p:nvPr/>
        </p:nvGrpSpPr>
        <p:grpSpPr>
          <a:xfrm>
            <a:off x="2239009" y="1128764"/>
            <a:ext cx="2238397" cy="750539"/>
            <a:chOff x="2741402" y="1166293"/>
            <a:chExt cx="2238397" cy="750539"/>
          </a:xfrm>
          <a:solidFill>
            <a:srgbClr val="FFCC66"/>
          </a:solidFill>
        </p:grpSpPr>
        <p:cxnSp>
          <p:nvCxnSpPr>
            <p:cNvPr id="21" name="Suora nuoliyhdysviiva 20"/>
            <p:cNvCxnSpPr/>
            <p:nvPr/>
          </p:nvCxnSpPr>
          <p:spPr bwMode="auto">
            <a:xfrm>
              <a:off x="3347864" y="1559404"/>
              <a:ext cx="412924" cy="357428"/>
            </a:xfrm>
            <a:prstGeom prst="straightConnector1">
              <a:avLst/>
            </a:prstGeom>
            <a:grpFill/>
            <a:ln w="38100" cap="flat" cmpd="sng" algn="ctr">
              <a:solidFill>
                <a:srgbClr val="CC6600"/>
              </a:solidFill>
              <a:prstDash val="solid"/>
              <a:round/>
              <a:headEnd type="none" w="med" len="med"/>
              <a:tailEnd type="arrow"/>
            </a:ln>
            <a:effectLst/>
          </p:spPr>
        </p:cxnSp>
        <p:sp>
          <p:nvSpPr>
            <p:cNvPr id="22" name="Text Box 72"/>
            <p:cNvSpPr txBox="1">
              <a:spLocks noChangeArrowheads="1"/>
            </p:cNvSpPr>
            <p:nvPr/>
          </p:nvSpPr>
          <p:spPr bwMode="auto">
            <a:xfrm>
              <a:off x="2741402" y="1166293"/>
              <a:ext cx="2238397"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Opiskelupaikka otettava viimeistään vastaan</a:t>
              </a:r>
            </a:p>
          </p:txBody>
        </p:sp>
      </p:grpSp>
      <p:grpSp>
        <p:nvGrpSpPr>
          <p:cNvPr id="23" name="Ryhmä 22"/>
          <p:cNvGrpSpPr/>
          <p:nvPr/>
        </p:nvGrpSpPr>
        <p:grpSpPr>
          <a:xfrm>
            <a:off x="642324" y="5438957"/>
            <a:ext cx="1995804" cy="461665"/>
            <a:chOff x="1136036" y="5438957"/>
            <a:chExt cx="1995804" cy="461665"/>
          </a:xfrm>
          <a:solidFill>
            <a:schemeClr val="accent6">
              <a:lumMod val="20000"/>
              <a:lumOff val="80000"/>
            </a:schemeClr>
          </a:solidFill>
        </p:grpSpPr>
        <p:cxnSp>
          <p:nvCxnSpPr>
            <p:cNvPr id="24" name="Suora nuoliyhdysviiva 23"/>
            <p:cNvCxnSpPr/>
            <p:nvPr/>
          </p:nvCxnSpPr>
          <p:spPr bwMode="auto">
            <a:xfrm flipV="1">
              <a:off x="2639381" y="5517233"/>
              <a:ext cx="492459" cy="216729"/>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25" name="Text Box 72"/>
            <p:cNvSpPr txBox="1">
              <a:spLocks noChangeArrowheads="1"/>
            </p:cNvSpPr>
            <p:nvPr/>
          </p:nvSpPr>
          <p:spPr bwMode="auto">
            <a:xfrm>
              <a:off x="1136036" y="5438957"/>
              <a:ext cx="1728788" cy="461665"/>
            </a:xfrm>
            <a:prstGeom prst="rect">
              <a:avLst/>
            </a:prstGeom>
            <a:grpFill/>
            <a:ln w="9525">
              <a:noFill/>
              <a:miter lim="800000"/>
              <a:headEnd/>
              <a:tailEnd/>
            </a:ln>
            <a:effectLst>
              <a:softEdge rad="31750"/>
            </a:effectLst>
          </p:spPr>
          <p:txBody>
            <a:bodyPr>
              <a:spAutoFit/>
            </a:bodyPr>
            <a:lstStyle/>
            <a:p>
              <a:pPr>
                <a:spcBef>
                  <a:spcPct val="50000"/>
                </a:spcBef>
                <a:buFontTx/>
                <a:buNone/>
              </a:pPr>
              <a:r>
                <a:rPr lang="fi-FI" sz="1200" dirty="0">
                  <a:latin typeface="Arial Rounded MT Bold" panose="020F0704030504030204" pitchFamily="34" charset="0"/>
                </a:rPr>
                <a:t>Mahdolliset lisähaut vapaille paikoille</a:t>
              </a:r>
            </a:p>
          </p:txBody>
        </p:sp>
      </p:grpSp>
      <p:grpSp>
        <p:nvGrpSpPr>
          <p:cNvPr id="26" name="Ryhmä 25"/>
          <p:cNvGrpSpPr/>
          <p:nvPr/>
        </p:nvGrpSpPr>
        <p:grpSpPr>
          <a:xfrm>
            <a:off x="177626" y="2276872"/>
            <a:ext cx="2460502" cy="452666"/>
            <a:chOff x="671338" y="2276872"/>
            <a:chExt cx="2460502" cy="452666"/>
          </a:xfrm>
          <a:solidFill>
            <a:srgbClr val="FFCC66"/>
          </a:solidFill>
        </p:grpSpPr>
        <p:cxnSp>
          <p:nvCxnSpPr>
            <p:cNvPr id="27" name="Suora nuoliyhdysviiva 26"/>
            <p:cNvCxnSpPr>
              <a:stCxn id="28" idx="3"/>
            </p:cNvCxnSpPr>
            <p:nvPr/>
          </p:nvCxnSpPr>
          <p:spPr bwMode="auto">
            <a:xfrm flipV="1">
              <a:off x="2482478" y="2276872"/>
              <a:ext cx="649362" cy="314167"/>
            </a:xfrm>
            <a:prstGeom prst="straightConnector1">
              <a:avLst/>
            </a:prstGeom>
            <a:grpFill/>
            <a:ln w="38100" cap="flat" cmpd="sng" algn="ctr">
              <a:solidFill>
                <a:srgbClr val="CC6600"/>
              </a:solidFill>
              <a:prstDash val="solid"/>
              <a:round/>
              <a:headEnd type="none" w="med" len="med"/>
              <a:tailEnd type="arrow"/>
            </a:ln>
            <a:effectLst/>
          </p:spPr>
        </p:cxnSp>
        <p:sp>
          <p:nvSpPr>
            <p:cNvPr id="28" name="Text Box 72"/>
            <p:cNvSpPr txBox="1">
              <a:spLocks noChangeArrowheads="1"/>
            </p:cNvSpPr>
            <p:nvPr/>
          </p:nvSpPr>
          <p:spPr bwMode="auto">
            <a:xfrm>
              <a:off x="671338" y="2452539"/>
              <a:ext cx="1811140" cy="276999"/>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Syksyn haun tulokset</a:t>
              </a:r>
            </a:p>
          </p:txBody>
        </p:sp>
      </p:grpSp>
      <p:grpSp>
        <p:nvGrpSpPr>
          <p:cNvPr id="29" name="Ryhmä 28"/>
          <p:cNvGrpSpPr/>
          <p:nvPr/>
        </p:nvGrpSpPr>
        <p:grpSpPr>
          <a:xfrm rot="16200000">
            <a:off x="7552150" y="4733327"/>
            <a:ext cx="972107" cy="1891847"/>
            <a:chOff x="7164288" y="2728559"/>
            <a:chExt cx="905439" cy="1891847"/>
          </a:xfrm>
        </p:grpSpPr>
        <p:sp>
          <p:nvSpPr>
            <p:cNvPr id="30" name="Lovettu nuoli oikealle 29"/>
            <p:cNvSpPr/>
            <p:nvPr/>
          </p:nvSpPr>
          <p:spPr>
            <a:xfrm rot="10800000">
              <a:off x="7164288" y="2728559"/>
              <a:ext cx="905439" cy="1891847"/>
            </a:xfrm>
            <a:prstGeom prst="notchedRightArrow">
              <a:avLst>
                <a:gd name="adj1" fmla="val 50000"/>
                <a:gd name="adj2" fmla="val 29742"/>
              </a:avLst>
            </a:prstGeom>
            <a:solidFill>
              <a:srgbClr val="C00000"/>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Tekstiruutu 30"/>
            <p:cNvSpPr txBox="1"/>
            <p:nvPr/>
          </p:nvSpPr>
          <p:spPr>
            <a:xfrm rot="5400000">
              <a:off x="7008676" y="3536344"/>
              <a:ext cx="1152128" cy="544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dirty="0">
                  <a:ln>
                    <a:noFill/>
                  </a:ln>
                  <a:solidFill>
                    <a:schemeClr val="bg1"/>
                  </a:solidFill>
                  <a:effectLst/>
                  <a:uLnTx/>
                  <a:uFillTx/>
                  <a:latin typeface="Calibri"/>
                </a:rPr>
                <a:t>Tarkista hakuajat</a:t>
              </a:r>
            </a:p>
          </p:txBody>
        </p:sp>
      </p:grpSp>
      <p:pic>
        <p:nvPicPr>
          <p:cNvPr id="32" name="Picture 2">
            <a:hlinkClick r:id="rId4" tooltip="Katso yhteishaku"/>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61315"/>
            <a:ext cx="2160240" cy="48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Ryhmä 32"/>
          <p:cNvGrpSpPr/>
          <p:nvPr/>
        </p:nvGrpSpPr>
        <p:grpSpPr>
          <a:xfrm>
            <a:off x="4272371" y="6020584"/>
            <a:ext cx="1366076" cy="655799"/>
            <a:chOff x="4272371" y="6020584"/>
            <a:chExt cx="1366076" cy="655799"/>
          </a:xfrm>
          <a:solidFill>
            <a:schemeClr val="accent6">
              <a:lumMod val="20000"/>
              <a:lumOff val="80000"/>
            </a:schemeClr>
          </a:solidFill>
        </p:grpSpPr>
        <p:cxnSp>
          <p:nvCxnSpPr>
            <p:cNvPr id="34" name="Suora nuoliyhdysviiva 33"/>
            <p:cNvCxnSpPr/>
            <p:nvPr/>
          </p:nvCxnSpPr>
          <p:spPr bwMode="auto">
            <a:xfrm flipH="1" flipV="1">
              <a:off x="4272371" y="6020584"/>
              <a:ext cx="283880" cy="320438"/>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35" name="Text Box 72"/>
            <p:cNvSpPr txBox="1">
              <a:spLocks noChangeArrowheads="1"/>
            </p:cNvSpPr>
            <p:nvPr/>
          </p:nvSpPr>
          <p:spPr bwMode="auto">
            <a:xfrm>
              <a:off x="4414311" y="6214718"/>
              <a:ext cx="1224136"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Kevään haun tulokset</a:t>
              </a:r>
            </a:p>
          </p:txBody>
        </p:sp>
      </p:grpSp>
      <p:grpSp>
        <p:nvGrpSpPr>
          <p:cNvPr id="36" name="Ryhmä 35"/>
          <p:cNvGrpSpPr/>
          <p:nvPr/>
        </p:nvGrpSpPr>
        <p:grpSpPr>
          <a:xfrm>
            <a:off x="58448" y="1087552"/>
            <a:ext cx="2049496" cy="1226074"/>
            <a:chOff x="0" y="2492896"/>
            <a:chExt cx="1187624" cy="717050"/>
          </a:xfrm>
          <a:solidFill>
            <a:srgbClr val="FF9900"/>
          </a:solidFill>
          <a:scene3d>
            <a:camera prst="orthographicFront">
              <a:rot lat="0" lon="0" rev="0"/>
            </a:camera>
            <a:lightRig rig="balanced" dir="t">
              <a:rot lat="0" lon="0" rev="8700000"/>
            </a:lightRig>
          </a:scene3d>
        </p:grpSpPr>
        <p:sp>
          <p:nvSpPr>
            <p:cNvPr id="37" name="Pyöristetty suorakulmio 36"/>
            <p:cNvSpPr/>
            <p:nvPr/>
          </p:nvSpPr>
          <p:spPr bwMode="auto">
            <a:xfrm>
              <a:off x="0" y="2492896"/>
              <a:ext cx="1187624" cy="717050"/>
            </a:xfrm>
            <a:prstGeom prst="roundRect">
              <a:avLst/>
            </a:prstGeom>
            <a:grpFill/>
            <a:ln w="12700"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8" name="Tekstiruutu 37"/>
            <p:cNvSpPr txBox="1"/>
            <p:nvPr/>
          </p:nvSpPr>
          <p:spPr>
            <a:xfrm>
              <a:off x="60883" y="2557591"/>
              <a:ext cx="1047566" cy="566995"/>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pPr algn="ctr">
                <a:buNone/>
              </a:pPr>
              <a:r>
                <a:rPr lang="fi-FI" sz="1800" u="sng" dirty="0">
                  <a:latin typeface="Arial Rounded MT Bold" panose="020F0704030504030204" pitchFamily="34" charset="0"/>
                </a:rPr>
                <a:t>Syksyn yhteishaku</a:t>
              </a:r>
            </a:p>
            <a:p>
              <a:pPr marL="285750" indent="-285750" algn="ctr">
                <a:buFont typeface="Courier New" panose="02070309020205020404" pitchFamily="49" charset="0"/>
                <a:buChar char="o"/>
              </a:pPr>
              <a:r>
                <a:rPr lang="fi-FI" sz="1400" dirty="0">
                  <a:latin typeface="Arial Rounded MT Bold" panose="020F0704030504030204" pitchFamily="34" charset="0"/>
                </a:rPr>
                <a:t>vähän paikkoja</a:t>
              </a:r>
            </a:p>
          </p:txBody>
        </p:sp>
      </p:grpSp>
      <p:grpSp>
        <p:nvGrpSpPr>
          <p:cNvPr id="39" name="Ryhmä 38"/>
          <p:cNvGrpSpPr/>
          <p:nvPr/>
        </p:nvGrpSpPr>
        <p:grpSpPr>
          <a:xfrm>
            <a:off x="6300192" y="1988841"/>
            <a:ext cx="2731274" cy="927397"/>
            <a:chOff x="-85506" y="2492896"/>
            <a:chExt cx="1330728" cy="717050"/>
          </a:xfrm>
          <a:solidFill>
            <a:schemeClr val="accent6">
              <a:lumMod val="20000"/>
              <a:lumOff val="80000"/>
            </a:schemeClr>
          </a:solidFill>
        </p:grpSpPr>
        <p:sp>
          <p:nvSpPr>
            <p:cNvPr id="40" name="Pyöristetty suorakulmio 39"/>
            <p:cNvSpPr/>
            <p:nvPr/>
          </p:nvSpPr>
          <p:spPr bwMode="auto">
            <a:xfrm>
              <a:off x="-85506" y="2492896"/>
              <a:ext cx="1330728" cy="717050"/>
            </a:xfrm>
            <a:prstGeom prst="roundRect">
              <a:avLst/>
            </a:prstGeom>
            <a:solidFill>
              <a:srgbClr val="6666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ekstiruutu 40"/>
            <p:cNvSpPr txBox="1"/>
            <p:nvPr/>
          </p:nvSpPr>
          <p:spPr>
            <a:xfrm>
              <a:off x="19745" y="2620658"/>
              <a:ext cx="1152128" cy="373317"/>
            </a:xfrm>
            <a:prstGeom prst="rect">
              <a:avLst/>
            </a:prstGeom>
            <a:solidFill>
              <a:srgbClr val="6666FF"/>
            </a:solidFill>
          </p:spPr>
          <p:txBody>
            <a:bodyPr wrap="square" rtlCol="0">
              <a:spAutoFit/>
            </a:bodyPr>
            <a:lstStyle/>
            <a:p>
              <a:pPr algn="ctr">
                <a:buNone/>
              </a:pPr>
              <a:r>
                <a:rPr lang="fi-FI" sz="1800" u="sng" dirty="0">
                  <a:latin typeface="Arial Rounded MT Bold" panose="020F0704030504030204" pitchFamily="34" charset="0"/>
                </a:rPr>
                <a:t>Kevään yhteishaku</a:t>
              </a:r>
            </a:p>
            <a:p>
              <a:pPr marL="285750" indent="-285750" algn="ctr">
                <a:buFont typeface="Courier New" panose="02070309020205020404" pitchFamily="49" charset="0"/>
                <a:buChar char="o"/>
              </a:pPr>
              <a:r>
                <a:rPr lang="fi-FI" sz="1400" dirty="0">
                  <a:latin typeface="Arial Rounded MT Bold" panose="020F0704030504030204" pitchFamily="34" charset="0"/>
                </a:rPr>
                <a:t>suurin osa paikoista</a:t>
              </a:r>
            </a:p>
          </p:txBody>
        </p:sp>
      </p:grpSp>
    </p:spTree>
    <p:extLst>
      <p:ext uri="{BB962C8B-B14F-4D97-AF65-F5344CB8AC3E}">
        <p14:creationId xmlns:p14="http://schemas.microsoft.com/office/powerpoint/2010/main" val="14342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0-#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755576" y="44624"/>
            <a:ext cx="6779096" cy="983084"/>
          </a:xfrm>
          <a:prstGeom prst="rect">
            <a:avLst/>
          </a:prstGeom>
        </p:spPr>
        <p:txBody>
          <a:bodyPr/>
          <a:lstStyle/>
          <a:p>
            <a:r>
              <a:rPr lang="fi-FI" sz="3600" b="1" dirty="0">
                <a:latin typeface="Arial Rounded MT Bold" panose="020F0704030504030204" pitchFamily="34" charset="0"/>
              </a:rPr>
              <a:t>Sähköinen haku</a:t>
            </a:r>
          </a:p>
        </p:txBody>
      </p:sp>
      <p:grpSp>
        <p:nvGrpSpPr>
          <p:cNvPr id="18" name="Ryhmä 17"/>
          <p:cNvGrpSpPr/>
          <p:nvPr/>
        </p:nvGrpSpPr>
        <p:grpSpPr>
          <a:xfrm>
            <a:off x="6900406" y="3308648"/>
            <a:ext cx="1632034" cy="487652"/>
            <a:chOff x="251520" y="2060848"/>
            <a:chExt cx="1436815" cy="735747"/>
          </a:xfrm>
        </p:grpSpPr>
        <p:sp>
          <p:nvSpPr>
            <p:cNvPr id="19"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20" name="Tekstiruutu 19"/>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1. hakukohde</a:t>
              </a:r>
            </a:p>
          </p:txBody>
        </p:sp>
      </p:grpSp>
      <p:sp>
        <p:nvSpPr>
          <p:cNvPr id="21" name="Tekstiruutu 20"/>
          <p:cNvSpPr txBox="1"/>
          <p:nvPr/>
        </p:nvSpPr>
        <p:spPr>
          <a:xfrm>
            <a:off x="125238" y="1124744"/>
            <a:ext cx="5958930" cy="3293209"/>
          </a:xfrm>
          <a:prstGeom prst="rect">
            <a:avLst/>
          </a:prstGeom>
          <a:noFill/>
          <a:ln w="28575">
            <a:solidFill>
              <a:srgbClr val="0070C0"/>
            </a:solidFill>
          </a:ln>
          <a:effectLst>
            <a:glow rad="139700">
              <a:schemeClr val="accent2">
                <a:satMod val="175000"/>
                <a:alpha val="40000"/>
              </a:schemeClr>
            </a:glow>
            <a:softEdge rad="12700"/>
          </a:effectLst>
        </p:spPr>
        <p:txBody>
          <a:bodyPr wrap="square" rtlCol="0">
            <a:spAutoFit/>
          </a:bodyPr>
          <a:lstStyle/>
          <a:p>
            <a:pPr marL="457200" indent="-457200">
              <a:buFont typeface="Arial" pitchFamily="34" charset="0"/>
              <a:buChar char="•"/>
            </a:pPr>
            <a:endParaRPr lang="fi-FI" sz="1600" dirty="0">
              <a:latin typeface="Arial Rounded MT Bold" pitchFamily="34" charset="0"/>
            </a:endParaRPr>
          </a:p>
          <a:p>
            <a:pPr marL="457200" indent="-457200">
              <a:buFont typeface="Arial" pitchFamily="34" charset="0"/>
              <a:buChar char="•"/>
            </a:pPr>
            <a:r>
              <a:rPr lang="fi-FI" sz="1600" dirty="0">
                <a:latin typeface="Arial Rounded MT Bold" pitchFamily="34" charset="0"/>
              </a:rPr>
              <a:t>Samalla sähköisellä lomakkeella haet yliopistoihin ja ammattikorkeakouluihin</a:t>
            </a:r>
          </a:p>
          <a:p>
            <a:pPr marL="457200" indent="-457200">
              <a:buFont typeface="Arial" pitchFamily="34" charset="0"/>
              <a:buChar char="•"/>
            </a:pPr>
            <a:r>
              <a:rPr lang="fi-FI" sz="1600" dirty="0">
                <a:latin typeface="Arial Rounded MT Bold" pitchFamily="34" charset="0"/>
              </a:rPr>
              <a:t>Voit esittää korkeintaan </a:t>
            </a:r>
            <a:r>
              <a:rPr lang="fi-FI" sz="1600" u="sng" dirty="0">
                <a:solidFill>
                  <a:srgbClr val="C00000"/>
                </a:solidFill>
                <a:latin typeface="Arial Rounded MT Bold" pitchFamily="34" charset="0"/>
              </a:rPr>
              <a:t>kuusi</a:t>
            </a:r>
            <a:r>
              <a:rPr lang="fi-FI" sz="1600" dirty="0">
                <a:latin typeface="Arial Rounded MT Bold" pitchFamily="34" charset="0"/>
              </a:rPr>
              <a:t> hakukohdetta</a:t>
            </a:r>
          </a:p>
          <a:p>
            <a:pPr marL="457200" indent="-457200">
              <a:buFont typeface="Arial" pitchFamily="34" charset="0"/>
              <a:buChar char="•"/>
            </a:pPr>
            <a:r>
              <a:rPr lang="fi-FI" sz="1600" dirty="0">
                <a:latin typeface="Arial Rounded MT Bold" pitchFamily="34" charset="0"/>
              </a:rPr>
              <a:t>Laita hakukohteesi </a:t>
            </a:r>
            <a:r>
              <a:rPr lang="fi-FI" sz="1600" u="sng" dirty="0">
                <a:solidFill>
                  <a:srgbClr val="C00000"/>
                </a:solidFill>
                <a:latin typeface="Arial Rounded MT Bold" pitchFamily="34" charset="0"/>
              </a:rPr>
              <a:t>ensisijaisuusjärjestykseen</a:t>
            </a:r>
          </a:p>
          <a:p>
            <a:pPr marL="457200" indent="-457200">
              <a:buFont typeface="Arial" pitchFamily="34" charset="0"/>
              <a:buChar char="•"/>
            </a:pPr>
            <a:r>
              <a:rPr lang="fi-FI" sz="1600" u="sng" dirty="0">
                <a:solidFill>
                  <a:srgbClr val="C00000"/>
                </a:solidFill>
                <a:latin typeface="Arial Rounded MT Bold" pitchFamily="34" charset="0"/>
              </a:rPr>
              <a:t>Hakuajan jälkeen et voi muuttaa järjestystä</a:t>
            </a:r>
          </a:p>
          <a:p>
            <a:pPr marL="457200" indent="-457200">
              <a:buFont typeface="Arial" pitchFamily="34" charset="0"/>
              <a:buChar char="•"/>
            </a:pPr>
            <a:r>
              <a:rPr lang="fi-FI" sz="1600" dirty="0">
                <a:latin typeface="Arial Rounded MT Bold" pitchFamily="34" charset="0"/>
              </a:rPr>
              <a:t>Yliopistoon  haetaan opiskelupaikka ylempään korkeakoulututkintoon, (poikkeuksena farmaseutti ja lastentarhanopettaja)</a:t>
            </a:r>
          </a:p>
          <a:p>
            <a:pPr marL="457200" indent="-457200">
              <a:buFont typeface="Arial" pitchFamily="34" charset="0"/>
              <a:buChar char="•"/>
            </a:pPr>
            <a:endParaRPr lang="fi-FI" sz="1600" u="sng" dirty="0">
              <a:solidFill>
                <a:srgbClr val="C00000"/>
              </a:solidFill>
              <a:latin typeface="Arial Rounded MT Bold" pitchFamily="34" charset="0"/>
            </a:endParaRPr>
          </a:p>
        </p:txBody>
      </p:sp>
      <p:pic>
        <p:nvPicPr>
          <p:cNvPr id="22" name="Picture 2" descr="C:\Users\Seppo\AppData\Local\Microsoft\Windows\Temporary Internet Files\Content.IE5\I7F1P2P2\MC900424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39" y="1257722"/>
            <a:ext cx="1957895" cy="173923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4" name="Ryhmä 23"/>
          <p:cNvGrpSpPr/>
          <p:nvPr/>
        </p:nvGrpSpPr>
        <p:grpSpPr>
          <a:xfrm>
            <a:off x="126032" y="4803538"/>
            <a:ext cx="4769756" cy="973428"/>
            <a:chOff x="162284" y="4587514"/>
            <a:chExt cx="4769756" cy="973428"/>
          </a:xfrm>
        </p:grpSpPr>
        <p:sp>
          <p:nvSpPr>
            <p:cNvPr id="25" name="Tekstiruutu 24"/>
            <p:cNvSpPr txBox="1"/>
            <p:nvPr/>
          </p:nvSpPr>
          <p:spPr>
            <a:xfrm>
              <a:off x="162284" y="4587514"/>
              <a:ext cx="4716275" cy="830997"/>
            </a:xfrm>
            <a:prstGeom prst="rect">
              <a:avLst/>
            </a:prstGeom>
            <a:noFill/>
            <a:ln>
              <a:solidFill>
                <a:srgbClr val="FF0000"/>
              </a:solidFill>
            </a:ln>
            <a:effectLst>
              <a:glow rad="101600">
                <a:srgbClr val="C00000">
                  <a:alpha val="40000"/>
                </a:srgbClr>
              </a:glow>
            </a:effectLst>
          </p:spPr>
          <p:txBody>
            <a:bodyPr wrap="square" rtlCol="0">
              <a:spAutoFit/>
            </a:bodyPr>
            <a:lstStyle/>
            <a:p>
              <a:pPr>
                <a:buNone/>
              </a:pPr>
              <a:r>
                <a:rPr lang="fi-FI" sz="1600" dirty="0">
                  <a:latin typeface="Arial Rounded MT Bold" panose="020F0704030504030204" pitchFamily="34" charset="0"/>
                </a:rPr>
                <a:t>Tarkista hakukohteeseen tarvittavat liitteet ja ennakkotehtävät, palauta ne ajoissa ja osallistu tarvittaessa valintakokeeseen</a:t>
              </a:r>
            </a:p>
          </p:txBody>
        </p:sp>
        <p:pic>
          <p:nvPicPr>
            <p:cNvPr id="26" name="Picture 16" descr="MCj04325260000[1]"/>
            <p:cNvPicPr>
              <a:picLocks noChangeAspect="1" noChangeArrowheads="1"/>
            </p:cNvPicPr>
            <p:nvPr/>
          </p:nvPicPr>
          <p:blipFill>
            <a:blip r:embed="rId3" cstate="print"/>
            <a:srcRect/>
            <a:stretch>
              <a:fillRect/>
            </a:stretch>
          </p:blipFill>
          <p:spPr bwMode="auto">
            <a:xfrm>
              <a:off x="4392228" y="5021130"/>
              <a:ext cx="539812" cy="539812"/>
            </a:xfrm>
            <a:prstGeom prst="rect">
              <a:avLst/>
            </a:prstGeom>
            <a:noFill/>
            <a:ln>
              <a:noFill/>
            </a:ln>
            <a:effectLst>
              <a:glow rad="228600">
                <a:schemeClr val="accent2">
                  <a:satMod val="175000"/>
                  <a:alpha val="40000"/>
                </a:schemeClr>
              </a:glow>
            </a:effectLst>
          </p:spPr>
        </p:pic>
      </p:grpSp>
      <p:grpSp>
        <p:nvGrpSpPr>
          <p:cNvPr id="27" name="Ryhmä 26"/>
          <p:cNvGrpSpPr/>
          <p:nvPr/>
        </p:nvGrpSpPr>
        <p:grpSpPr>
          <a:xfrm>
            <a:off x="6876256" y="3877452"/>
            <a:ext cx="1632034" cy="487652"/>
            <a:chOff x="251520" y="2060848"/>
            <a:chExt cx="1436815" cy="735747"/>
          </a:xfrm>
        </p:grpSpPr>
        <p:sp>
          <p:nvSpPr>
            <p:cNvPr id="28"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29" name="Tekstiruutu 28"/>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2. hakukohde</a:t>
              </a:r>
            </a:p>
          </p:txBody>
        </p:sp>
      </p:grpSp>
      <p:grpSp>
        <p:nvGrpSpPr>
          <p:cNvPr id="30" name="Ryhmä 29"/>
          <p:cNvGrpSpPr/>
          <p:nvPr/>
        </p:nvGrpSpPr>
        <p:grpSpPr>
          <a:xfrm>
            <a:off x="6876256" y="6181708"/>
            <a:ext cx="1632034" cy="487652"/>
            <a:chOff x="251520" y="2060848"/>
            <a:chExt cx="1436815" cy="735747"/>
          </a:xfrm>
        </p:grpSpPr>
        <p:sp>
          <p:nvSpPr>
            <p:cNvPr id="31"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32" name="Tekstiruutu 31"/>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6. hakukohde</a:t>
              </a:r>
            </a:p>
          </p:txBody>
        </p:sp>
      </p:grpSp>
      <p:grpSp>
        <p:nvGrpSpPr>
          <p:cNvPr id="33" name="Ryhmä 32"/>
          <p:cNvGrpSpPr/>
          <p:nvPr/>
        </p:nvGrpSpPr>
        <p:grpSpPr>
          <a:xfrm>
            <a:off x="6876256" y="5605644"/>
            <a:ext cx="1632034" cy="487652"/>
            <a:chOff x="251520" y="2060848"/>
            <a:chExt cx="1436815" cy="735747"/>
          </a:xfrm>
        </p:grpSpPr>
        <p:sp>
          <p:nvSpPr>
            <p:cNvPr id="34"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35" name="Tekstiruutu 34"/>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5. hakukohde</a:t>
              </a:r>
            </a:p>
          </p:txBody>
        </p:sp>
      </p:grpSp>
      <p:grpSp>
        <p:nvGrpSpPr>
          <p:cNvPr id="36" name="Ryhmä 35"/>
          <p:cNvGrpSpPr/>
          <p:nvPr/>
        </p:nvGrpSpPr>
        <p:grpSpPr>
          <a:xfrm>
            <a:off x="6876256" y="5029580"/>
            <a:ext cx="1632034" cy="487652"/>
            <a:chOff x="251520" y="2060848"/>
            <a:chExt cx="1436815" cy="735747"/>
          </a:xfrm>
        </p:grpSpPr>
        <p:sp>
          <p:nvSpPr>
            <p:cNvPr id="37"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38" name="Tekstiruutu 37"/>
            <p:cNvSpPr txBox="1"/>
            <p:nvPr/>
          </p:nvSpPr>
          <p:spPr>
            <a:xfrm>
              <a:off x="261922" y="2158986"/>
              <a:ext cx="1426413" cy="587679"/>
            </a:xfrm>
            <a:prstGeom prst="flowChartTerminator">
              <a:avLst/>
            </a:prstGeom>
            <a:noFill/>
            <a:effectLst>
              <a:glow rad="101600">
                <a:schemeClr val="accent1">
                  <a:lumMod val="50000"/>
                  <a:alpha val="60000"/>
                </a:schemeClr>
              </a:glow>
            </a:effectLst>
          </p:spPr>
          <p:txBody>
            <a:bodyPr wrap="square" rtlCol="0">
              <a:spAutoFit/>
            </a:bodyPr>
            <a:lstStyle/>
            <a:p>
              <a:pPr>
                <a:buNone/>
              </a:pPr>
              <a:r>
                <a:rPr lang="fi-FI" sz="1200" dirty="0">
                  <a:latin typeface="Arial Rounded MT Bold" panose="020F0704030504030204" pitchFamily="34" charset="0"/>
                </a:rPr>
                <a:t>4. hakukohde</a:t>
              </a:r>
            </a:p>
          </p:txBody>
        </p:sp>
      </p:grpSp>
      <p:grpSp>
        <p:nvGrpSpPr>
          <p:cNvPr id="39" name="Ryhmä 38"/>
          <p:cNvGrpSpPr/>
          <p:nvPr/>
        </p:nvGrpSpPr>
        <p:grpSpPr>
          <a:xfrm>
            <a:off x="6876256" y="4453516"/>
            <a:ext cx="1632034" cy="487652"/>
            <a:chOff x="251520" y="2060848"/>
            <a:chExt cx="1436815" cy="735747"/>
          </a:xfrm>
        </p:grpSpPr>
        <p:sp>
          <p:nvSpPr>
            <p:cNvPr id="40"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41" name="Tekstiruutu 40"/>
            <p:cNvSpPr txBox="1"/>
            <p:nvPr/>
          </p:nvSpPr>
          <p:spPr>
            <a:xfrm>
              <a:off x="261922" y="2158986"/>
              <a:ext cx="1426413" cy="587679"/>
            </a:xfrm>
            <a:prstGeom prst="flowChartTerminator">
              <a:avLst/>
            </a:prstGeom>
            <a:noFill/>
            <a:effectLst>
              <a:glow rad="101600">
                <a:schemeClr val="accent1">
                  <a:lumMod val="50000"/>
                  <a:alpha val="40000"/>
                </a:schemeClr>
              </a:glow>
            </a:effectLst>
          </p:spPr>
          <p:txBody>
            <a:bodyPr wrap="square" rtlCol="0">
              <a:spAutoFit/>
            </a:bodyPr>
            <a:lstStyle/>
            <a:p>
              <a:pPr>
                <a:buNone/>
              </a:pPr>
              <a:r>
                <a:rPr lang="fi-FI" sz="1200" dirty="0">
                  <a:latin typeface="Arial Rounded MT Bold" panose="020F0704030504030204" pitchFamily="34" charset="0"/>
                </a:rPr>
                <a:t>3. hakukohde</a:t>
              </a:r>
            </a:p>
          </p:txBody>
        </p:sp>
      </p:grpSp>
    </p:spTree>
    <p:extLst>
      <p:ext uri="{BB962C8B-B14F-4D97-AF65-F5344CB8AC3E}">
        <p14:creationId xmlns:p14="http://schemas.microsoft.com/office/powerpoint/2010/main" val="401869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ppt_x"/>
                                          </p:val>
                                        </p:tav>
                                        <p:tav tm="100000">
                                          <p:val>
                                            <p:strVal val="#ppt_x"/>
                                          </p:val>
                                        </p:tav>
                                      </p:tavLst>
                                    </p:anim>
                                    <p:anim calcmode="lin" valueType="num">
                                      <p:cBhvr additive="base">
                                        <p:cTn id="10" dur="500" fill="hold"/>
                                        <p:tgtEl>
                                          <p:spTgt spid="18"/>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755576" y="44624"/>
            <a:ext cx="6779096" cy="792088"/>
          </a:xfrm>
          <a:prstGeom prst="rect">
            <a:avLst/>
          </a:prstGeom>
        </p:spPr>
        <p:txBody>
          <a:bodyPr/>
          <a:lstStyle/>
          <a:p>
            <a:r>
              <a:rPr lang="fi-FI" sz="3200" b="1" dirty="0">
                <a:latin typeface="Arial Rounded MT Bold" panose="020F0704030504030204" pitchFamily="34" charset="0"/>
              </a:rPr>
              <a:t>Opiskelijoiden valinta</a:t>
            </a:r>
          </a:p>
        </p:txBody>
      </p:sp>
      <p:sp>
        <p:nvSpPr>
          <p:cNvPr id="21" name="Tekstiruutu 20"/>
          <p:cNvSpPr txBox="1"/>
          <p:nvPr/>
        </p:nvSpPr>
        <p:spPr>
          <a:xfrm>
            <a:off x="125238" y="1299532"/>
            <a:ext cx="5958930" cy="5262979"/>
          </a:xfrm>
          <a:prstGeom prst="rect">
            <a:avLst/>
          </a:prstGeom>
          <a:noFill/>
          <a:ln w="28575">
            <a:solidFill>
              <a:srgbClr val="0070C0"/>
            </a:solidFill>
          </a:ln>
          <a:effectLst>
            <a:glow rad="139700">
              <a:schemeClr val="accent1">
                <a:lumMod val="50000"/>
                <a:alpha val="40000"/>
              </a:schemeClr>
            </a:glow>
            <a:softEdge rad="12700"/>
          </a:effectLst>
        </p:spPr>
        <p:txBody>
          <a:bodyPr wrap="square" rtlCol="0">
            <a:spAutoFit/>
          </a:bodyPr>
          <a:lstStyle/>
          <a:p>
            <a:pPr marL="457200" indent="-457200">
              <a:buFont typeface="Arial" pitchFamily="34" charset="0"/>
              <a:buChar char="•"/>
            </a:pPr>
            <a:endParaRPr lang="fi-FI" sz="1600" dirty="0">
              <a:latin typeface="Arial Rounded MT Bold" pitchFamily="34" charset="0"/>
            </a:endParaRPr>
          </a:p>
          <a:p>
            <a:pPr marL="457200" indent="-457200">
              <a:buFont typeface="Arial" pitchFamily="34" charset="0"/>
              <a:buChar char="•"/>
            </a:pPr>
            <a:r>
              <a:rPr lang="fi-FI" sz="1600" dirty="0">
                <a:latin typeface="Arial Rounded MT Bold" pitchFamily="34" charset="0"/>
              </a:rPr>
              <a:t>Voit tulla </a:t>
            </a:r>
            <a:r>
              <a:rPr lang="fi-FI" sz="1600" dirty="0">
                <a:solidFill>
                  <a:srgbClr val="C00000"/>
                </a:solidFill>
                <a:latin typeface="Arial Rounded MT Bold" pitchFamily="34" charset="0"/>
              </a:rPr>
              <a:t>valituksi</a:t>
            </a:r>
            <a:r>
              <a:rPr lang="fi-FI" sz="1600" dirty="0">
                <a:latin typeface="Arial Rounded MT Bold" pitchFamily="34" charset="0"/>
              </a:rPr>
              <a:t> </a:t>
            </a:r>
            <a:r>
              <a:rPr lang="fi-FI" sz="1600" dirty="0">
                <a:solidFill>
                  <a:srgbClr val="C00000"/>
                </a:solidFill>
                <a:latin typeface="Arial Rounded MT Bold" pitchFamily="34" charset="0"/>
              </a:rPr>
              <a:t>vain yhteen </a:t>
            </a:r>
            <a:r>
              <a:rPr lang="fi-FI" sz="1600" dirty="0">
                <a:latin typeface="Arial Rounded MT Bold" pitchFamily="34" charset="0"/>
              </a:rPr>
              <a:t>kohteeseen</a:t>
            </a:r>
          </a:p>
          <a:p>
            <a:pPr marL="457200" indent="-457200">
              <a:buFont typeface="Arial" pitchFamily="34" charset="0"/>
              <a:buChar char="•"/>
            </a:pPr>
            <a:r>
              <a:rPr lang="fi-FI" sz="1600" dirty="0">
                <a:latin typeface="Arial Rounded MT Bold" pitchFamily="34" charset="0"/>
              </a:rPr>
              <a:t>Voit ottaa paikan vastaan ehdollisesti ja jäädä odottamaan pääsyä varasijapaikalta ylempään kohteeseen</a:t>
            </a:r>
          </a:p>
          <a:p>
            <a:pPr marL="457200" indent="-457200">
              <a:buFont typeface="Arial" pitchFamily="34" charset="0"/>
              <a:buChar char="•"/>
            </a:pPr>
            <a:r>
              <a:rPr lang="fi-FI" sz="1600" dirty="0">
                <a:latin typeface="Arial Rounded MT Bold" pitchFamily="34" charset="0"/>
              </a:rPr>
              <a:t>Muista </a:t>
            </a:r>
            <a:r>
              <a:rPr lang="fi-FI" sz="1600" dirty="0">
                <a:solidFill>
                  <a:srgbClr val="C00000"/>
                </a:solidFill>
                <a:latin typeface="Arial Rounded MT Bold" panose="020F0704030504030204" pitchFamily="34" charset="0"/>
              </a:rPr>
              <a:t>ilmoittaa vastaanottavasi </a:t>
            </a:r>
            <a:r>
              <a:rPr lang="fi-FI" sz="1600" dirty="0">
                <a:latin typeface="Arial Rounded MT Bold" pitchFamily="34" charset="0"/>
              </a:rPr>
              <a:t>opiskelupaikka määräaikaan mennessä</a:t>
            </a:r>
          </a:p>
          <a:p>
            <a:pPr marL="457200" indent="-457200">
              <a:buFont typeface="Arial" pitchFamily="34" charset="0"/>
              <a:buChar char="•"/>
            </a:pPr>
            <a:r>
              <a:rPr lang="fi-FI" sz="1600" dirty="0">
                <a:latin typeface="Arial Rounded MT Bold" pitchFamily="34" charset="0"/>
              </a:rPr>
              <a:t>Korkeakoulujen tulee varata yhä suurempi osa  ensimmäistä opiskelupaikkaansa hakeville</a:t>
            </a:r>
          </a:p>
          <a:p>
            <a:pPr marL="457200" indent="-457200">
              <a:buFont typeface="Arial" pitchFamily="34" charset="0"/>
              <a:buChar char="•"/>
            </a:pPr>
            <a:r>
              <a:rPr lang="fi-FI" sz="1600" dirty="0">
                <a:latin typeface="Arial Rounded MT Bold" pitchFamily="34" charset="0"/>
              </a:rPr>
              <a:t>Opiskelija saa ottaa vastaan vain yhden opiskelupaikan/lukukausi</a:t>
            </a:r>
          </a:p>
          <a:p>
            <a:pPr marL="457200" indent="-457200">
              <a:buFont typeface="Arial" pitchFamily="34" charset="0"/>
              <a:buChar char="•"/>
            </a:pPr>
            <a:r>
              <a:rPr lang="fi-FI" sz="1600" dirty="0">
                <a:latin typeface="Arial Rounded MT Bold" pitchFamily="34" charset="0"/>
              </a:rPr>
              <a:t>Vapaaksi jääneille koulutuspaikoille voidaan järjestää </a:t>
            </a:r>
            <a:r>
              <a:rPr lang="fi-FI" sz="1600" dirty="0">
                <a:solidFill>
                  <a:srgbClr val="C00000"/>
                </a:solidFill>
                <a:latin typeface="Arial Rounded MT Bold" panose="020F0704030504030204" pitchFamily="34" charset="0"/>
              </a:rPr>
              <a:t>lisähakuja</a:t>
            </a:r>
          </a:p>
          <a:p>
            <a:pPr marL="457200" indent="-457200">
              <a:buFont typeface="Arial" pitchFamily="34" charset="0"/>
              <a:buChar char="•"/>
            </a:pPr>
            <a:r>
              <a:rPr lang="fi-FI" sz="1600" dirty="0">
                <a:latin typeface="Arial Rounded MT Bold" panose="020F0704030504030204" pitchFamily="34" charset="0"/>
              </a:rPr>
              <a:t>Koulutusalaa tai paikkaa vaihtaville siirto-opiskelijoille järjestetään </a:t>
            </a:r>
            <a:r>
              <a:rPr lang="fi-FI" sz="1600" dirty="0">
                <a:solidFill>
                  <a:srgbClr val="C00000"/>
                </a:solidFill>
                <a:latin typeface="Arial Rounded MT Bold" panose="020F0704030504030204" pitchFamily="34" charset="0"/>
              </a:rPr>
              <a:t>erillishakuja, </a:t>
            </a:r>
            <a:r>
              <a:rPr lang="fi-FI" sz="1600" dirty="0">
                <a:latin typeface="Arial Rounded MT Bold" panose="020F0704030504030204" pitchFamily="34" charset="0"/>
              </a:rPr>
              <a:t>jolloin opiskelija menettää alkuperäisen opiskeluoikeuden saadessaan uuden</a:t>
            </a:r>
          </a:p>
          <a:p>
            <a:pPr marL="457200" indent="-457200">
              <a:buFont typeface="Arial" pitchFamily="34" charset="0"/>
              <a:buChar char="•"/>
            </a:pPr>
            <a:endParaRPr lang="fi-FI" sz="1600" dirty="0">
              <a:latin typeface="Arial Rounded MT Bold" panose="020F0704030504030204" pitchFamily="34" charset="0"/>
            </a:endParaRPr>
          </a:p>
        </p:txBody>
      </p:sp>
      <p:grpSp>
        <p:nvGrpSpPr>
          <p:cNvPr id="30" name="Ryhmä 29"/>
          <p:cNvGrpSpPr/>
          <p:nvPr/>
        </p:nvGrpSpPr>
        <p:grpSpPr>
          <a:xfrm>
            <a:off x="6876256" y="6181708"/>
            <a:ext cx="1632034" cy="487652"/>
            <a:chOff x="251520" y="2060848"/>
            <a:chExt cx="1436815" cy="735747"/>
          </a:xfrm>
        </p:grpSpPr>
        <p:sp>
          <p:nvSpPr>
            <p:cNvPr id="31"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32" name="Tekstiruutu 31"/>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6. hakukohde</a:t>
              </a:r>
            </a:p>
          </p:txBody>
        </p:sp>
      </p:grpSp>
      <p:grpSp>
        <p:nvGrpSpPr>
          <p:cNvPr id="33" name="Ryhmä 32"/>
          <p:cNvGrpSpPr/>
          <p:nvPr/>
        </p:nvGrpSpPr>
        <p:grpSpPr>
          <a:xfrm>
            <a:off x="6876256" y="5605644"/>
            <a:ext cx="1632034" cy="487652"/>
            <a:chOff x="251520" y="2060848"/>
            <a:chExt cx="1436815" cy="735747"/>
          </a:xfrm>
        </p:grpSpPr>
        <p:sp>
          <p:nvSpPr>
            <p:cNvPr id="34"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35" name="Tekstiruutu 34"/>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5. hakukohde</a:t>
              </a:r>
            </a:p>
          </p:txBody>
        </p:sp>
      </p:grpSp>
      <p:pic>
        <p:nvPicPr>
          <p:cNvPr id="1027" name="Picture 3" descr="C:\Users\Seppo\AppData\Local\Microsoft\Windows\Temporary Internet Files\Content.IE5\TEB1URFU\MC9004242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810" y="1196752"/>
            <a:ext cx="1635125" cy="15779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Ryhmä 4"/>
          <p:cNvGrpSpPr/>
          <p:nvPr/>
        </p:nvGrpSpPr>
        <p:grpSpPr>
          <a:xfrm>
            <a:off x="6200863" y="3194953"/>
            <a:ext cx="2348072" cy="1746215"/>
            <a:chOff x="6200863" y="3194953"/>
            <a:chExt cx="2348072" cy="1746215"/>
          </a:xfrm>
        </p:grpSpPr>
        <p:grpSp>
          <p:nvGrpSpPr>
            <p:cNvPr id="18" name="Ryhmä 17"/>
            <p:cNvGrpSpPr/>
            <p:nvPr/>
          </p:nvGrpSpPr>
          <p:grpSpPr>
            <a:xfrm>
              <a:off x="6900406" y="3308648"/>
              <a:ext cx="1632034" cy="487652"/>
              <a:chOff x="251520" y="2060848"/>
              <a:chExt cx="1436815" cy="735747"/>
            </a:xfrm>
          </p:grpSpPr>
          <p:sp>
            <p:nvSpPr>
              <p:cNvPr id="19"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20" name="Tekstiruutu 19"/>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1. hakukohde</a:t>
                </a:r>
              </a:p>
            </p:txBody>
          </p:sp>
        </p:grpSp>
        <p:grpSp>
          <p:nvGrpSpPr>
            <p:cNvPr id="27" name="Ryhmä 26"/>
            <p:cNvGrpSpPr/>
            <p:nvPr/>
          </p:nvGrpSpPr>
          <p:grpSpPr>
            <a:xfrm>
              <a:off x="6876256" y="3877452"/>
              <a:ext cx="1632034" cy="487652"/>
              <a:chOff x="251520" y="2060848"/>
              <a:chExt cx="1436815" cy="735747"/>
            </a:xfrm>
          </p:grpSpPr>
          <p:sp>
            <p:nvSpPr>
              <p:cNvPr id="28"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29" name="Tekstiruutu 28"/>
              <p:cNvSpPr txBox="1"/>
              <p:nvPr/>
            </p:nvSpPr>
            <p:spPr>
              <a:xfrm>
                <a:off x="261922" y="2158986"/>
                <a:ext cx="1426413" cy="587679"/>
              </a:xfrm>
              <a:prstGeom prst="flowChartTerminator">
                <a:avLst/>
              </a:prstGeom>
              <a:noFill/>
            </p:spPr>
            <p:txBody>
              <a:bodyPr wrap="square" rtlCol="0">
                <a:spAutoFit/>
              </a:bodyPr>
              <a:lstStyle/>
              <a:p>
                <a:pPr>
                  <a:buNone/>
                </a:pPr>
                <a:r>
                  <a:rPr lang="fi-FI" sz="1200" dirty="0">
                    <a:latin typeface="Arial Rounded MT Bold" panose="020F0704030504030204" pitchFamily="34" charset="0"/>
                  </a:rPr>
                  <a:t>2. hakukohde</a:t>
                </a:r>
              </a:p>
            </p:txBody>
          </p:sp>
        </p:grpSp>
        <p:grpSp>
          <p:nvGrpSpPr>
            <p:cNvPr id="39" name="Ryhmä 38"/>
            <p:cNvGrpSpPr/>
            <p:nvPr/>
          </p:nvGrpSpPr>
          <p:grpSpPr>
            <a:xfrm>
              <a:off x="6876256" y="4453516"/>
              <a:ext cx="1632034" cy="487652"/>
              <a:chOff x="251520" y="2060848"/>
              <a:chExt cx="1436815" cy="735747"/>
            </a:xfrm>
          </p:grpSpPr>
          <p:sp>
            <p:nvSpPr>
              <p:cNvPr id="40"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41" name="Tekstiruutu 40"/>
              <p:cNvSpPr txBox="1"/>
              <p:nvPr/>
            </p:nvSpPr>
            <p:spPr>
              <a:xfrm>
                <a:off x="261922" y="2158986"/>
                <a:ext cx="1426413" cy="587679"/>
              </a:xfrm>
              <a:prstGeom prst="flowChartTerminator">
                <a:avLst/>
              </a:prstGeom>
              <a:noFill/>
              <a:effectLst>
                <a:glow rad="101600">
                  <a:schemeClr val="accent1">
                    <a:lumMod val="50000"/>
                    <a:alpha val="40000"/>
                  </a:schemeClr>
                </a:glow>
              </a:effectLst>
            </p:spPr>
            <p:txBody>
              <a:bodyPr wrap="square" rtlCol="0">
                <a:spAutoFit/>
              </a:bodyPr>
              <a:lstStyle/>
              <a:p>
                <a:pPr>
                  <a:buNone/>
                </a:pPr>
                <a:r>
                  <a:rPr lang="fi-FI" sz="1200" dirty="0">
                    <a:latin typeface="Arial Rounded MT Bold" panose="020F0704030504030204" pitchFamily="34" charset="0"/>
                  </a:rPr>
                  <a:t>3. hakukohde</a:t>
                </a:r>
              </a:p>
            </p:txBody>
          </p:sp>
        </p:grpSp>
        <p:pic>
          <p:nvPicPr>
            <p:cNvPr id="1026" name="Picture 2" descr="C:\Users\Seppo\AppData\Local\Microsoft\Windows\Temporary Internet Files\Content.IE5\ON8CZGQ7\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800" y="3275716"/>
              <a:ext cx="553640" cy="5095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Seppo\AppData\Local\Microsoft\Windows\Temporary Internet Files\Content.IE5\ON8CZGQ7\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295" y="3866527"/>
              <a:ext cx="553640" cy="5095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eppo\AppData\Local\Microsoft\Windows\Temporary Internet Files\Content.IE5\ON8CZGQ7\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800" y="4365104"/>
              <a:ext cx="553640" cy="50950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rot="19847430">
              <a:off x="6493936" y="3194953"/>
              <a:ext cx="1213830" cy="276999"/>
            </a:xfrm>
            <a:prstGeom prst="rect">
              <a:avLst/>
            </a:prstGeom>
            <a:solidFill>
              <a:schemeClr val="bg2">
                <a:lumMod val="20000"/>
                <a:lumOff val="80000"/>
              </a:schemeClr>
            </a:solidFill>
            <a:ln>
              <a:solidFill>
                <a:schemeClr val="tx1"/>
              </a:solidFill>
            </a:ln>
          </p:spPr>
          <p:txBody>
            <a:bodyPr wrap="square" rtlCol="0">
              <a:spAutoFit/>
            </a:bodyPr>
            <a:lstStyle/>
            <a:p>
              <a:r>
                <a:rPr lang="fi-FI" sz="1200" dirty="0"/>
                <a:t>Pisteet ei riitä</a:t>
              </a:r>
            </a:p>
          </p:txBody>
        </p:sp>
        <p:sp>
          <p:nvSpPr>
            <p:cNvPr id="46" name="Tekstiruutu 45"/>
            <p:cNvSpPr txBox="1"/>
            <p:nvPr/>
          </p:nvSpPr>
          <p:spPr>
            <a:xfrm rot="19847430">
              <a:off x="6200863" y="4542854"/>
              <a:ext cx="1213830" cy="276999"/>
            </a:xfrm>
            <a:prstGeom prst="rect">
              <a:avLst/>
            </a:prstGeom>
            <a:solidFill>
              <a:schemeClr val="bg2">
                <a:lumMod val="20000"/>
                <a:lumOff val="80000"/>
              </a:schemeClr>
            </a:solidFill>
            <a:ln>
              <a:solidFill>
                <a:schemeClr val="tx1"/>
              </a:solidFill>
            </a:ln>
          </p:spPr>
          <p:txBody>
            <a:bodyPr wrap="square" rtlCol="0">
              <a:spAutoFit/>
            </a:bodyPr>
            <a:lstStyle/>
            <a:p>
              <a:r>
                <a:rPr lang="fi-FI" sz="1200" dirty="0"/>
                <a:t>Pisteet ei riitä</a:t>
              </a:r>
            </a:p>
          </p:txBody>
        </p:sp>
        <p:sp>
          <p:nvSpPr>
            <p:cNvPr id="47" name="Tekstiruutu 46"/>
            <p:cNvSpPr txBox="1"/>
            <p:nvPr/>
          </p:nvSpPr>
          <p:spPr>
            <a:xfrm rot="19847430">
              <a:off x="6269341" y="3923590"/>
              <a:ext cx="1213830" cy="276999"/>
            </a:xfrm>
            <a:prstGeom prst="rect">
              <a:avLst/>
            </a:prstGeom>
            <a:solidFill>
              <a:schemeClr val="bg2">
                <a:lumMod val="20000"/>
                <a:lumOff val="80000"/>
              </a:schemeClr>
            </a:solidFill>
            <a:ln>
              <a:solidFill>
                <a:schemeClr val="tx1"/>
              </a:solidFill>
            </a:ln>
          </p:spPr>
          <p:txBody>
            <a:bodyPr wrap="square" rtlCol="0">
              <a:spAutoFit/>
            </a:bodyPr>
            <a:lstStyle/>
            <a:p>
              <a:r>
                <a:rPr lang="fi-FI" sz="1200" dirty="0"/>
                <a:t>Pisteet ei riitä</a:t>
              </a:r>
            </a:p>
          </p:txBody>
        </p:sp>
      </p:grpSp>
      <p:grpSp>
        <p:nvGrpSpPr>
          <p:cNvPr id="4" name="Ryhmä 3"/>
          <p:cNvGrpSpPr/>
          <p:nvPr/>
        </p:nvGrpSpPr>
        <p:grpSpPr>
          <a:xfrm>
            <a:off x="6362923" y="5029580"/>
            <a:ext cx="2145367" cy="487652"/>
            <a:chOff x="6362923" y="5029580"/>
            <a:chExt cx="2145367" cy="487652"/>
          </a:xfrm>
        </p:grpSpPr>
        <p:grpSp>
          <p:nvGrpSpPr>
            <p:cNvPr id="36" name="Ryhmä 35"/>
            <p:cNvGrpSpPr/>
            <p:nvPr/>
          </p:nvGrpSpPr>
          <p:grpSpPr>
            <a:xfrm>
              <a:off x="6876256" y="5029580"/>
              <a:ext cx="1632034" cy="487652"/>
              <a:chOff x="251520" y="2060848"/>
              <a:chExt cx="1436815" cy="735747"/>
            </a:xfrm>
          </p:grpSpPr>
          <p:sp>
            <p:nvSpPr>
              <p:cNvPr id="37"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38" name="Tekstiruutu 37"/>
              <p:cNvSpPr txBox="1"/>
              <p:nvPr/>
            </p:nvSpPr>
            <p:spPr>
              <a:xfrm>
                <a:off x="261922" y="2158986"/>
                <a:ext cx="1426413" cy="587679"/>
              </a:xfrm>
              <a:prstGeom prst="flowChartTerminator">
                <a:avLst/>
              </a:prstGeom>
              <a:noFill/>
              <a:effectLst>
                <a:glow rad="101600">
                  <a:schemeClr val="accent1">
                    <a:lumMod val="50000"/>
                    <a:alpha val="60000"/>
                  </a:schemeClr>
                </a:glow>
              </a:effectLst>
            </p:spPr>
            <p:txBody>
              <a:bodyPr wrap="square" rtlCol="0">
                <a:spAutoFit/>
              </a:bodyPr>
              <a:lstStyle/>
              <a:p>
                <a:pPr>
                  <a:buNone/>
                </a:pPr>
                <a:r>
                  <a:rPr lang="fi-FI" sz="1200" dirty="0">
                    <a:latin typeface="Arial Rounded MT Bold" panose="020F0704030504030204" pitchFamily="34" charset="0"/>
                  </a:rPr>
                  <a:t>4. hakukohde</a:t>
                </a:r>
              </a:p>
            </p:txBody>
          </p:sp>
        </p:grpSp>
        <p:sp>
          <p:nvSpPr>
            <p:cNvPr id="48" name="Tekstiruutu 47"/>
            <p:cNvSpPr txBox="1"/>
            <p:nvPr/>
          </p:nvSpPr>
          <p:spPr>
            <a:xfrm rot="19847430">
              <a:off x="6362923" y="5152400"/>
              <a:ext cx="715853" cy="276999"/>
            </a:xfrm>
            <a:prstGeom prst="rect">
              <a:avLst/>
            </a:prstGeom>
            <a:solidFill>
              <a:srgbClr val="FFC000"/>
            </a:solidFill>
            <a:ln>
              <a:solidFill>
                <a:schemeClr val="tx1"/>
              </a:solidFill>
            </a:ln>
          </p:spPr>
          <p:txBody>
            <a:bodyPr wrap="square" rtlCol="0">
              <a:spAutoFit/>
            </a:bodyPr>
            <a:lstStyle/>
            <a:p>
              <a:r>
                <a:rPr lang="fi-FI" sz="1200" dirty="0"/>
                <a:t>Valittu</a:t>
              </a:r>
            </a:p>
          </p:txBody>
        </p:sp>
      </p:grpSp>
    </p:spTree>
    <p:extLst>
      <p:ext uri="{BB962C8B-B14F-4D97-AF65-F5344CB8AC3E}">
        <p14:creationId xmlns:p14="http://schemas.microsoft.com/office/powerpoint/2010/main" val="143861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1+#ppt_w/2"/>
                                          </p:val>
                                        </p:tav>
                                        <p:tav tm="100000">
                                          <p:val>
                                            <p:strVal val="#ppt_x"/>
                                          </p:val>
                                        </p:tav>
                                      </p:tavLst>
                                    </p:anim>
                                    <p:anim calcmode="lin" valueType="num">
                                      <p:cBhvr additive="base">
                                        <p:cTn id="15" dur="500" fill="hold"/>
                                        <p:tgtEl>
                                          <p:spTgt spid="33"/>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900" fill="hold"/>
                                        <p:tgtEl>
                                          <p:spTgt spid="30"/>
                                        </p:tgtEl>
                                        <p:attrNameLst>
                                          <p:attrName>ppt_x</p:attrName>
                                        </p:attrNameLst>
                                      </p:cBhvr>
                                      <p:tavLst>
                                        <p:tav tm="0">
                                          <p:val>
                                            <p:strVal val="1+#ppt_w/2"/>
                                          </p:val>
                                        </p:tav>
                                        <p:tav tm="100000">
                                          <p:val>
                                            <p:strVal val="#ppt_x"/>
                                          </p:val>
                                        </p:tav>
                                      </p:tavLst>
                                    </p:anim>
                                    <p:anim calcmode="lin" valueType="num">
                                      <p:cBhvr additive="base">
                                        <p:cTn id="24" dur="9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899592" y="44624"/>
            <a:ext cx="6995120" cy="936104"/>
          </a:xfrm>
          <a:prstGeom prst="rect">
            <a:avLst/>
          </a:prstGeom>
        </p:spPr>
        <p:txBody>
          <a:bodyPr/>
          <a:lstStyle/>
          <a:p>
            <a:r>
              <a:rPr lang="fi-FI" sz="3600" b="1" dirty="0">
                <a:latin typeface="Arial Rounded MT Bold" panose="020F0704030504030204" pitchFamily="34" charset="0"/>
              </a:rPr>
              <a:t>Valintaperusteet </a:t>
            </a:r>
          </a:p>
        </p:txBody>
      </p:sp>
      <p:sp>
        <p:nvSpPr>
          <p:cNvPr id="29" name="Tekstiruutu 28"/>
          <p:cNvSpPr txBox="1"/>
          <p:nvPr/>
        </p:nvSpPr>
        <p:spPr>
          <a:xfrm>
            <a:off x="107504" y="1188041"/>
            <a:ext cx="4176464" cy="1661993"/>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600" dirty="0">
                <a:latin typeface="Arial Rounded MT Bold" panose="020F0704030504030204" pitchFamily="34" charset="0"/>
              </a:rPr>
              <a:t>Korkeakoulu määrittelee valintaperusteet hakukohtaisesti</a:t>
            </a:r>
          </a:p>
          <a:p>
            <a:pPr marL="171450" indent="-171450">
              <a:buFont typeface="Courier New" panose="02070309020205020404" pitchFamily="49" charset="0"/>
              <a:buChar char="o"/>
            </a:pPr>
            <a:r>
              <a:rPr lang="fi-FI" sz="1400" b="0" dirty="0">
                <a:latin typeface="Arial Rounded MT Bold" panose="020F0704030504030204" pitchFamily="34" charset="0"/>
              </a:rPr>
              <a:t>yhä suurempi osa voidaan valita suoraan yo-todistusten perusteella</a:t>
            </a:r>
          </a:p>
          <a:p>
            <a:pPr marL="171450" indent="-171450">
              <a:buFont typeface="Courier New" panose="02070309020205020404" pitchFamily="49" charset="0"/>
              <a:buChar char="o"/>
            </a:pPr>
            <a:r>
              <a:rPr lang="fi-FI" sz="1400" b="0" dirty="0">
                <a:latin typeface="Arial Rounded MT Bold" panose="020F0704030504030204" pitchFamily="34" charset="0"/>
              </a:rPr>
              <a:t>osa voidaan valita vain pääsykokeiden perusteella</a:t>
            </a:r>
          </a:p>
        </p:txBody>
      </p:sp>
      <p:sp>
        <p:nvSpPr>
          <p:cNvPr id="32" name="Suorakulmio 31"/>
          <p:cNvSpPr/>
          <p:nvPr/>
        </p:nvSpPr>
        <p:spPr bwMode="auto">
          <a:xfrm>
            <a:off x="251520" y="3284984"/>
            <a:ext cx="3744416" cy="1008112"/>
          </a:xfrm>
          <a:prstGeom prst="rect">
            <a:avLst/>
          </a:prstGeom>
          <a:solidFill>
            <a:srgbClr val="92D05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36" name="Suorakulmio 35"/>
          <p:cNvSpPr/>
          <p:nvPr/>
        </p:nvSpPr>
        <p:spPr bwMode="auto">
          <a:xfrm>
            <a:off x="251520" y="4725144"/>
            <a:ext cx="3744416" cy="1008112"/>
          </a:xfrm>
          <a:prstGeom prst="rect">
            <a:avLst/>
          </a:prstGeom>
          <a:solidFill>
            <a:srgbClr val="CC330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35" name="Tekstiruutu 34"/>
          <p:cNvSpPr txBox="1"/>
          <p:nvPr/>
        </p:nvSpPr>
        <p:spPr>
          <a:xfrm>
            <a:off x="755576" y="3356992"/>
            <a:ext cx="2520280" cy="830997"/>
          </a:xfrm>
          <a:prstGeom prst="rect">
            <a:avLst/>
          </a:prstGeom>
          <a:noFill/>
        </p:spPr>
        <p:txBody>
          <a:bodyPr wrap="square" rtlCol="0">
            <a:spAutoFit/>
          </a:bodyPr>
          <a:lstStyle/>
          <a:p>
            <a:r>
              <a:rPr lang="fi-FI" sz="1600" dirty="0"/>
              <a:t>valintajono  todistuspisteiden perusteella</a:t>
            </a:r>
          </a:p>
        </p:txBody>
      </p:sp>
      <p:sp>
        <p:nvSpPr>
          <p:cNvPr id="40" name="Tekstiruutu 39"/>
          <p:cNvSpPr txBox="1"/>
          <p:nvPr/>
        </p:nvSpPr>
        <p:spPr>
          <a:xfrm>
            <a:off x="827584" y="4830251"/>
            <a:ext cx="2520280" cy="830997"/>
          </a:xfrm>
          <a:prstGeom prst="rect">
            <a:avLst/>
          </a:prstGeom>
          <a:noFill/>
        </p:spPr>
        <p:txBody>
          <a:bodyPr wrap="square" rtlCol="0">
            <a:spAutoFit/>
          </a:bodyPr>
          <a:lstStyle/>
          <a:p>
            <a:r>
              <a:rPr lang="fi-FI" sz="1600" dirty="0"/>
              <a:t>valintajono  valintakoepisteiden perusteella</a:t>
            </a:r>
          </a:p>
        </p:txBody>
      </p:sp>
      <p:sp>
        <p:nvSpPr>
          <p:cNvPr id="42" name="Tekstiruutu 41"/>
          <p:cNvSpPr txBox="1"/>
          <p:nvPr/>
        </p:nvSpPr>
        <p:spPr>
          <a:xfrm>
            <a:off x="4788024" y="1196752"/>
            <a:ext cx="4176464" cy="1046440"/>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600" dirty="0">
                <a:latin typeface="Arial Rounded MT Bold" panose="020F0704030504030204" pitchFamily="34" charset="0"/>
              </a:rPr>
              <a:t>Joillakin aloilla järjestetään valtakunnallisia yhteisvalintoja </a:t>
            </a:r>
          </a:p>
          <a:p>
            <a:pPr marL="285750" indent="-285750">
              <a:buFont typeface="Courier New" panose="02070309020205020404" pitchFamily="49" charset="0"/>
              <a:buChar char="o"/>
            </a:pPr>
            <a:r>
              <a:rPr lang="fi-FI" sz="1200" b="0" dirty="0">
                <a:latin typeface="Arial Rounded MT Bold" panose="020F0704030504030204" pitchFamily="34" charset="0"/>
              </a:rPr>
              <a:t>alan kaikki yliopistot eivät aina ole mukana yhteisvalinnassa</a:t>
            </a:r>
          </a:p>
        </p:txBody>
      </p:sp>
      <p:pic>
        <p:nvPicPr>
          <p:cNvPr id="43" name="Picture 3">
            <a:hlinkClick r:id="rId2" tooltip="Katso lisää"/>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086" y="5085184"/>
            <a:ext cx="1080120" cy="8486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descr="http://dia.fi/media/13470/dia_logotext_fi.gi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2830"/>
          <a:stretch/>
        </p:blipFill>
        <p:spPr bwMode="auto">
          <a:xfrm>
            <a:off x="4894126" y="2492896"/>
            <a:ext cx="1083940" cy="47061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4" tooltip="Katso lisää"/>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002" r="-3783" b="9371"/>
          <a:stretch/>
        </p:blipFill>
        <p:spPr bwMode="auto">
          <a:xfrm>
            <a:off x="5934760" y="2692928"/>
            <a:ext cx="3227677" cy="26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Siirry etusivulle">
            <a:hlinkClick r:id="rId7" tooltip="Katso tilastoja"/>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3371" y="6337126"/>
            <a:ext cx="2143125" cy="4762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4457829" y="6164848"/>
            <a:ext cx="2218458" cy="510778"/>
          </a:xfrm>
          <a:prstGeom prst="wedgeRoundRectCallout">
            <a:avLst>
              <a:gd name="adj1" fmla="val 63989"/>
              <a:gd name="adj2" fmla="val -1287"/>
              <a:gd name="adj3" fmla="val 16667"/>
            </a:avLst>
          </a:prstGeom>
          <a:solidFill>
            <a:srgbClr val="92D050"/>
          </a:solidFill>
          <a:ln>
            <a:solidFill>
              <a:schemeClr val="tx1"/>
            </a:solidFill>
          </a:ln>
        </p:spPr>
        <p:txBody>
          <a:bodyPr wrap="square" rtlCol="0">
            <a:spAutoFit/>
          </a:bodyPr>
          <a:lstStyle/>
          <a:p>
            <a:r>
              <a:rPr lang="fi-FI" sz="1200" dirty="0"/>
              <a:t>Katso tilastoja hakeneista,  pistemääristä..</a:t>
            </a:r>
          </a:p>
        </p:txBody>
      </p:sp>
      <p:sp>
        <p:nvSpPr>
          <p:cNvPr id="4" name="Ellipsi 3">
            <a:extLst>
              <a:ext uri="{FF2B5EF4-FFF2-40B4-BE49-F238E27FC236}">
                <a16:creationId xmlns:a16="http://schemas.microsoft.com/office/drawing/2014/main" id="{CCFE6595-A2C6-4E9A-94EE-3A4CB5196E3C}"/>
              </a:ext>
            </a:extLst>
          </p:cNvPr>
          <p:cNvSpPr/>
          <p:nvPr/>
        </p:nvSpPr>
        <p:spPr bwMode="auto">
          <a:xfrm>
            <a:off x="2915816" y="3356992"/>
            <a:ext cx="1440160" cy="86409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5" name="Tekstiruutu 4">
            <a:extLst>
              <a:ext uri="{FF2B5EF4-FFF2-40B4-BE49-F238E27FC236}">
                <a16:creationId xmlns:a16="http://schemas.microsoft.com/office/drawing/2014/main" id="{D2114502-744A-43D9-9DB5-2F44AA4D7FD8}"/>
              </a:ext>
            </a:extLst>
          </p:cNvPr>
          <p:cNvSpPr txBox="1"/>
          <p:nvPr/>
        </p:nvSpPr>
        <p:spPr>
          <a:xfrm>
            <a:off x="2987824" y="3395608"/>
            <a:ext cx="1728192" cy="646331"/>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sz="1200" dirty="0"/>
              <a:t>Ylioppilastutkinnon arvosanoille yhä suurempi painoarvo</a:t>
            </a:r>
          </a:p>
        </p:txBody>
      </p:sp>
      <p:sp>
        <p:nvSpPr>
          <p:cNvPr id="19" name="Tekstiruutu 18">
            <a:extLst>
              <a:ext uri="{FF2B5EF4-FFF2-40B4-BE49-F238E27FC236}">
                <a16:creationId xmlns:a16="http://schemas.microsoft.com/office/drawing/2014/main" id="{097E670A-C1E5-4FB8-A1C5-277BFED51C09}"/>
              </a:ext>
            </a:extLst>
          </p:cNvPr>
          <p:cNvSpPr txBox="1"/>
          <p:nvPr/>
        </p:nvSpPr>
        <p:spPr>
          <a:xfrm>
            <a:off x="2927698" y="4900856"/>
            <a:ext cx="1728192" cy="646331"/>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sz="1200" dirty="0"/>
              <a:t>Valintakokeet eivät vaadi enää pitkää valmistautumista</a:t>
            </a:r>
          </a:p>
        </p:txBody>
      </p:sp>
      <p:grpSp>
        <p:nvGrpSpPr>
          <p:cNvPr id="10" name="Ryhmä 9">
            <a:extLst>
              <a:ext uri="{FF2B5EF4-FFF2-40B4-BE49-F238E27FC236}">
                <a16:creationId xmlns:a16="http://schemas.microsoft.com/office/drawing/2014/main" id="{41B5DEEA-565D-448C-86E5-8FAF9D82AA73}"/>
              </a:ext>
            </a:extLst>
          </p:cNvPr>
          <p:cNvGrpSpPr/>
          <p:nvPr/>
        </p:nvGrpSpPr>
        <p:grpSpPr>
          <a:xfrm>
            <a:off x="4880125" y="3140968"/>
            <a:ext cx="4190465" cy="610495"/>
            <a:chOff x="4880125" y="3501008"/>
            <a:chExt cx="4190465" cy="610495"/>
          </a:xfrm>
        </p:grpSpPr>
        <p:pic>
          <p:nvPicPr>
            <p:cNvPr id="6" name="Kuva 5">
              <a:hlinkClick r:id="rId9" tooltip="Katso lisää"/>
              <a:extLst>
                <a:ext uri="{FF2B5EF4-FFF2-40B4-BE49-F238E27FC236}">
                  <a16:creationId xmlns:a16="http://schemas.microsoft.com/office/drawing/2014/main" id="{E6507B6C-950E-4027-91B8-B6272D77789C}"/>
                </a:ext>
              </a:extLst>
            </p:cNvPr>
            <p:cNvPicPr>
              <a:picLocks noChangeAspect="1"/>
            </p:cNvPicPr>
            <p:nvPr/>
          </p:nvPicPr>
          <p:blipFill>
            <a:blip r:embed="rId10"/>
            <a:stretch>
              <a:fillRect/>
            </a:stretch>
          </p:blipFill>
          <p:spPr>
            <a:xfrm>
              <a:off x="4880125" y="3501008"/>
              <a:ext cx="1204043" cy="418070"/>
            </a:xfrm>
            <a:prstGeom prst="rect">
              <a:avLst/>
            </a:prstGeom>
          </p:spPr>
        </p:pic>
        <p:pic>
          <p:nvPicPr>
            <p:cNvPr id="8" name="Kuva 7">
              <a:hlinkClick r:id="rId9" tooltip="Katso lisää"/>
              <a:extLst>
                <a:ext uri="{FF2B5EF4-FFF2-40B4-BE49-F238E27FC236}">
                  <a16:creationId xmlns:a16="http://schemas.microsoft.com/office/drawing/2014/main" id="{94C44026-49BC-43C2-9CAB-336170ABCF40}"/>
                </a:ext>
              </a:extLst>
            </p:cNvPr>
            <p:cNvPicPr>
              <a:picLocks noChangeAspect="1"/>
            </p:cNvPicPr>
            <p:nvPr/>
          </p:nvPicPr>
          <p:blipFill>
            <a:blip r:embed="rId11"/>
            <a:stretch>
              <a:fillRect/>
            </a:stretch>
          </p:blipFill>
          <p:spPr>
            <a:xfrm>
              <a:off x="4894126" y="3873302"/>
              <a:ext cx="4176464" cy="238201"/>
            </a:xfrm>
            <a:prstGeom prst="rect">
              <a:avLst/>
            </a:prstGeom>
          </p:spPr>
        </p:pic>
      </p:grpSp>
      <p:pic>
        <p:nvPicPr>
          <p:cNvPr id="11" name="Kuva 10">
            <a:hlinkClick r:id="rId12"/>
            <a:extLst>
              <a:ext uri="{FF2B5EF4-FFF2-40B4-BE49-F238E27FC236}">
                <a16:creationId xmlns:a16="http://schemas.microsoft.com/office/drawing/2014/main" id="{0E208F35-3F7C-41D0-BD0D-164EDF4BFB93}"/>
              </a:ext>
            </a:extLst>
          </p:cNvPr>
          <p:cNvPicPr>
            <a:picLocks noChangeAspect="1"/>
          </p:cNvPicPr>
          <p:nvPr/>
        </p:nvPicPr>
        <p:blipFill>
          <a:blip r:embed="rId13"/>
          <a:stretch>
            <a:fillRect/>
          </a:stretch>
        </p:blipFill>
        <p:spPr>
          <a:xfrm>
            <a:off x="4919718" y="3933056"/>
            <a:ext cx="3972762" cy="45042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Kuva 11">
            <a:hlinkClick r:id="rId14" tooltip="Katso lisää"/>
            <a:extLst>
              <a:ext uri="{FF2B5EF4-FFF2-40B4-BE49-F238E27FC236}">
                <a16:creationId xmlns:a16="http://schemas.microsoft.com/office/drawing/2014/main" id="{770C0F19-AF45-47C8-A2FF-F93D85F3D3A2}"/>
              </a:ext>
            </a:extLst>
          </p:cNvPr>
          <p:cNvPicPr>
            <a:picLocks noChangeAspect="1"/>
          </p:cNvPicPr>
          <p:nvPr/>
        </p:nvPicPr>
        <p:blipFill>
          <a:blip r:embed="rId15"/>
          <a:stretch>
            <a:fillRect/>
          </a:stretch>
        </p:blipFill>
        <p:spPr>
          <a:xfrm>
            <a:off x="6588224" y="5103432"/>
            <a:ext cx="1448370" cy="845848"/>
          </a:xfrm>
          <a:prstGeom prst="rect">
            <a:avLst/>
          </a:prstGeom>
          <a:ln>
            <a:solidFill>
              <a:schemeClr val="tx1"/>
            </a:solidFill>
          </a:ln>
        </p:spPr>
      </p:pic>
      <p:pic>
        <p:nvPicPr>
          <p:cNvPr id="13" name="Kuva 12">
            <a:hlinkClick r:id="rId16" tooltip="Katso lisää"/>
            <a:extLst>
              <a:ext uri="{FF2B5EF4-FFF2-40B4-BE49-F238E27FC236}">
                <a16:creationId xmlns:a16="http://schemas.microsoft.com/office/drawing/2014/main" id="{868E6817-3BAC-4409-B772-F67C7EEA9FCC}"/>
              </a:ext>
            </a:extLst>
          </p:cNvPr>
          <p:cNvPicPr>
            <a:picLocks noChangeAspect="1"/>
          </p:cNvPicPr>
          <p:nvPr/>
        </p:nvPicPr>
        <p:blipFill>
          <a:blip r:embed="rId17"/>
          <a:stretch>
            <a:fillRect/>
          </a:stretch>
        </p:blipFill>
        <p:spPr>
          <a:xfrm>
            <a:off x="4907233" y="4547129"/>
            <a:ext cx="4101455" cy="381262"/>
          </a:xfrm>
          <a:prstGeom prst="rect">
            <a:avLst/>
          </a:prstGeom>
          <a:ln>
            <a:solidFill>
              <a:schemeClr val="tx1"/>
            </a:solidFill>
          </a:ln>
        </p:spPr>
      </p:pic>
    </p:spTree>
    <p:extLst>
      <p:ext uri="{BB962C8B-B14F-4D97-AF65-F5344CB8AC3E}">
        <p14:creationId xmlns:p14="http://schemas.microsoft.com/office/powerpoint/2010/main" val="260531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500" fill="hold"/>
                                        <p:tgtEl>
                                          <p:spTgt spid="1032"/>
                                        </p:tgtEl>
                                        <p:attrNameLst>
                                          <p:attrName>ppt_x</p:attrName>
                                        </p:attrNameLst>
                                      </p:cBhvr>
                                      <p:tavLst>
                                        <p:tav tm="0">
                                          <p:val>
                                            <p:strVal val="#ppt_x"/>
                                          </p:val>
                                        </p:tav>
                                        <p:tav tm="100000">
                                          <p:val>
                                            <p:strVal val="#ppt_x"/>
                                          </p:val>
                                        </p:tav>
                                      </p:tavLst>
                                    </p:anim>
                                    <p:anim calcmode="lin" valueType="num">
                                      <p:cBhvr additive="base">
                                        <p:cTn id="16" dur="500" fill="hold"/>
                                        <p:tgtEl>
                                          <p:spTgt spid="10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additive="base">
                                        <p:cTn id="19" dur="500" fill="hold"/>
                                        <p:tgtEl>
                                          <p:spTgt spid="1033"/>
                                        </p:tgtEl>
                                        <p:attrNameLst>
                                          <p:attrName>ppt_x</p:attrName>
                                        </p:attrNameLst>
                                      </p:cBhvr>
                                      <p:tavLst>
                                        <p:tav tm="0">
                                          <p:val>
                                            <p:strVal val="#ppt_x"/>
                                          </p:val>
                                        </p:tav>
                                        <p:tav tm="100000">
                                          <p:val>
                                            <p:strVal val="#ppt_x"/>
                                          </p:val>
                                        </p:tav>
                                      </p:tavLst>
                                    </p:anim>
                                    <p:anim calcmode="lin" valueType="num">
                                      <p:cBhvr additive="base">
                                        <p:cTn id="20" dur="500" fill="hold"/>
                                        <p:tgtEl>
                                          <p:spTgt spid="10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524000" y="199569"/>
            <a:ext cx="6336704" cy="493127"/>
          </a:xfrm>
          <a:prstGeom prst="rect">
            <a:avLst/>
          </a:prstGeom>
        </p:spPr>
        <p:txBody>
          <a:bodyPr/>
          <a:lstStyle/>
          <a:p>
            <a:r>
              <a:rPr lang="fi-FI" sz="2400" b="1" dirty="0">
                <a:latin typeface="Arial Rounded MT Bold" panose="020F0704030504030204" pitchFamily="34" charset="0"/>
              </a:rPr>
              <a:t>Korkeakoulujen opiskelijavalinta 2020-</a:t>
            </a:r>
          </a:p>
        </p:txBody>
      </p:sp>
      <p:graphicFrame>
        <p:nvGraphicFramePr>
          <p:cNvPr id="32" name="Kaaviokuva 31">
            <a:extLst>
              <a:ext uri="{FF2B5EF4-FFF2-40B4-BE49-F238E27FC236}">
                <a16:creationId xmlns:a16="http://schemas.microsoft.com/office/drawing/2014/main" id="{93AA2742-563B-4CD4-AB52-25026B0E8DAC}"/>
              </a:ext>
            </a:extLst>
          </p:cNvPr>
          <p:cNvGraphicFramePr/>
          <p:nvPr>
            <p:extLst>
              <p:ext uri="{D42A27DB-BD31-4B8C-83A1-F6EECF244321}">
                <p14:modId xmlns:p14="http://schemas.microsoft.com/office/powerpoint/2010/main" val="2313513895"/>
              </p:ext>
            </p:extLst>
          </p:nvPr>
        </p:nvGraphicFramePr>
        <p:xfrm>
          <a:off x="1524000" y="1396999"/>
          <a:ext cx="6537158" cy="450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Vuokaaviosymboli: Vaihtoehtoinen käsittely 32">
            <a:extLst>
              <a:ext uri="{FF2B5EF4-FFF2-40B4-BE49-F238E27FC236}">
                <a16:creationId xmlns:a16="http://schemas.microsoft.com/office/drawing/2014/main" id="{1E8D1B07-57B8-4068-9A22-F6BC86A36AA7}"/>
              </a:ext>
            </a:extLst>
          </p:cNvPr>
          <p:cNvSpPr/>
          <p:nvPr/>
        </p:nvSpPr>
        <p:spPr>
          <a:xfrm>
            <a:off x="1267326" y="1052427"/>
            <a:ext cx="3080084" cy="1025359"/>
          </a:xfrm>
          <a:prstGeom prst="flowChartAlternateProcess">
            <a:avLst/>
          </a:prstGeom>
          <a:solidFill>
            <a:schemeClr val="accent2">
              <a:lumMod val="40000"/>
              <a:lumOff val="60000"/>
            </a:schemeClr>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effectLst/>
                <a:uLnTx/>
                <a:uFillTx/>
                <a:latin typeface="Calibri" panose="020F0502020204030204"/>
                <a:ea typeface="+mn-ea"/>
                <a:cs typeface="+mn-cs"/>
              </a:rPr>
              <a:t>Valintakokeiden luku-urakka pienentyy</a:t>
            </a:r>
          </a:p>
        </p:txBody>
      </p:sp>
      <p:sp>
        <p:nvSpPr>
          <p:cNvPr id="34" name="Suorakulmio: Pyöristetyt kulmat 33">
            <a:extLst>
              <a:ext uri="{FF2B5EF4-FFF2-40B4-BE49-F238E27FC236}">
                <a16:creationId xmlns:a16="http://schemas.microsoft.com/office/drawing/2014/main" id="{3E82E0AB-AAE8-4BE1-8BFA-5EA5EC3DE818}"/>
              </a:ext>
            </a:extLst>
          </p:cNvPr>
          <p:cNvSpPr/>
          <p:nvPr/>
        </p:nvSpPr>
        <p:spPr>
          <a:xfrm>
            <a:off x="56149" y="2916320"/>
            <a:ext cx="3080084" cy="1025359"/>
          </a:xfrm>
          <a:prstGeom prst="roundRect">
            <a:avLst/>
          </a:prstGeom>
          <a:solidFill>
            <a:srgbClr val="0066CC"/>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solidFill>
                  <a:prstClr val="white"/>
                </a:solidFill>
                <a:effectLst/>
                <a:uLnTx/>
                <a:uFillTx/>
                <a:latin typeface="Calibri" panose="020F0502020204030204"/>
                <a:ea typeface="+mn-ea"/>
                <a:cs typeface="+mn-cs"/>
              </a:rPr>
              <a:t>Tarjotaan vaihtoehtoisia tapoja hakeutua korkeakoulutukseen</a:t>
            </a:r>
          </a:p>
        </p:txBody>
      </p:sp>
      <p:sp>
        <p:nvSpPr>
          <p:cNvPr id="35" name="Suorakulmio: Pyöristetyt kulmat 34">
            <a:extLst>
              <a:ext uri="{FF2B5EF4-FFF2-40B4-BE49-F238E27FC236}">
                <a16:creationId xmlns:a16="http://schemas.microsoft.com/office/drawing/2014/main" id="{D51A2214-91F9-4483-8955-5DDC2743683B}"/>
              </a:ext>
            </a:extLst>
          </p:cNvPr>
          <p:cNvSpPr/>
          <p:nvPr/>
        </p:nvSpPr>
        <p:spPr>
          <a:xfrm>
            <a:off x="5354053" y="5092700"/>
            <a:ext cx="3080084" cy="1025359"/>
          </a:xfrm>
          <a:prstGeom prst="roundRect">
            <a:avLst/>
          </a:prstGeom>
          <a:solidFill>
            <a:srgbClr val="0066CC"/>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solidFill>
                  <a:prstClr val="white"/>
                </a:solidFill>
                <a:effectLst/>
                <a:uLnTx/>
                <a:uFillTx/>
                <a:latin typeface="Calibri" panose="020F0502020204030204"/>
                <a:ea typeface="+mn-ea"/>
                <a:cs typeface="+mn-cs"/>
              </a:rPr>
              <a:t>Koulutukseen haku yhdenmukaisempaa ja selkeämpää</a:t>
            </a:r>
          </a:p>
        </p:txBody>
      </p:sp>
      <p:sp>
        <p:nvSpPr>
          <p:cNvPr id="36" name="Suorakulmio: Pyöristetyt kulmat 35">
            <a:extLst>
              <a:ext uri="{FF2B5EF4-FFF2-40B4-BE49-F238E27FC236}">
                <a16:creationId xmlns:a16="http://schemas.microsoft.com/office/drawing/2014/main" id="{938B5D6D-D75F-4816-89C6-2F78F285C407}"/>
              </a:ext>
            </a:extLst>
          </p:cNvPr>
          <p:cNvSpPr/>
          <p:nvPr/>
        </p:nvSpPr>
        <p:spPr>
          <a:xfrm>
            <a:off x="6392778" y="3221621"/>
            <a:ext cx="2695073" cy="1025359"/>
          </a:xfrm>
          <a:prstGeom prst="roundRect">
            <a:avLst/>
          </a:prstGeom>
          <a:solidFill>
            <a:srgbClr val="0066CC"/>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solidFill>
                  <a:prstClr val="white"/>
                </a:solidFill>
                <a:effectLst/>
                <a:uLnTx/>
                <a:uFillTx/>
                <a:latin typeface="Calibri" panose="020F0502020204030204"/>
                <a:ea typeface="+mn-ea"/>
                <a:cs typeface="+mn-cs"/>
              </a:rPr>
              <a:t>Korkeakouluihin siirtyminen nopeutuu</a:t>
            </a:r>
          </a:p>
        </p:txBody>
      </p:sp>
      <p:sp>
        <p:nvSpPr>
          <p:cNvPr id="37" name="Suorakulmio: Pyöristetyt kulmat 36">
            <a:extLst>
              <a:ext uri="{FF2B5EF4-FFF2-40B4-BE49-F238E27FC236}">
                <a16:creationId xmlns:a16="http://schemas.microsoft.com/office/drawing/2014/main" id="{25708A81-13A0-458A-A841-BAEDFEC6314E}"/>
              </a:ext>
            </a:extLst>
          </p:cNvPr>
          <p:cNvSpPr/>
          <p:nvPr/>
        </p:nvSpPr>
        <p:spPr>
          <a:xfrm>
            <a:off x="5438274" y="1252620"/>
            <a:ext cx="3080084" cy="1025359"/>
          </a:xfrm>
          <a:prstGeom prst="roundRect">
            <a:avLst/>
          </a:prstGeom>
          <a:solidFill>
            <a:schemeClr val="accent2">
              <a:lumMod val="40000"/>
              <a:lumOff val="60000"/>
            </a:schemeClr>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effectLst/>
                <a:uLnTx/>
                <a:uFillTx/>
                <a:latin typeface="Calibri" panose="020F0502020204030204"/>
                <a:ea typeface="+mn-ea"/>
                <a:cs typeface="+mn-cs"/>
              </a:rPr>
              <a:t>Ylioppilastutkinnon arvosanoilla suurempi merkitys</a:t>
            </a:r>
          </a:p>
        </p:txBody>
      </p:sp>
      <p:sp>
        <p:nvSpPr>
          <p:cNvPr id="38" name="Suorakulmio: Pyöristetyt kulmat 37">
            <a:extLst>
              <a:ext uri="{FF2B5EF4-FFF2-40B4-BE49-F238E27FC236}">
                <a16:creationId xmlns:a16="http://schemas.microsoft.com/office/drawing/2014/main" id="{C78526F1-B33E-4860-AE47-E615575B9367}"/>
              </a:ext>
            </a:extLst>
          </p:cNvPr>
          <p:cNvSpPr/>
          <p:nvPr/>
        </p:nvSpPr>
        <p:spPr>
          <a:xfrm>
            <a:off x="1066800" y="5035923"/>
            <a:ext cx="3080084" cy="1025359"/>
          </a:xfrm>
          <a:prstGeom prst="roundRect">
            <a:avLst/>
          </a:prstGeom>
          <a:solidFill>
            <a:schemeClr val="accent2">
              <a:lumMod val="40000"/>
              <a:lumOff val="60000"/>
            </a:schemeClr>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effectLst/>
                <a:uLnTx/>
                <a:uFillTx/>
                <a:latin typeface="Calibri" panose="020F0502020204030204"/>
                <a:ea typeface="+mn-ea"/>
                <a:cs typeface="+mn-cs"/>
              </a:rPr>
              <a:t>Lukio-opintojen suunnittelu yhä tärkeämmässä asemassa</a:t>
            </a:r>
          </a:p>
        </p:txBody>
      </p:sp>
      <p:sp>
        <p:nvSpPr>
          <p:cNvPr id="3" name="Tekstiruutu 2">
            <a:extLst>
              <a:ext uri="{FF2B5EF4-FFF2-40B4-BE49-F238E27FC236}">
                <a16:creationId xmlns:a16="http://schemas.microsoft.com/office/drawing/2014/main" id="{C77464ED-B18A-41D3-B011-E6CF3E453FF3}"/>
              </a:ext>
            </a:extLst>
          </p:cNvPr>
          <p:cNvSpPr txBox="1"/>
          <p:nvPr/>
        </p:nvSpPr>
        <p:spPr>
          <a:xfrm>
            <a:off x="3504220" y="2748941"/>
            <a:ext cx="2376264" cy="1615827"/>
          </a:xfrm>
          <a:prstGeom prst="rect">
            <a:avLst/>
          </a:prstGeom>
          <a:noFill/>
        </p:spPr>
        <p:txBody>
          <a:bodyPr wrap="square" rtlCol="0">
            <a:spAutoFit/>
          </a:bodyPr>
          <a:lstStyle/>
          <a:p>
            <a:pPr algn="ctr"/>
            <a:r>
              <a:rPr lang="fi-FI" sz="1800" dirty="0">
                <a:latin typeface="Calibri" panose="020F0502020204030204" pitchFamily="34" charset="0"/>
                <a:cs typeface="Calibri" panose="020F0502020204030204" pitchFamily="34" charset="0"/>
              </a:rPr>
              <a:t>Korkeakoulujen saman alan  yhteistyötä lisätään</a:t>
            </a:r>
          </a:p>
          <a:p>
            <a:pPr algn="ctr"/>
            <a:r>
              <a:rPr lang="fi-FI" sz="1800" dirty="0">
                <a:latin typeface="Calibri" panose="020F0502020204030204" pitchFamily="34" charset="0"/>
                <a:cs typeface="Calibri" panose="020F0502020204030204" pitchFamily="34" charset="0"/>
              </a:rPr>
              <a:t>Säästetään aikaa ja rahaa</a:t>
            </a:r>
          </a:p>
        </p:txBody>
      </p:sp>
    </p:spTree>
    <p:extLst>
      <p:ext uri="{BB962C8B-B14F-4D97-AF65-F5344CB8AC3E}">
        <p14:creationId xmlns:p14="http://schemas.microsoft.com/office/powerpoint/2010/main" val="117622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899592" y="44624"/>
            <a:ext cx="6995120" cy="936104"/>
          </a:xfrm>
          <a:prstGeom prst="rect">
            <a:avLst/>
          </a:prstGeom>
        </p:spPr>
        <p:txBody>
          <a:bodyPr/>
          <a:lstStyle/>
          <a:p>
            <a:r>
              <a:rPr lang="fi-FI" sz="3600" b="1" dirty="0">
                <a:latin typeface="Arial Rounded MT Bold" panose="020F0704030504030204" pitchFamily="34" charset="0"/>
              </a:rPr>
              <a:t>Todistusvalinta 2020-</a:t>
            </a:r>
          </a:p>
        </p:txBody>
      </p:sp>
      <p:grpSp>
        <p:nvGrpSpPr>
          <p:cNvPr id="14" name="Ryhmä 13">
            <a:extLst>
              <a:ext uri="{FF2B5EF4-FFF2-40B4-BE49-F238E27FC236}">
                <a16:creationId xmlns:a16="http://schemas.microsoft.com/office/drawing/2014/main" id="{B337618B-0CBA-4630-962C-5650F32BCD1C}"/>
              </a:ext>
            </a:extLst>
          </p:cNvPr>
          <p:cNvGrpSpPr/>
          <p:nvPr/>
        </p:nvGrpSpPr>
        <p:grpSpPr>
          <a:xfrm>
            <a:off x="2705595" y="1935309"/>
            <a:ext cx="3384851" cy="3141150"/>
            <a:chOff x="581222" y="2059467"/>
            <a:chExt cx="1058575" cy="1462108"/>
          </a:xfrm>
        </p:grpSpPr>
        <p:sp>
          <p:nvSpPr>
            <p:cNvPr id="15" name="Suorakulmio 18">
              <a:extLst>
                <a:ext uri="{FF2B5EF4-FFF2-40B4-BE49-F238E27FC236}">
                  <a16:creationId xmlns:a16="http://schemas.microsoft.com/office/drawing/2014/main" id="{27946209-873A-44FE-8276-A1860274F947}"/>
                </a:ext>
              </a:extLst>
            </p:cNvPr>
            <p:cNvSpPr/>
            <p:nvPr/>
          </p:nvSpPr>
          <p:spPr bwMode="auto">
            <a:xfrm>
              <a:off x="626342" y="2059467"/>
              <a:ext cx="966010" cy="1462108"/>
            </a:xfrm>
            <a:prstGeom prst="ellipse">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16" name="Tekstiruutu 15">
              <a:extLst>
                <a:ext uri="{FF2B5EF4-FFF2-40B4-BE49-F238E27FC236}">
                  <a16:creationId xmlns:a16="http://schemas.microsoft.com/office/drawing/2014/main" id="{16E7BDE4-F7E5-45CA-BCBF-015BAB02AB14}"/>
                </a:ext>
              </a:extLst>
            </p:cNvPr>
            <p:cNvSpPr txBox="1"/>
            <p:nvPr/>
          </p:nvSpPr>
          <p:spPr>
            <a:xfrm>
              <a:off x="581222" y="2270647"/>
              <a:ext cx="1058575" cy="1027402"/>
            </a:xfrm>
            <a:prstGeom prst="ellipse">
              <a:avLst/>
            </a:prstGeom>
            <a:noFill/>
          </p:spPr>
          <p:txBody>
            <a:bodyPr wrap="square" rtlCol="0">
              <a:spAutoFit/>
            </a:bodyPr>
            <a:lstStyle/>
            <a:p>
              <a:pPr algn="ctr"/>
              <a:r>
                <a:rPr lang="fi-FI" sz="2400" dirty="0">
                  <a:solidFill>
                    <a:schemeClr val="bg1"/>
                  </a:solidFill>
                  <a:latin typeface="Calibri" panose="020F0502020204030204" pitchFamily="34" charset="0"/>
                  <a:cs typeface="Calibri" panose="020F0502020204030204" pitchFamily="34" charset="0"/>
                </a:rPr>
                <a:t>todistusvalinnan ratkaisee menestys yo-kirjoituksissa</a:t>
              </a:r>
            </a:p>
          </p:txBody>
        </p:sp>
      </p:grpSp>
      <p:grpSp>
        <p:nvGrpSpPr>
          <p:cNvPr id="17" name="Ryhmä 16">
            <a:extLst>
              <a:ext uri="{FF2B5EF4-FFF2-40B4-BE49-F238E27FC236}">
                <a16:creationId xmlns:a16="http://schemas.microsoft.com/office/drawing/2014/main" id="{5454E51A-A40B-4720-ACEF-B6EED4B86FCD}"/>
              </a:ext>
            </a:extLst>
          </p:cNvPr>
          <p:cNvGrpSpPr/>
          <p:nvPr/>
        </p:nvGrpSpPr>
        <p:grpSpPr>
          <a:xfrm>
            <a:off x="2725178" y="4840196"/>
            <a:ext cx="3605364" cy="1298377"/>
            <a:chOff x="257030" y="2158939"/>
            <a:chExt cx="1563909" cy="940815"/>
          </a:xfrm>
        </p:grpSpPr>
        <p:sp>
          <p:nvSpPr>
            <p:cNvPr id="18" name="Suorakulmio 18">
              <a:extLst>
                <a:ext uri="{FF2B5EF4-FFF2-40B4-BE49-F238E27FC236}">
                  <a16:creationId xmlns:a16="http://schemas.microsoft.com/office/drawing/2014/main" id="{2CE00BDB-32EA-4B36-9215-69D13B25AF87}"/>
                </a:ext>
              </a:extLst>
            </p:cNvPr>
            <p:cNvSpPr/>
            <p:nvPr/>
          </p:nvSpPr>
          <p:spPr bwMode="auto">
            <a:xfrm>
              <a:off x="257030" y="2160558"/>
              <a:ext cx="1546221" cy="806220"/>
            </a:xfrm>
            <a:prstGeom prst="flowChartTerminator">
              <a:avLst/>
            </a:prstGeom>
            <a:solidFill>
              <a:srgbClr val="FFFF00"/>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19" name="Tekstiruutu 18">
              <a:extLst>
                <a:ext uri="{FF2B5EF4-FFF2-40B4-BE49-F238E27FC236}">
                  <a16:creationId xmlns:a16="http://schemas.microsoft.com/office/drawing/2014/main" id="{A3EF8E12-C90F-40D7-BCE4-B8B6B9BBC13D}"/>
                </a:ext>
              </a:extLst>
            </p:cNvPr>
            <p:cNvSpPr txBox="1"/>
            <p:nvPr/>
          </p:nvSpPr>
          <p:spPr>
            <a:xfrm>
              <a:off x="269585" y="2158939"/>
              <a:ext cx="1551354" cy="940815"/>
            </a:xfrm>
            <a:prstGeom prst="flowChartTerminator">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800" kern="0" dirty="0">
                  <a:solidFill>
                    <a:prstClr val="black"/>
                  </a:solidFill>
                  <a:latin typeface="Calibri" panose="020F0502020204030204"/>
                </a:rPr>
                <a:t>järjestelmä laskee pisteet parhaan summan tuottavan aineyhdistelmän mukaan</a:t>
              </a:r>
            </a:p>
          </p:txBody>
        </p:sp>
      </p:grpSp>
      <p:grpSp>
        <p:nvGrpSpPr>
          <p:cNvPr id="20" name="Ryhmä 19">
            <a:extLst>
              <a:ext uri="{FF2B5EF4-FFF2-40B4-BE49-F238E27FC236}">
                <a16:creationId xmlns:a16="http://schemas.microsoft.com/office/drawing/2014/main" id="{31B4C994-713F-4A7A-9C8B-4FD081B87784}"/>
              </a:ext>
            </a:extLst>
          </p:cNvPr>
          <p:cNvGrpSpPr/>
          <p:nvPr/>
        </p:nvGrpSpPr>
        <p:grpSpPr>
          <a:xfrm>
            <a:off x="4985678" y="1587079"/>
            <a:ext cx="3825771" cy="1298377"/>
            <a:chOff x="348681" y="2106463"/>
            <a:chExt cx="1363168" cy="812471"/>
          </a:xfrm>
        </p:grpSpPr>
        <p:sp>
          <p:nvSpPr>
            <p:cNvPr id="21" name="Suorakulmio 18">
              <a:extLst>
                <a:ext uri="{FF2B5EF4-FFF2-40B4-BE49-F238E27FC236}">
                  <a16:creationId xmlns:a16="http://schemas.microsoft.com/office/drawing/2014/main" id="{5368BC75-0590-4A37-933C-7FA2BB48481D}"/>
                </a:ext>
              </a:extLst>
            </p:cNvPr>
            <p:cNvSpPr/>
            <p:nvPr/>
          </p:nvSpPr>
          <p:spPr bwMode="auto">
            <a:xfrm>
              <a:off x="348681" y="2153549"/>
              <a:ext cx="1313996" cy="672848"/>
            </a:xfrm>
            <a:prstGeom prst="flowChartTerminator">
              <a:avLst/>
            </a:prstGeom>
            <a:solidFill>
              <a:srgbClr val="00B0F0"/>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18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2" name="Tekstiruutu 21">
              <a:extLst>
                <a:ext uri="{FF2B5EF4-FFF2-40B4-BE49-F238E27FC236}">
                  <a16:creationId xmlns:a16="http://schemas.microsoft.com/office/drawing/2014/main" id="{9927848B-EEE9-45E9-BBF7-A6BD988DBF9D}"/>
                </a:ext>
              </a:extLst>
            </p:cNvPr>
            <p:cNvSpPr txBox="1"/>
            <p:nvPr/>
          </p:nvSpPr>
          <p:spPr>
            <a:xfrm>
              <a:off x="397853" y="2106463"/>
              <a:ext cx="1313996" cy="812471"/>
            </a:xfrm>
            <a:prstGeom prst="flowChartTerminator">
              <a:avLst/>
            </a:prstGeom>
            <a:noFill/>
          </p:spPr>
          <p:txBody>
            <a:bodyPr wrap="square" rtlCol="0">
              <a:spAutoFit/>
            </a:bodyPr>
            <a:lstStyle/>
            <a:p>
              <a:pPr marL="285750" indent="-285750">
                <a:buFont typeface="Arial" panose="020B0604020202020204" pitchFamily="34" charset="0"/>
                <a:buChar char="•"/>
              </a:pPr>
              <a:r>
                <a:rPr lang="fi-FI" sz="1800" dirty="0">
                  <a:latin typeface="Calibri" panose="020F0502020204030204" pitchFamily="34" charset="0"/>
                  <a:cs typeface="Calibri" panose="020F0502020204030204" pitchFamily="34" charset="0"/>
                </a:rPr>
                <a:t>koemäärä ja huomioitavat kokeet vaihtelevat koulutuksittain</a:t>
              </a:r>
            </a:p>
          </p:txBody>
        </p:sp>
      </p:grpSp>
      <p:grpSp>
        <p:nvGrpSpPr>
          <p:cNvPr id="8" name="Ryhmä 7">
            <a:extLst>
              <a:ext uri="{FF2B5EF4-FFF2-40B4-BE49-F238E27FC236}">
                <a16:creationId xmlns:a16="http://schemas.microsoft.com/office/drawing/2014/main" id="{3DC13D71-BD56-4568-95B9-1DB83CB74262}"/>
              </a:ext>
            </a:extLst>
          </p:cNvPr>
          <p:cNvGrpSpPr/>
          <p:nvPr/>
        </p:nvGrpSpPr>
        <p:grpSpPr>
          <a:xfrm>
            <a:off x="5670708" y="3231761"/>
            <a:ext cx="3237350" cy="1308930"/>
            <a:chOff x="348681" y="2153549"/>
            <a:chExt cx="1339653" cy="674418"/>
          </a:xfrm>
        </p:grpSpPr>
        <p:sp>
          <p:nvSpPr>
            <p:cNvPr id="9" name="Suorakulmio 18">
              <a:extLst>
                <a:ext uri="{FF2B5EF4-FFF2-40B4-BE49-F238E27FC236}">
                  <a16:creationId xmlns:a16="http://schemas.microsoft.com/office/drawing/2014/main" id="{3B061D65-5D3D-497A-9F92-20547CDF59D9}"/>
                </a:ext>
              </a:extLst>
            </p:cNvPr>
            <p:cNvSpPr/>
            <p:nvPr/>
          </p:nvSpPr>
          <p:spPr bwMode="auto">
            <a:xfrm>
              <a:off x="348681" y="2153549"/>
              <a:ext cx="1313996" cy="672848"/>
            </a:xfrm>
            <a:prstGeom prst="flowChartTerminator">
              <a:avLst/>
            </a:prstGeom>
            <a:solidFill>
              <a:srgbClr val="00B0F0"/>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18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10" name="Tekstiruutu 9">
              <a:extLst>
                <a:ext uri="{FF2B5EF4-FFF2-40B4-BE49-F238E27FC236}">
                  <a16:creationId xmlns:a16="http://schemas.microsoft.com/office/drawing/2014/main" id="{8C91169B-2534-4E2D-A834-48C3C0E319DD}"/>
                </a:ext>
              </a:extLst>
            </p:cNvPr>
            <p:cNvSpPr txBox="1"/>
            <p:nvPr/>
          </p:nvSpPr>
          <p:spPr>
            <a:xfrm>
              <a:off x="374338" y="2158986"/>
              <a:ext cx="1313996" cy="668981"/>
            </a:xfrm>
            <a:prstGeom prst="flowChartTerminator">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800" kern="0" dirty="0">
                  <a:solidFill>
                    <a:prstClr val="black"/>
                  </a:solidFill>
                  <a:latin typeface="Calibri" panose="020F0502020204030204"/>
                </a:rPr>
                <a:t>arvosanojen pisteytys vaihtelee koulutuksittain ja aineittain</a:t>
              </a:r>
            </a:p>
          </p:txBody>
        </p:sp>
      </p:grpSp>
      <p:grpSp>
        <p:nvGrpSpPr>
          <p:cNvPr id="5" name="Ryhmä 4">
            <a:extLst>
              <a:ext uri="{FF2B5EF4-FFF2-40B4-BE49-F238E27FC236}">
                <a16:creationId xmlns:a16="http://schemas.microsoft.com/office/drawing/2014/main" id="{35A9E43F-792C-4142-B3AB-8712BB5D0934}"/>
              </a:ext>
            </a:extLst>
          </p:cNvPr>
          <p:cNvGrpSpPr/>
          <p:nvPr/>
        </p:nvGrpSpPr>
        <p:grpSpPr>
          <a:xfrm>
            <a:off x="738017" y="1253712"/>
            <a:ext cx="3440096" cy="1298377"/>
            <a:chOff x="196115" y="2158986"/>
            <a:chExt cx="1492220" cy="940815"/>
          </a:xfrm>
        </p:grpSpPr>
        <p:sp>
          <p:nvSpPr>
            <p:cNvPr id="6" name="Suorakulmio 18">
              <a:extLst>
                <a:ext uri="{FF2B5EF4-FFF2-40B4-BE49-F238E27FC236}">
                  <a16:creationId xmlns:a16="http://schemas.microsoft.com/office/drawing/2014/main" id="{7E837556-ECD1-4E01-8124-C6E4C57DF1E5}"/>
                </a:ext>
              </a:extLst>
            </p:cNvPr>
            <p:cNvSpPr/>
            <p:nvPr/>
          </p:nvSpPr>
          <p:spPr bwMode="auto">
            <a:xfrm>
              <a:off x="196115" y="2236853"/>
              <a:ext cx="1375510" cy="862948"/>
            </a:xfrm>
            <a:prstGeom prst="flowChartTerminator">
              <a:avLst/>
            </a:prstGeom>
            <a:solidFill>
              <a:srgbClr val="00B0F0"/>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sp>
          <p:nvSpPr>
            <p:cNvPr id="7" name="Tekstiruutu 6">
              <a:extLst>
                <a:ext uri="{FF2B5EF4-FFF2-40B4-BE49-F238E27FC236}">
                  <a16:creationId xmlns:a16="http://schemas.microsoft.com/office/drawing/2014/main" id="{28450993-71A4-41B4-84B4-E9FF97D83BE1}"/>
                </a:ext>
              </a:extLst>
            </p:cNvPr>
            <p:cNvSpPr txBox="1"/>
            <p:nvPr/>
          </p:nvSpPr>
          <p:spPr>
            <a:xfrm>
              <a:off x="261922" y="2158986"/>
              <a:ext cx="1426413" cy="940815"/>
            </a:xfrm>
            <a:prstGeom prst="flowChartTerminator">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800" kern="0" dirty="0">
                  <a:solidFill>
                    <a:prstClr val="black"/>
                  </a:solidFill>
                  <a:latin typeface="Calibri" panose="020F0502020204030204"/>
                </a:rPr>
                <a:t>pisteitä saat äidinkielen kokeesta ja </a:t>
              </a:r>
              <a:r>
                <a:rPr lang="fi-FI" sz="1800" u="sng" kern="0" dirty="0">
                  <a:solidFill>
                    <a:srgbClr val="C00000"/>
                  </a:solidFill>
                  <a:latin typeface="Calibri" panose="020F0502020204030204"/>
                </a:rPr>
                <a:t>2-5 muusta ylioppilaskokeesta</a:t>
              </a:r>
            </a:p>
          </p:txBody>
        </p:sp>
      </p:grpSp>
      <p:grpSp>
        <p:nvGrpSpPr>
          <p:cNvPr id="11" name="Ryhmä 10">
            <a:extLst>
              <a:ext uri="{FF2B5EF4-FFF2-40B4-BE49-F238E27FC236}">
                <a16:creationId xmlns:a16="http://schemas.microsoft.com/office/drawing/2014/main" id="{8A0536B1-7C0C-4306-91E1-843F33B3682C}"/>
              </a:ext>
            </a:extLst>
          </p:cNvPr>
          <p:cNvGrpSpPr/>
          <p:nvPr/>
        </p:nvGrpSpPr>
        <p:grpSpPr>
          <a:xfrm>
            <a:off x="96111" y="2828915"/>
            <a:ext cx="3088867" cy="1687890"/>
            <a:chOff x="90012" y="2486699"/>
            <a:chExt cx="1603313" cy="1223060"/>
          </a:xfrm>
        </p:grpSpPr>
        <p:sp>
          <p:nvSpPr>
            <p:cNvPr id="13" name="Tekstiruutu 12">
              <a:extLst>
                <a:ext uri="{FF2B5EF4-FFF2-40B4-BE49-F238E27FC236}">
                  <a16:creationId xmlns:a16="http://schemas.microsoft.com/office/drawing/2014/main" id="{F11C3809-B397-4796-B250-7DC19ADAF2BB}"/>
                </a:ext>
              </a:extLst>
            </p:cNvPr>
            <p:cNvSpPr txBox="1"/>
            <p:nvPr/>
          </p:nvSpPr>
          <p:spPr>
            <a:xfrm>
              <a:off x="119731" y="2486699"/>
              <a:ext cx="1414908" cy="1223060"/>
            </a:xfrm>
            <a:prstGeom prst="flowChartTerminator">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800" kern="0" dirty="0">
                  <a:solidFill>
                    <a:prstClr val="black"/>
                  </a:solidFill>
                  <a:latin typeface="Calibri" panose="020F0502020204030204"/>
                </a:rPr>
                <a:t>osa kokeista huomioidaan aina ja osa on keskenään vaihtoehtoisia </a:t>
              </a:r>
            </a:p>
          </p:txBody>
        </p:sp>
        <p:sp>
          <p:nvSpPr>
            <p:cNvPr id="12" name="Suorakulmio 18">
              <a:extLst>
                <a:ext uri="{FF2B5EF4-FFF2-40B4-BE49-F238E27FC236}">
                  <a16:creationId xmlns:a16="http://schemas.microsoft.com/office/drawing/2014/main" id="{3B5CD48C-090E-482C-95DE-180EDCDEB6EA}"/>
                </a:ext>
              </a:extLst>
            </p:cNvPr>
            <p:cNvSpPr/>
            <p:nvPr/>
          </p:nvSpPr>
          <p:spPr bwMode="auto">
            <a:xfrm>
              <a:off x="90012" y="2598217"/>
              <a:ext cx="1603313" cy="1000025"/>
            </a:xfrm>
            <a:prstGeom prst="flowChartTerminator">
              <a:avLst/>
            </a:prstGeom>
            <a:solidFill>
              <a:srgbClr val="FFFF00"/>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effectLst/>
                <a:latin typeface="Arial Black" pitchFamily="34" charset="0"/>
              </a:endParaRPr>
            </a:p>
          </p:txBody>
        </p:sp>
      </p:grpSp>
    </p:spTree>
    <p:extLst>
      <p:ext uri="{BB962C8B-B14F-4D97-AF65-F5344CB8AC3E}">
        <p14:creationId xmlns:p14="http://schemas.microsoft.com/office/powerpoint/2010/main" val="167491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orakulmio 46"/>
          <p:cNvSpPr/>
          <p:nvPr/>
        </p:nvSpPr>
        <p:spPr>
          <a:xfrm>
            <a:off x="2730024" y="4874456"/>
            <a:ext cx="4176463" cy="1415772"/>
          </a:xfrm>
          <a:prstGeom prst="rect">
            <a:avLst/>
          </a:prstGeom>
          <a:ln>
            <a:solidFill>
              <a:schemeClr val="accent2"/>
            </a:solidFill>
          </a:ln>
          <a:effectLst>
            <a:glow rad="101600">
              <a:srgbClr val="0070C0">
                <a:alpha val="60000"/>
              </a:srgbClr>
            </a:glow>
          </a:effectLst>
        </p:spPr>
        <p:txBody>
          <a:bodyPr wrap="square">
            <a:spAutoFit/>
          </a:bodyPr>
          <a:lstStyle/>
          <a:p>
            <a:pPr>
              <a:spcBef>
                <a:spcPts val="0"/>
              </a:spcBef>
            </a:pPr>
            <a:endParaRPr lang="fi-FI" sz="1400" u="sng" dirty="0"/>
          </a:p>
          <a:p>
            <a:pPr>
              <a:spcBef>
                <a:spcPts val="0"/>
              </a:spcBef>
            </a:pPr>
            <a:r>
              <a:rPr lang="fi-FI" sz="1600" u="sng" dirty="0"/>
              <a:t>Pääsyvaatimukset:</a:t>
            </a:r>
          </a:p>
          <a:p>
            <a:pPr marL="285750" indent="-285750">
              <a:spcBef>
                <a:spcPts val="0"/>
              </a:spcBef>
              <a:buFont typeface="Courier New" panose="02070309020205020404" pitchFamily="49" charset="0"/>
              <a:buChar char="o"/>
            </a:pPr>
            <a:r>
              <a:rPr lang="fi-FI" sz="1400" dirty="0">
                <a:latin typeface="Arial Rounded MT Bold" panose="020F0704030504030204" pitchFamily="34" charset="0"/>
              </a:rPr>
              <a:t>soveltuva alempi korkeakoulututkinto tai</a:t>
            </a:r>
          </a:p>
          <a:p>
            <a:pPr marL="285750" indent="-285750">
              <a:spcBef>
                <a:spcPts val="0"/>
              </a:spcBef>
              <a:buFont typeface="Courier New" panose="02070309020205020404" pitchFamily="49" charset="0"/>
              <a:buChar char="o"/>
            </a:pPr>
            <a:r>
              <a:rPr lang="fi-FI" sz="1400" dirty="0">
                <a:latin typeface="Arial Rounded MT Bold" panose="020F0704030504030204" pitchFamily="34" charset="0"/>
              </a:rPr>
              <a:t>ammattikorkeakoulu- tai opistotutkinto tai</a:t>
            </a:r>
          </a:p>
          <a:p>
            <a:pPr marL="285750" indent="-285750">
              <a:spcBef>
                <a:spcPts val="0"/>
              </a:spcBef>
              <a:buFont typeface="Courier New" panose="02070309020205020404" pitchFamily="49" charset="0"/>
              <a:buChar char="o"/>
            </a:pPr>
            <a:r>
              <a:rPr lang="fi-FI" sz="1400" dirty="0">
                <a:latin typeface="Arial Rounded MT Bold" panose="020F0704030504030204" pitchFamily="34" charset="0"/>
              </a:rPr>
              <a:t>riittävästi muita yliopisto-opintoja</a:t>
            </a:r>
          </a:p>
          <a:p>
            <a:pPr marL="285750" indent="-285750">
              <a:spcBef>
                <a:spcPts val="0"/>
              </a:spcBef>
              <a:buFont typeface="Courier New" panose="02070309020205020404" pitchFamily="49" charset="0"/>
              <a:buChar char="o"/>
            </a:pPr>
            <a:endParaRPr lang="fi-FI" sz="1400" b="0" dirty="0">
              <a:latin typeface="Arial Rounded MT Bold" panose="020F0704030504030204" pitchFamily="34" charset="0"/>
            </a:endParaRPr>
          </a:p>
        </p:txBody>
      </p:sp>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Erilliset maisteriohjelmat</a:t>
            </a:r>
          </a:p>
        </p:txBody>
      </p:sp>
      <p:graphicFrame>
        <p:nvGraphicFramePr>
          <p:cNvPr id="46" name="Kaaviokuva 45"/>
          <p:cNvGraphicFramePr/>
          <p:nvPr>
            <p:extLst>
              <p:ext uri="{D42A27DB-BD31-4B8C-83A1-F6EECF244321}">
                <p14:modId xmlns:p14="http://schemas.microsoft.com/office/powerpoint/2010/main" val="877833802"/>
              </p:ext>
            </p:extLst>
          </p:nvPr>
        </p:nvGraphicFramePr>
        <p:xfrm>
          <a:off x="1619672" y="980728"/>
          <a:ext cx="5544616" cy="3739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3" y="6122210"/>
            <a:ext cx="1512168" cy="33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Graphic spid="4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187624" y="58614"/>
            <a:ext cx="5976664" cy="778098"/>
          </a:xfrm>
          <a:prstGeom prst="rect">
            <a:avLst/>
          </a:prstGeom>
        </p:spPr>
        <p:txBody>
          <a:bodyPr/>
          <a:lstStyle/>
          <a:p>
            <a:r>
              <a:rPr lang="fi-FI" sz="3200" b="1" dirty="0">
                <a:latin typeface="Arial Rounded MT Bold" panose="020F0704030504030204" pitchFamily="34" charset="0"/>
              </a:rPr>
              <a:t>Avoin yliopisto</a:t>
            </a:r>
          </a:p>
        </p:txBody>
      </p:sp>
      <p:sp>
        <p:nvSpPr>
          <p:cNvPr id="3" name="Text Box 7"/>
          <p:cNvSpPr txBox="1">
            <a:spLocks noChangeArrowheads="1"/>
          </p:cNvSpPr>
          <p:nvPr/>
        </p:nvSpPr>
        <p:spPr bwMode="auto">
          <a:xfrm>
            <a:off x="611561" y="1196752"/>
            <a:ext cx="7776863" cy="1815882"/>
          </a:xfrm>
          <a:prstGeom prst="rect">
            <a:avLst/>
          </a:prstGeom>
          <a:solidFill>
            <a:schemeClr val="bg2">
              <a:lumMod val="20000"/>
              <a:lumOff val="80000"/>
            </a:schemeClr>
          </a:solidFill>
          <a:ln w="9525" algn="ctr">
            <a:solidFill>
              <a:srgbClr val="006600"/>
            </a:solidFill>
            <a:miter lim="800000"/>
            <a:headEnd/>
            <a:tailEnd/>
          </a:ln>
          <a:effectLst>
            <a:glow rad="228600">
              <a:srgbClr val="92D050">
                <a:alpha val="40000"/>
              </a:srgbClr>
            </a:glow>
          </a:effectLst>
        </p:spPr>
        <p:txBody>
          <a:bodyPr wrap="square">
            <a:spAutoFit/>
          </a:bodyPr>
          <a:lstStyle/>
          <a:p>
            <a:pPr>
              <a:spcBef>
                <a:spcPct val="50000"/>
              </a:spcBef>
              <a:buClr>
                <a:srgbClr val="990000"/>
              </a:buClr>
              <a:buSzPct val="130000"/>
              <a:buFontTx/>
              <a:buChar char="•"/>
            </a:pPr>
            <a:r>
              <a:rPr lang="fi-FI" sz="1600" dirty="0">
                <a:latin typeface="Arial Rounded MT Bold" panose="020F0704030504030204" pitchFamily="34" charset="0"/>
              </a:rPr>
              <a:t>  voit suorittaa opintoja koulutuksestasi ja iästäsi riippumatta</a:t>
            </a:r>
          </a:p>
          <a:p>
            <a:pPr>
              <a:spcBef>
                <a:spcPct val="50000"/>
              </a:spcBef>
              <a:buClr>
                <a:srgbClr val="990000"/>
              </a:buClr>
              <a:buSzPct val="130000"/>
              <a:buFontTx/>
              <a:buChar char="•"/>
            </a:pPr>
            <a:r>
              <a:rPr lang="fi-FI" sz="1600" dirty="0">
                <a:latin typeface="Arial Rounded MT Bold" panose="020F0704030504030204" pitchFamily="34" charset="0"/>
              </a:rPr>
              <a:t>   ei valintakoetta, opiskelijat otetaan ilmoittautumisjärjestyksessä</a:t>
            </a:r>
          </a:p>
          <a:p>
            <a:pPr>
              <a:spcBef>
                <a:spcPct val="50000"/>
              </a:spcBef>
              <a:buClr>
                <a:srgbClr val="990000"/>
              </a:buClr>
              <a:buSzPct val="130000"/>
              <a:buFontTx/>
              <a:buChar char="•"/>
            </a:pPr>
            <a:r>
              <a:rPr lang="fi-FI" sz="1600" dirty="0">
                <a:latin typeface="Arial Rounded MT Bold" panose="020F0704030504030204" pitchFamily="34" charset="0"/>
              </a:rPr>
              <a:t>  opintoja voit suorittaa lähi-, monimuoto- ja verkko-opintoina tai tentteinä</a:t>
            </a:r>
          </a:p>
          <a:p>
            <a:pPr>
              <a:spcBef>
                <a:spcPct val="50000"/>
              </a:spcBef>
              <a:buClr>
                <a:srgbClr val="990000"/>
              </a:buClr>
              <a:buSzPct val="130000"/>
              <a:buFontTx/>
              <a:buChar char="•"/>
            </a:pPr>
            <a:r>
              <a:rPr lang="fi-FI" sz="1600" dirty="0">
                <a:latin typeface="Arial Rounded MT Bold" panose="020F0704030504030204" pitchFamily="34" charset="0"/>
              </a:rPr>
              <a:t>  opiskelu  sivutoimista, eikä siihen voi saada opintotukea </a:t>
            </a:r>
          </a:p>
          <a:p>
            <a:pPr>
              <a:spcBef>
                <a:spcPct val="50000"/>
              </a:spcBef>
              <a:buClr>
                <a:srgbClr val="990000"/>
              </a:buClr>
              <a:buSzPct val="130000"/>
              <a:buFontTx/>
              <a:buChar char="•"/>
            </a:pPr>
            <a:r>
              <a:rPr lang="fi-FI" sz="1600" dirty="0">
                <a:latin typeface="Arial Rounded MT Bold" panose="020F0704030504030204" pitchFamily="34" charset="0"/>
              </a:rPr>
              <a:t>  opinnot ovat maksullisia</a:t>
            </a:r>
          </a:p>
        </p:txBody>
      </p:sp>
      <p:graphicFrame>
        <p:nvGraphicFramePr>
          <p:cNvPr id="7" name="Kaaviokuva 6"/>
          <p:cNvGraphicFramePr/>
          <p:nvPr>
            <p:extLst>
              <p:ext uri="{D42A27DB-BD31-4B8C-83A1-F6EECF244321}">
                <p14:modId xmlns:p14="http://schemas.microsoft.com/office/powerpoint/2010/main" val="1262884"/>
              </p:ext>
            </p:extLst>
          </p:nvPr>
        </p:nvGraphicFramePr>
        <p:xfrm>
          <a:off x="971600" y="3212976"/>
          <a:ext cx="554461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hlinkClick r:id="rId7" tooltip="Katso lisää"/>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6262121"/>
            <a:ext cx="1584176" cy="47924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8" name="Picture 4" descr="C:\Users\Seppo\AppData\Local\Microsoft\Windows\Temporary Internet Files\Content.IE5\L8GZ7YE3\MP900442208[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3542221"/>
            <a:ext cx="1652711" cy="2479067"/>
          </a:xfrm>
          <a:prstGeom prst="rect">
            <a:avLst/>
          </a:prstGeom>
          <a:ln>
            <a:solidFill>
              <a:schemeClr val="accent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3"/>
          <p:cNvSpPr/>
          <p:nvPr/>
        </p:nvSpPr>
        <p:spPr bwMode="auto">
          <a:xfrm>
            <a:off x="2051720" y="1916832"/>
            <a:ext cx="4896544" cy="3960440"/>
          </a:xfrm>
          <a:prstGeom prst="ellipse">
            <a:avLst/>
          </a:prstGeom>
          <a:solidFill>
            <a:schemeClr val="bg2">
              <a:lumMod val="40000"/>
              <a:lumOff val="60000"/>
            </a:schemeClr>
          </a:solidFill>
          <a:ln w="19050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a:ln>
                <a:noFill/>
              </a:ln>
              <a:solidFill>
                <a:schemeClr val="tx1"/>
              </a:solidFill>
              <a:effectLst/>
              <a:latin typeface="Arial" charset="0"/>
            </a:endParaRPr>
          </a:p>
        </p:txBody>
      </p:sp>
      <p:sp>
        <p:nvSpPr>
          <p:cNvPr id="47106" name="Rectangle 2"/>
          <p:cNvSpPr>
            <a:spLocks noGrp="1" noChangeArrowheads="1"/>
          </p:cNvSpPr>
          <p:nvPr>
            <p:ph type="title"/>
          </p:nvPr>
        </p:nvSpPr>
        <p:spPr bwMode="auto">
          <a:xfrm>
            <a:off x="1187624" y="115888"/>
            <a:ext cx="6120458" cy="777875"/>
          </a:xfrm>
          <a:noFill/>
          <a:ln>
            <a:miter lim="800000"/>
            <a:headEnd/>
            <a:tailEnd/>
          </a:ln>
        </p:spPr>
        <p:txBody>
          <a:bodyPr vert="horz" wrap="square" lIns="91440" tIns="45720" rIns="91440" bIns="45720" numCol="1" anchor="t" anchorCtr="0" compatLnSpc="1">
            <a:prstTxWarp prst="textNoShape">
              <a:avLst/>
            </a:prstTxWarp>
          </a:bodyPr>
          <a:lstStyle/>
          <a:p>
            <a:r>
              <a:rPr lang="fi-FI" sz="2800" b="1" dirty="0">
                <a:latin typeface="Arial Rounded MT Bold" panose="020F0704030504030204" pitchFamily="34" charset="0"/>
              </a:rPr>
              <a:t>Yliopisto-opintoja muualla</a:t>
            </a:r>
          </a:p>
        </p:txBody>
      </p:sp>
      <p:sp>
        <p:nvSpPr>
          <p:cNvPr id="47108" name="Text Box 4"/>
          <p:cNvSpPr txBox="1">
            <a:spLocks noChangeArrowheads="1"/>
          </p:cNvSpPr>
          <p:nvPr/>
        </p:nvSpPr>
        <p:spPr bwMode="auto">
          <a:xfrm>
            <a:off x="2267744" y="2564904"/>
            <a:ext cx="4399264" cy="2723823"/>
          </a:xfrm>
          <a:prstGeom prst="rect">
            <a:avLst/>
          </a:prstGeom>
          <a:noFill/>
          <a:ln w="76200" cmpd="tri" algn="ctr">
            <a:noFill/>
            <a:miter lim="800000"/>
            <a:headEnd/>
            <a:tailEnd/>
          </a:ln>
          <a:effectLst/>
        </p:spPr>
        <p:txBody>
          <a:bodyPr wrap="square">
            <a:spAutoFit/>
          </a:bodyPr>
          <a:lstStyle/>
          <a:p>
            <a:pPr algn="ctr">
              <a:buClr>
                <a:srgbClr val="CC3300"/>
              </a:buClr>
              <a:buSzPct val="130000"/>
              <a:buFont typeface="Wingdings" pitchFamily="2" charset="2"/>
              <a:buChar char="§"/>
            </a:pPr>
            <a:r>
              <a:rPr lang="fi-FI" sz="1800" dirty="0"/>
              <a:t>  voit parantaa pääsy-mahdollisuuksiasi lisäopinnoilla</a:t>
            </a:r>
          </a:p>
          <a:p>
            <a:pPr algn="ctr">
              <a:buClr>
                <a:srgbClr val="CC3300"/>
              </a:buClr>
              <a:buSzPct val="130000"/>
              <a:buFont typeface="Wingdings" pitchFamily="2" charset="2"/>
              <a:buChar char="§"/>
            </a:pPr>
            <a:r>
              <a:rPr lang="fi-FI" sz="1800" dirty="0"/>
              <a:t>  voit parantaa kielitaitoasi ja hankkia elämänkokemusta</a:t>
            </a:r>
          </a:p>
          <a:p>
            <a:pPr algn="ctr">
              <a:buClr>
                <a:srgbClr val="CC3300"/>
              </a:buClr>
              <a:buSzPct val="130000"/>
              <a:buFont typeface="Wingdings" pitchFamily="2" charset="2"/>
              <a:buChar char="§"/>
            </a:pPr>
            <a:r>
              <a:rPr lang="fi-FI" sz="1800" dirty="0"/>
              <a:t>  voit hyödyntää välivuotta ja etsiä omaa alaasi</a:t>
            </a:r>
          </a:p>
          <a:p>
            <a:pPr algn="ctr">
              <a:buClr>
                <a:srgbClr val="CC3300"/>
              </a:buClr>
              <a:buSzPct val="130000"/>
              <a:buFont typeface="Wingdings" pitchFamily="2" charset="2"/>
              <a:buChar char="§"/>
            </a:pPr>
            <a:r>
              <a:rPr lang="fi-FI" sz="1800" dirty="0"/>
              <a:t>  voit liittää tutkintoosi ja saada opinto-oikeuden</a:t>
            </a:r>
          </a:p>
        </p:txBody>
      </p:sp>
      <p:grpSp>
        <p:nvGrpSpPr>
          <p:cNvPr id="5" name="Ryhmä 4"/>
          <p:cNvGrpSpPr/>
          <p:nvPr/>
        </p:nvGrpSpPr>
        <p:grpSpPr>
          <a:xfrm>
            <a:off x="2915816" y="5644686"/>
            <a:ext cx="2197480" cy="933152"/>
            <a:chOff x="3898519" y="1224142"/>
            <a:chExt cx="2197480" cy="933152"/>
          </a:xfrm>
          <a:scene3d>
            <a:camera prst="orthographicFront"/>
            <a:lightRig rig="threePt" dir="t">
              <a:rot lat="0" lon="0" rev="7500000"/>
            </a:lightRig>
          </a:scene3d>
        </p:grpSpPr>
        <p:sp>
          <p:nvSpPr>
            <p:cNvPr id="6" name="Pyöristetty suorakulmio 5">
              <a:hlinkClick r:id="rId2" tooltip="Katso lisää"/>
            </p:cNvPr>
            <p:cNvSpPr/>
            <p:nvPr/>
          </p:nvSpPr>
          <p:spPr>
            <a:xfrm>
              <a:off x="3898519" y="1224142"/>
              <a:ext cx="2197480" cy="933152"/>
            </a:xfrm>
            <a:prstGeom prst="roundRect">
              <a:avLst/>
            </a:prstGeom>
            <a:solidFill>
              <a:srgbClr val="CC66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Pyöristetty suorakulmio 4"/>
            <p:cNvSpPr/>
            <p:nvPr/>
          </p:nvSpPr>
          <p:spPr>
            <a:xfrm>
              <a:off x="3944072" y="1269695"/>
              <a:ext cx="2106374" cy="8420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a:solidFill>
                    <a:schemeClr val="tx1"/>
                  </a:solidFill>
                </a:rPr>
                <a:t>Opiskelu ulkomailla</a:t>
              </a:r>
            </a:p>
          </p:txBody>
        </p:sp>
      </p:grpSp>
      <p:grpSp>
        <p:nvGrpSpPr>
          <p:cNvPr id="8" name="Ryhmä 7"/>
          <p:cNvGrpSpPr/>
          <p:nvPr/>
        </p:nvGrpSpPr>
        <p:grpSpPr>
          <a:xfrm>
            <a:off x="1187624" y="1429693"/>
            <a:ext cx="2508332" cy="933152"/>
            <a:chOff x="1801055" y="-14964"/>
            <a:chExt cx="2508332" cy="933152"/>
          </a:xfrm>
          <a:scene3d>
            <a:camera prst="orthographicFront"/>
            <a:lightRig rig="threePt" dir="t">
              <a:rot lat="0" lon="0" rev="7500000"/>
            </a:lightRig>
          </a:scene3d>
        </p:grpSpPr>
        <p:sp>
          <p:nvSpPr>
            <p:cNvPr id="9" name="Pyöristetty suorakulmio 8">
              <a:hlinkClick r:id="rId3" tooltip="Katso lisää"/>
            </p:cNvPr>
            <p:cNvSpPr/>
            <p:nvPr/>
          </p:nvSpPr>
          <p:spPr>
            <a:xfrm>
              <a:off x="1801055" y="-14964"/>
              <a:ext cx="2508332" cy="933152"/>
            </a:xfrm>
            <a:prstGeom prst="roundRect">
              <a:avLst/>
            </a:prstGeom>
            <a:solidFill>
              <a:srgbClr val="FFCC66"/>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Pyöristetty suorakulmio 4"/>
            <p:cNvSpPr/>
            <p:nvPr/>
          </p:nvSpPr>
          <p:spPr>
            <a:xfrm>
              <a:off x="1846608" y="30589"/>
              <a:ext cx="2417226" cy="8420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a:solidFill>
                    <a:schemeClr val="tx1"/>
                  </a:solidFill>
                </a:rPr>
                <a:t>Kesäyliopistot</a:t>
              </a:r>
            </a:p>
          </p:txBody>
        </p:sp>
      </p:grpSp>
      <p:grpSp>
        <p:nvGrpSpPr>
          <p:cNvPr id="11" name="Ryhmä 10"/>
          <p:cNvGrpSpPr/>
          <p:nvPr/>
        </p:nvGrpSpPr>
        <p:grpSpPr>
          <a:xfrm>
            <a:off x="5655634" y="1556792"/>
            <a:ext cx="2442376" cy="999116"/>
            <a:chOff x="3058166" y="3079853"/>
            <a:chExt cx="2442376" cy="999116"/>
          </a:xfrm>
          <a:scene3d>
            <a:camera prst="orthographicFront"/>
            <a:lightRig rig="threePt" dir="t">
              <a:rot lat="0" lon="0" rev="7500000"/>
            </a:lightRig>
          </a:scene3d>
        </p:grpSpPr>
        <p:sp>
          <p:nvSpPr>
            <p:cNvPr id="12" name="Pyöristetty suorakulmio 11">
              <a:hlinkClick r:id="rId4" tooltip="Katso lisää"/>
            </p:cNvPr>
            <p:cNvSpPr/>
            <p:nvPr/>
          </p:nvSpPr>
          <p:spPr>
            <a:xfrm>
              <a:off x="3058166" y="3079853"/>
              <a:ext cx="2442376" cy="999116"/>
            </a:xfrm>
            <a:prstGeom prst="roundRect">
              <a:avLst/>
            </a:prstGeom>
            <a:solidFill>
              <a:srgbClr val="FFC0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Pyöristetty suorakulmio 4"/>
            <p:cNvSpPr/>
            <p:nvPr/>
          </p:nvSpPr>
          <p:spPr>
            <a:xfrm>
              <a:off x="3106939" y="3128626"/>
              <a:ext cx="2344830" cy="9015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a:solidFill>
                    <a:schemeClr val="tx1"/>
                  </a:solidFill>
                </a:rPr>
                <a:t>Kansalais- ja työväenopistot</a:t>
              </a:r>
            </a:p>
          </p:txBody>
        </p:sp>
      </p:grpSp>
      <p:grpSp>
        <p:nvGrpSpPr>
          <p:cNvPr id="14" name="Ryhmä 13"/>
          <p:cNvGrpSpPr/>
          <p:nvPr/>
        </p:nvGrpSpPr>
        <p:grpSpPr>
          <a:xfrm>
            <a:off x="6378121" y="4389896"/>
            <a:ext cx="2298335" cy="966167"/>
            <a:chOff x="474065" y="3003210"/>
            <a:chExt cx="2298335" cy="966167"/>
          </a:xfrm>
          <a:scene3d>
            <a:camera prst="orthographicFront"/>
            <a:lightRig rig="threePt" dir="t">
              <a:rot lat="0" lon="0" rev="7500000"/>
            </a:lightRig>
          </a:scene3d>
        </p:grpSpPr>
        <p:sp>
          <p:nvSpPr>
            <p:cNvPr id="15" name="Pyöristetty suorakulmio 14">
              <a:hlinkClick r:id="rId5" tooltip="Katso lisää"/>
            </p:cNvPr>
            <p:cNvSpPr/>
            <p:nvPr/>
          </p:nvSpPr>
          <p:spPr>
            <a:xfrm>
              <a:off x="474065" y="3003210"/>
              <a:ext cx="2298335" cy="966167"/>
            </a:xfrm>
            <a:prstGeom prst="roundRect">
              <a:avLst/>
            </a:prstGeom>
            <a:solidFill>
              <a:srgbClr val="FF99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Pyöristetty suorakulmio 4"/>
            <p:cNvSpPr/>
            <p:nvPr/>
          </p:nvSpPr>
          <p:spPr>
            <a:xfrm>
              <a:off x="521229" y="3050374"/>
              <a:ext cx="2204007" cy="8718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a:solidFill>
                    <a:schemeClr val="tx1"/>
                  </a:solidFill>
                </a:rPr>
                <a:t>Kansanopistot</a:t>
              </a:r>
            </a:p>
          </p:txBody>
        </p:sp>
      </p:grpSp>
      <p:grpSp>
        <p:nvGrpSpPr>
          <p:cNvPr id="17" name="Ryhmä 16"/>
          <p:cNvGrpSpPr/>
          <p:nvPr/>
        </p:nvGrpSpPr>
        <p:grpSpPr>
          <a:xfrm>
            <a:off x="151771" y="3897052"/>
            <a:ext cx="2290019" cy="933152"/>
            <a:chOff x="204928" y="1179743"/>
            <a:chExt cx="2597242" cy="933152"/>
          </a:xfrm>
          <a:scene3d>
            <a:camera prst="orthographicFront"/>
            <a:lightRig rig="threePt" dir="t">
              <a:rot lat="0" lon="0" rev="7500000"/>
            </a:lightRig>
          </a:scene3d>
        </p:grpSpPr>
        <p:sp>
          <p:nvSpPr>
            <p:cNvPr id="18" name="Pyöristetty suorakulmio 17">
              <a:hlinkClick r:id="rId6" tooltip="Katso lisää"/>
            </p:cNvPr>
            <p:cNvSpPr/>
            <p:nvPr/>
          </p:nvSpPr>
          <p:spPr>
            <a:xfrm>
              <a:off x="204928" y="1179743"/>
              <a:ext cx="2597242" cy="933152"/>
            </a:xfrm>
            <a:prstGeom prst="roundRect">
              <a:avLst/>
            </a:prstGeom>
            <a:solidFill>
              <a:srgbClr val="CC33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Pyöristetty suorakulmio 4"/>
            <p:cNvSpPr/>
            <p:nvPr/>
          </p:nvSpPr>
          <p:spPr>
            <a:xfrm>
              <a:off x="250481" y="1225296"/>
              <a:ext cx="2506136" cy="8420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a:solidFill>
                    <a:schemeClr val="tx1"/>
                  </a:solidFill>
                </a:rPr>
                <a:t>Avoin AMK</a:t>
              </a:r>
            </a:p>
          </p:txBody>
        </p:sp>
      </p:grpSp>
    </p:spTree>
    <p:extLst>
      <p:ext uri="{BB962C8B-B14F-4D97-AF65-F5344CB8AC3E}">
        <p14:creationId xmlns:p14="http://schemas.microsoft.com/office/powerpoint/2010/main" val="26690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1000" fill="hold"/>
                                        <p:tgtEl>
                                          <p:spTgt spid="47108"/>
                                        </p:tgtEl>
                                        <p:attrNameLst>
                                          <p:attrName>ppt_x</p:attrName>
                                        </p:attrNameLst>
                                      </p:cBhvr>
                                      <p:tavLst>
                                        <p:tav tm="0">
                                          <p:val>
                                            <p:strVal val="0-#ppt_w/2"/>
                                          </p:val>
                                        </p:tav>
                                        <p:tav tm="100000">
                                          <p:val>
                                            <p:strVal val="#ppt_x"/>
                                          </p:val>
                                        </p:tav>
                                      </p:tavLst>
                                    </p:anim>
                                    <p:anim calcmode="lin" valueType="num">
                                      <p:cBhvr additive="base">
                                        <p:cTn id="8" dur="10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Lääketiede</a:t>
            </a: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6" tooltip="Katso lisää"/>
          </p:cNvPr>
          <p:cNvSpPr/>
          <p:nvPr/>
        </p:nvSpPr>
        <p:spPr bwMode="auto">
          <a:xfrm>
            <a:off x="35496" y="357301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7" tooltip="Katso lisää"/>
          </p:cNvPr>
          <p:cNvSpPr/>
          <p:nvPr/>
        </p:nvSpPr>
        <p:spPr bwMode="auto">
          <a:xfrm>
            <a:off x="35496" y="550161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810857" y="2628446"/>
            <a:ext cx="6989409" cy="2260456"/>
            <a:chOff x="1726769" y="4240419"/>
            <a:chExt cx="6989409"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240419"/>
              <a:ext cx="2127955"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869079"/>
              <a:ext cx="1941869" cy="95410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Lääketieteen</a:t>
              </a:r>
            </a:p>
            <a:p>
              <a:pPr algn="ctr">
                <a:spcBef>
                  <a:spcPts val="0"/>
                </a:spcBef>
                <a:buNone/>
              </a:pPr>
              <a:r>
                <a:rPr lang="fi-FI" sz="1400" dirty="0">
                  <a:latin typeface="Arial Rounded MT Bold" panose="020F0704030504030204" pitchFamily="34" charset="0"/>
                </a:rPr>
                <a:t>lisensiaatti</a:t>
              </a:r>
            </a:p>
            <a:p>
              <a:pPr algn="ctr">
                <a:spcBef>
                  <a:spcPts val="0"/>
                </a:spcBef>
                <a:buNone/>
              </a:pPr>
              <a:r>
                <a:rPr lang="fi-FI" sz="1400" dirty="0">
                  <a:latin typeface="Arial Rounded MT Bold" panose="020F0704030504030204" pitchFamily="34" charset="0"/>
                </a:rPr>
                <a:t>(LL)</a:t>
              </a:r>
            </a:p>
            <a:p>
              <a:pPr algn="ctr">
                <a:spcBef>
                  <a:spcPts val="0"/>
                </a:spcBef>
                <a:buNone/>
              </a:pPr>
              <a:r>
                <a:rPr lang="fi-FI" sz="1400" dirty="0">
                  <a:solidFill>
                    <a:srgbClr val="C00000"/>
                  </a:solidFill>
                  <a:latin typeface="Arial Rounded MT Bold" panose="020F0704030504030204" pitchFamily="34" charset="0"/>
                </a:rPr>
                <a:t>360 op!  </a:t>
              </a:r>
            </a:p>
          </p:txBody>
        </p:sp>
        <p:sp>
          <p:nvSpPr>
            <p:cNvPr id="82" name="Tekstiruutu 81"/>
            <p:cNvSpPr txBox="1"/>
            <p:nvPr/>
          </p:nvSpPr>
          <p:spPr>
            <a:xfrm>
              <a:off x="6818996" y="4510199"/>
              <a:ext cx="1785452" cy="1384995"/>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Lääketieteen</a:t>
              </a:r>
            </a:p>
            <a:p>
              <a:pPr algn="ctr">
                <a:spcBef>
                  <a:spcPts val="0"/>
                </a:spcBef>
                <a:buNone/>
              </a:pPr>
              <a:r>
                <a:rPr lang="fi-FI" sz="1400" dirty="0">
                  <a:solidFill>
                    <a:schemeClr val="bg1"/>
                  </a:solidFill>
                  <a:latin typeface="Arial Rounded MT Bold" panose="020F0704030504030204" pitchFamily="34" charset="0"/>
                </a:rPr>
                <a:t>tohtori (LT)</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Erikoislääkärin</a:t>
              </a:r>
            </a:p>
            <a:p>
              <a:pPr algn="ctr">
                <a:spcBef>
                  <a:spcPts val="0"/>
                </a:spcBef>
                <a:buNone/>
              </a:pPr>
              <a:r>
                <a:rPr lang="fi-FI" sz="1400" dirty="0">
                  <a:solidFill>
                    <a:schemeClr val="bg1"/>
                  </a:solidFill>
                  <a:latin typeface="Arial Rounded MT Bold" panose="020F0704030504030204" pitchFamily="34" charset="0"/>
                </a:rPr>
                <a:t> tutkinto</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8" y="1124744"/>
            <a:ext cx="6472821" cy="1384995"/>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Lääkäri määrittää potilaiden sairauksia tutkimusten ja haastattelujen perusteella ja päättää hoitotoimenpiteistä. Lääkärin työ on myös sairauksien ennaltaehkäisemistä. Hän tekee usein terveystarkastuksia, osallistuu terveysneuvontaan ja -kasvatukseen sekä valvoo työpaikkojen työolosuhteita. Lisäksi lääkärillä voi olla hallinnollisia tehtäviä kuten laitoksen tai osaston johtaminen.</a:t>
            </a:r>
            <a:endParaRPr lang="fi-FI" sz="1400" b="0" dirty="0">
              <a:latin typeface="Arial Rounded MT Bold" panose="020F0704030504030204" pitchFamily="34" charset="0"/>
            </a:endParaRPr>
          </a:p>
        </p:txBody>
      </p:sp>
      <p:sp>
        <p:nvSpPr>
          <p:cNvPr id="37" name="Suorakulmio 36"/>
          <p:cNvSpPr/>
          <p:nvPr/>
        </p:nvSpPr>
        <p:spPr>
          <a:xfrm>
            <a:off x="1697435" y="5068922"/>
            <a:ext cx="4314725" cy="1600438"/>
          </a:xfrm>
          <a:prstGeom prst="rect">
            <a:avLst/>
          </a:prstGeom>
        </p:spPr>
        <p:txBody>
          <a:bodyPr wrap="square">
            <a:spAutoFit/>
          </a:bodyPr>
          <a:lstStyle/>
          <a:p>
            <a:r>
              <a:rPr lang="fi-FI" sz="1400" u="sng" dirty="0"/>
              <a:t>Lääkäreiden työpaikkoja ovat:</a:t>
            </a:r>
          </a:p>
          <a:p>
            <a:pPr marL="285750" indent="-285750">
              <a:buFont typeface="Courier New" panose="02070309020205020404" pitchFamily="49" charset="0"/>
              <a:buChar char="o"/>
            </a:pPr>
            <a:r>
              <a:rPr lang="fi-FI" sz="1400" dirty="0"/>
              <a:t>sairaalat</a:t>
            </a:r>
          </a:p>
          <a:p>
            <a:pPr marL="285750" indent="-285750">
              <a:buFont typeface="Courier New" panose="02070309020205020404" pitchFamily="49" charset="0"/>
              <a:buChar char="o"/>
            </a:pPr>
            <a:r>
              <a:rPr lang="fi-FI" sz="1400" dirty="0"/>
              <a:t>terveyskeskukset</a:t>
            </a:r>
          </a:p>
          <a:p>
            <a:pPr marL="285750" indent="-285750">
              <a:buFont typeface="Courier New" panose="02070309020205020404" pitchFamily="49" charset="0"/>
              <a:buChar char="o"/>
            </a:pPr>
            <a:r>
              <a:rPr lang="fi-FI" sz="1400" dirty="0"/>
              <a:t>työterveydenhuolto</a:t>
            </a:r>
          </a:p>
          <a:p>
            <a:pPr marL="285750" indent="-285750">
              <a:buFont typeface="Courier New" panose="02070309020205020404" pitchFamily="49" charset="0"/>
              <a:buChar char="o"/>
            </a:pPr>
            <a:r>
              <a:rPr lang="fi-FI" sz="1400" dirty="0"/>
              <a:t>yksityiset lääkäriasemat</a:t>
            </a:r>
          </a:p>
        </p:txBody>
      </p:sp>
      <p:pic>
        <p:nvPicPr>
          <p:cNvPr id="36"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Ryhmä 37">
            <a:extLst>
              <a:ext uri="{FF2B5EF4-FFF2-40B4-BE49-F238E27FC236}">
                <a16:creationId xmlns:a16="http://schemas.microsoft.com/office/drawing/2014/main" id="{104DBF81-5EF6-46E6-86CB-34F081B07B54}"/>
              </a:ext>
            </a:extLst>
          </p:cNvPr>
          <p:cNvGrpSpPr/>
          <p:nvPr/>
        </p:nvGrpSpPr>
        <p:grpSpPr>
          <a:xfrm>
            <a:off x="7951063" y="6309320"/>
            <a:ext cx="1229449" cy="549004"/>
            <a:chOff x="8023071" y="6305602"/>
            <a:chExt cx="1229449" cy="549004"/>
          </a:xfrm>
        </p:grpSpPr>
        <p:sp>
          <p:nvSpPr>
            <p:cNvPr id="39" name="Toimintopainike: Seuraava 85">
              <a:hlinkClick r:id="" action="ppaction://hlinkshowjump?jump=nextslide" highlightClick="1"/>
              <a:extLst>
                <a:ext uri="{FF2B5EF4-FFF2-40B4-BE49-F238E27FC236}">
                  <a16:creationId xmlns:a16="http://schemas.microsoft.com/office/drawing/2014/main" id="{CD6FC235-2CE2-44C0-A9AF-B69DC0112290}"/>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0" name="Toimintopainike: Edellinen 86">
              <a:hlinkClick r:id="" action="ppaction://hlinkshowjump?jump=firstslide" highlightClick="1"/>
              <a:extLst>
                <a:ext uri="{FF2B5EF4-FFF2-40B4-BE49-F238E27FC236}">
                  <a16:creationId xmlns:a16="http://schemas.microsoft.com/office/drawing/2014/main" id="{60456F00-5DD6-4C32-800E-70C5674CF046}"/>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ekstiruutu 40">
              <a:extLst>
                <a:ext uri="{FF2B5EF4-FFF2-40B4-BE49-F238E27FC236}">
                  <a16:creationId xmlns:a16="http://schemas.microsoft.com/office/drawing/2014/main" id="{F6314026-400C-4C42-933A-4895928C5A03}"/>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2" name="Tekstiruutu 41">
              <a:extLst>
                <a:ext uri="{FF2B5EF4-FFF2-40B4-BE49-F238E27FC236}">
                  <a16:creationId xmlns:a16="http://schemas.microsoft.com/office/drawing/2014/main" id="{0A41E7EF-60E6-4EDC-BA98-0FD2C4B4EDB3}"/>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5" name="Kuva 4">
            <a:extLst>
              <a:ext uri="{FF2B5EF4-FFF2-40B4-BE49-F238E27FC236}">
                <a16:creationId xmlns:a16="http://schemas.microsoft.com/office/drawing/2014/main" id="{CC27A8C1-C4B8-4F34-8130-641DF7CF7700}"/>
              </a:ext>
            </a:extLst>
          </p:cNvPr>
          <p:cNvPicPr>
            <a:picLocks noChangeAspect="1"/>
          </p:cNvPicPr>
          <p:nvPr/>
        </p:nvPicPr>
        <p:blipFill>
          <a:blip r:embed="rId10"/>
          <a:stretch>
            <a:fillRect/>
          </a:stretch>
        </p:blipFill>
        <p:spPr>
          <a:xfrm>
            <a:off x="5271472" y="5086657"/>
            <a:ext cx="2266241" cy="16102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0946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Psykologia</a:t>
            </a: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r>
              <a:rPr lang="fi-FI" sz="900" dirty="0"/>
              <a:t>Itä-Suomen yliopisto</a:t>
            </a:r>
          </a:p>
        </p:txBody>
      </p:sp>
      <p:sp>
        <p:nvSpPr>
          <p:cNvPr id="62" name="Pyöristetty suorakulmio 61">
            <a:hlinkClick r:id="rId4" tooltip="Katso lisää"/>
          </p:cNvPr>
          <p:cNvSpPr/>
          <p:nvPr/>
        </p:nvSpPr>
        <p:spPr bwMode="auto">
          <a:xfrm>
            <a:off x="35496" y="2420888"/>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6" tooltip="Katso lisää"/>
          </p:cNvPr>
          <p:cNvSpPr/>
          <p:nvPr/>
        </p:nvSpPr>
        <p:spPr bwMode="auto">
          <a:xfrm>
            <a:off x="35496" y="357301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7" tooltip="Katso lisää"/>
          </p:cNvPr>
          <p:cNvSpPr/>
          <p:nvPr/>
        </p:nvSpPr>
        <p:spPr bwMode="auto">
          <a:xfrm>
            <a:off x="35496" y="550161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8" tooltip="Katso lisää"/>
          </p:cNvPr>
          <p:cNvSpPr/>
          <p:nvPr/>
        </p:nvSpPr>
        <p:spPr bwMode="auto">
          <a:xfrm>
            <a:off x="35496" y="390041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073290"/>
            <a:ext cx="7077905" cy="2147798"/>
            <a:chOff x="1582753" y="4323460"/>
            <a:chExt cx="7077905" cy="2147798"/>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323460"/>
              <a:ext cx="2072435" cy="1665809"/>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4902540"/>
              <a:ext cx="1872208" cy="738664"/>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Psykologian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PsK</a:t>
              </a:r>
              <a:r>
                <a:rPr lang="fi-FI" sz="1400" dirty="0">
                  <a:latin typeface="Arial Rounded MT Bold" panose="020F0704030504030204" pitchFamily="34" charset="0"/>
                </a:rPr>
                <a:t>)</a:t>
              </a:r>
            </a:p>
          </p:txBody>
        </p:sp>
        <p:sp>
          <p:nvSpPr>
            <p:cNvPr id="81" name="Tekstiruutu 80"/>
            <p:cNvSpPr txBox="1"/>
            <p:nvPr/>
          </p:nvSpPr>
          <p:spPr>
            <a:xfrm>
              <a:off x="4067944" y="4915825"/>
              <a:ext cx="1941869" cy="95410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Psykologian</a:t>
              </a:r>
            </a:p>
            <a:p>
              <a:pPr algn="ctr">
                <a:spcBef>
                  <a:spcPts val="0"/>
                </a:spcBef>
                <a:buNone/>
              </a:pPr>
              <a:r>
                <a:rPr lang="fi-FI" sz="1400" dirty="0">
                  <a:latin typeface="Arial Rounded MT Bold" panose="020F0704030504030204" pitchFamily="34" charset="0"/>
                </a:rPr>
                <a:t> maisteri </a:t>
              </a:r>
            </a:p>
            <a:p>
              <a:pPr algn="ctr">
                <a:spcBef>
                  <a:spcPts val="0"/>
                </a:spcBef>
                <a:buNone/>
              </a:pPr>
              <a:r>
                <a:rPr lang="fi-FI" sz="1400" dirty="0">
                  <a:latin typeface="Arial Rounded MT Bold" panose="020F0704030504030204" pitchFamily="34" charset="0"/>
                </a:rPr>
                <a:t>(</a:t>
              </a:r>
              <a:r>
                <a:rPr lang="fi-FI" sz="1400" dirty="0" err="1">
                  <a:latin typeface="Arial Rounded MT Bold" panose="020F0704030504030204" pitchFamily="34" charset="0"/>
                </a:rPr>
                <a:t>PsM</a:t>
              </a:r>
              <a:r>
                <a:rPr lang="fi-FI" sz="1400" dirty="0">
                  <a:latin typeface="Arial Rounded MT Bold" panose="020F0704030504030204" pitchFamily="34" charset="0"/>
                </a:rPr>
                <a:t>)</a:t>
              </a:r>
            </a:p>
            <a:p>
              <a:pPr algn="ctr">
                <a:spcBef>
                  <a:spcPts val="0"/>
                </a:spcBef>
                <a:buNone/>
              </a:pPr>
              <a:r>
                <a:rPr lang="fi-FI" sz="1400" dirty="0">
                  <a:solidFill>
                    <a:srgbClr val="C00000"/>
                  </a:solidFill>
                  <a:latin typeface="Arial Rounded MT Bold" panose="020F0704030504030204" pitchFamily="34" charset="0"/>
                </a:rPr>
                <a:t>150 op!  </a:t>
              </a:r>
            </a:p>
          </p:txBody>
        </p:sp>
        <p:sp>
          <p:nvSpPr>
            <p:cNvPr id="82" name="Tekstiruutu 81"/>
            <p:cNvSpPr txBox="1"/>
            <p:nvPr/>
          </p:nvSpPr>
          <p:spPr>
            <a:xfrm>
              <a:off x="6746988" y="4538075"/>
              <a:ext cx="1785452" cy="1169551"/>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Psykologian</a:t>
              </a:r>
            </a:p>
            <a:p>
              <a:pPr algn="ctr">
                <a:spcBef>
                  <a:spcPts val="0"/>
                </a:spcBef>
                <a:buNone/>
              </a:pP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PsL</a:t>
              </a:r>
              <a:r>
                <a:rPr lang="fi-FI" sz="1400" dirty="0">
                  <a:solidFill>
                    <a:schemeClr val="bg1"/>
                  </a:solidFill>
                  <a:latin typeface="Arial Rounded MT Bold" panose="020F0704030504030204" pitchFamily="34" charset="0"/>
                </a:rPr>
                <a:t>)</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Psykologian</a:t>
              </a:r>
            </a:p>
            <a:p>
              <a:pPr algn="ctr">
                <a:spcBef>
                  <a:spcPts val="0"/>
                </a:spcBef>
                <a:buNone/>
              </a:pP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PsT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867982" y="1106160"/>
            <a:ext cx="6586866" cy="954107"/>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b="0" dirty="0">
                <a:latin typeface="Arial Rounded MT Bold" panose="020F0704030504030204" pitchFamily="34" charset="0"/>
              </a:rPr>
              <a:t>Psykologia tutkii ihmisen käyttäytymistä ja sen lainalaisuuksia. Psykologinen tutkimus yhdistyy muun muassa lääke- ja luonnontieteellisiin aloihin, humanistisiin tieteisiin sekä kasvatuksen ja yhteiskunnan tutkimukseen.</a:t>
            </a:r>
          </a:p>
        </p:txBody>
      </p:sp>
      <p:sp>
        <p:nvSpPr>
          <p:cNvPr id="37" name="Suorakulmio 36"/>
          <p:cNvSpPr/>
          <p:nvPr/>
        </p:nvSpPr>
        <p:spPr>
          <a:xfrm>
            <a:off x="1823896" y="4638035"/>
            <a:ext cx="5256584" cy="2031325"/>
          </a:xfrm>
          <a:prstGeom prst="rect">
            <a:avLst/>
          </a:prstGeom>
        </p:spPr>
        <p:txBody>
          <a:bodyPr wrap="square">
            <a:spAutoFit/>
          </a:bodyPr>
          <a:lstStyle/>
          <a:p>
            <a:pPr>
              <a:spcBef>
                <a:spcPts val="0"/>
              </a:spcBef>
            </a:pPr>
            <a:r>
              <a:rPr lang="fi-FI" sz="1400" b="0" u="sng" dirty="0">
                <a:latin typeface="Arial Rounded MT Bold" panose="020F0704030504030204" pitchFamily="34" charset="0"/>
              </a:rPr>
              <a:t>Psykologeja toimii muun muassa: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psykiatrisissa sairaaloissa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psykiatrian poliklinikoilla tai mielenterveystoimistoissa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kouluissa koulupsykologeina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korkeakouluissa tutkijoina tai opintopsykologeina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perheneuvoloissa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työvoimatoimistoissa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yrityksissä mm. kehittäjinä, konsultteina tai henkilöstöhallinnossa</a:t>
            </a:r>
          </a:p>
        </p:txBody>
      </p:sp>
      <p:pic>
        <p:nvPicPr>
          <p:cNvPr id="38"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3BC46C29-BB0F-471F-9D5F-A4C034C72B36}"/>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E90D96D8-56F0-4E62-9CDF-8F2D0CE93874}"/>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61FBC56C-87C8-4E16-A3EE-1C714E59278D}"/>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11BB1782-4A85-436A-8A3C-D004CE6B5324}"/>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04B3BACE-D3AD-42D3-88D7-BB5DBC469F24}"/>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2" name="Kuva 1">
            <a:extLst>
              <a:ext uri="{FF2B5EF4-FFF2-40B4-BE49-F238E27FC236}">
                <a16:creationId xmlns:a16="http://schemas.microsoft.com/office/drawing/2014/main" id="{0F3FEC59-CA89-4BEE-A47B-7EDC92A763FC}"/>
              </a:ext>
            </a:extLst>
          </p:cNvPr>
          <p:cNvPicPr>
            <a:picLocks noChangeAspect="1"/>
          </p:cNvPicPr>
          <p:nvPr/>
        </p:nvPicPr>
        <p:blipFill rotWithShape="1">
          <a:blip r:embed="rId11"/>
          <a:srcRect l="10555" r="9129"/>
          <a:stretch/>
        </p:blipFill>
        <p:spPr>
          <a:xfrm>
            <a:off x="7031545" y="4598222"/>
            <a:ext cx="1860935" cy="1541852"/>
          </a:xfrm>
          <a:prstGeom prst="rect">
            <a:avLst/>
          </a:prstGeom>
          <a:ln>
            <a:solidFill>
              <a:schemeClr val="accent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655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Sosiaalitieteet</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no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112994"/>
            <a:ext cx="1359671" cy="255389"/>
          </a:xfrm>
          <a:prstGeom prst="roundRect">
            <a:avLst/>
          </a:prstGeom>
          <a:solidFill>
            <a:srgbClr val="FF99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4" tooltip="Katso lisää"/>
          </p:cNvPr>
          <p:cNvSpPr/>
          <p:nvPr/>
        </p:nvSpPr>
        <p:spPr bwMode="auto">
          <a:xfrm>
            <a:off x="35496" y="3212976"/>
            <a:ext cx="1368152" cy="255389"/>
          </a:xfrm>
          <a:prstGeom prst="roundRect">
            <a:avLst/>
          </a:prstGeom>
          <a:solidFill>
            <a:srgbClr val="FF99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a:hlinkClick r:id="rId5" tooltip="Katso lisää"/>
          </p:cNvPr>
          <p:cNvSpPr/>
          <p:nvPr/>
        </p:nvSpPr>
        <p:spPr bwMode="auto">
          <a:xfrm>
            <a:off x="35496" y="3532242"/>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16469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4839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1276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320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6" tooltip="Katso lisää"/>
          </p:cNvPr>
          <p:cNvSpPr/>
          <p:nvPr/>
        </p:nvSpPr>
        <p:spPr bwMode="auto">
          <a:xfrm>
            <a:off x="35496" y="5460841"/>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a:hlinkClick r:id="rId7" tooltip="Katso lisää"/>
          </p:cNvPr>
          <p:cNvSpPr/>
          <p:nvPr/>
        </p:nvSpPr>
        <p:spPr bwMode="auto">
          <a:xfrm>
            <a:off x="35496" y="3859639"/>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475654" y="1988840"/>
            <a:ext cx="7568741" cy="4381455"/>
            <a:chOff x="1475654" y="3751275"/>
            <a:chExt cx="7568741" cy="4381455"/>
          </a:xfrm>
        </p:grpSpPr>
        <p:cxnSp>
          <p:nvCxnSpPr>
            <p:cNvPr id="74" name="Suora yhdysviiva 73"/>
            <p:cNvCxnSpPr/>
            <p:nvPr/>
          </p:nvCxnSpPr>
          <p:spPr bwMode="auto">
            <a:xfrm flipV="1">
              <a:off x="2411760" y="5258155"/>
              <a:ext cx="5507697" cy="2278310"/>
            </a:xfrm>
            <a:prstGeom prst="line">
              <a:avLst/>
            </a:prstGeom>
            <a:noFill/>
            <a:ln w="76200" cap="flat" cmpd="sng" algn="ctr">
              <a:solidFill>
                <a:srgbClr val="CC3300"/>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5436096" y="3790390"/>
              <a:ext cx="3608299" cy="1644945"/>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1907697" y="6024293"/>
              <a:ext cx="1296153" cy="2160239"/>
            </a:xfrm>
            <a:prstGeom prst="round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324743" y="5294676"/>
              <a:ext cx="1169551" cy="21151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475656" y="6559587"/>
              <a:ext cx="2160240" cy="1169551"/>
            </a:xfrm>
            <a:prstGeom prst="rect">
              <a:avLst/>
            </a:prstGeom>
            <a:noFill/>
          </p:spPr>
          <p:txBody>
            <a:bodyPr wrap="square" rtlCol="0">
              <a:spAutoFit/>
            </a:bodyPr>
            <a:lstStyle/>
            <a:p>
              <a:pPr algn="ctr">
                <a:buNone/>
              </a:pPr>
              <a:r>
                <a:rPr lang="fi-FI" sz="1400" dirty="0">
                  <a:latin typeface="Arial Rounded MT Bold" panose="020F0704030504030204" pitchFamily="34" charset="0"/>
                </a:rPr>
                <a:t>Yhteiskuntatieteiden</a:t>
              </a:r>
            </a:p>
            <a:p>
              <a:pPr algn="ctr">
                <a:spcBef>
                  <a:spcPts val="0"/>
                </a:spcBef>
                <a:buNone/>
              </a:pPr>
              <a:r>
                <a:rPr lang="fi-FI" sz="1400" dirty="0">
                  <a:latin typeface="Arial Rounded MT Bold" panose="020F0704030504030204" pitchFamily="34" charset="0"/>
                </a:rPr>
                <a:t> kandidaatti (YTK)</a:t>
              </a:r>
            </a:p>
            <a:p>
              <a:pPr algn="ctr">
                <a:spcBef>
                  <a:spcPts val="0"/>
                </a:spcBef>
                <a:buNone/>
              </a:pPr>
              <a:r>
                <a:rPr lang="fi-FI" sz="1400" dirty="0">
                  <a:latin typeface="Arial Rounded MT Bold" panose="020F0704030504030204" pitchFamily="34" charset="0"/>
                </a:rPr>
                <a:t>Valtiotieteiden</a:t>
              </a:r>
            </a:p>
            <a:p>
              <a:pPr algn="ctr">
                <a:spcBef>
                  <a:spcPts val="0"/>
                </a:spcBef>
                <a:buNone/>
              </a:pPr>
              <a:r>
                <a:rPr lang="fi-FI" sz="1400" dirty="0">
                  <a:latin typeface="Arial Rounded MT Bold" panose="020F0704030504030204" pitchFamily="34" charset="0"/>
                </a:rPr>
                <a:t>kandidaatti (VTK)</a:t>
              </a:r>
            </a:p>
            <a:p>
              <a:pPr algn="ctr">
                <a:spcBef>
                  <a:spcPts val="0"/>
                </a:spcBef>
                <a:buNone/>
              </a:pPr>
              <a:endParaRPr lang="fi-FI" sz="1400" dirty="0">
                <a:latin typeface="Arial Rounded MT Bold" panose="020F0704030504030204" pitchFamily="34" charset="0"/>
              </a:endParaRPr>
            </a:p>
          </p:txBody>
        </p:sp>
        <p:sp>
          <p:nvSpPr>
            <p:cNvPr id="81" name="Tekstiruutu 80"/>
            <p:cNvSpPr txBox="1"/>
            <p:nvPr/>
          </p:nvSpPr>
          <p:spPr>
            <a:xfrm>
              <a:off x="3851920" y="5839507"/>
              <a:ext cx="2085885" cy="95410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Yhteiskuntatieteiden </a:t>
              </a:r>
            </a:p>
            <a:p>
              <a:pPr algn="ctr">
                <a:spcBef>
                  <a:spcPts val="0"/>
                </a:spcBef>
                <a:buNone/>
              </a:pPr>
              <a:r>
                <a:rPr lang="fi-FI" sz="1400" dirty="0">
                  <a:latin typeface="Arial Rounded MT Bold" panose="020F0704030504030204" pitchFamily="34" charset="0"/>
                </a:rPr>
                <a:t>maisteri (YTM)</a:t>
              </a:r>
            </a:p>
            <a:p>
              <a:pPr algn="ctr">
                <a:spcBef>
                  <a:spcPts val="0"/>
                </a:spcBef>
                <a:buNone/>
              </a:pPr>
              <a:r>
                <a:rPr lang="fi-FI" sz="1400" dirty="0">
                  <a:latin typeface="Arial Rounded MT Bold" panose="020F0704030504030204" pitchFamily="34" charset="0"/>
                </a:rPr>
                <a:t>Valtiotieteiden</a:t>
              </a:r>
            </a:p>
            <a:p>
              <a:pPr algn="ctr">
                <a:spcBef>
                  <a:spcPts val="0"/>
                </a:spcBef>
                <a:buNone/>
              </a:pPr>
              <a:r>
                <a:rPr lang="fi-FI" sz="1400" dirty="0">
                  <a:latin typeface="Arial Rounded MT Bold" panose="020F0704030504030204" pitchFamily="34" charset="0"/>
                </a:rPr>
                <a:t> maisteri (VTM)</a:t>
              </a:r>
            </a:p>
          </p:txBody>
        </p:sp>
        <p:sp>
          <p:nvSpPr>
            <p:cNvPr id="82" name="Tekstiruutu 81"/>
            <p:cNvSpPr txBox="1"/>
            <p:nvPr/>
          </p:nvSpPr>
          <p:spPr>
            <a:xfrm>
              <a:off x="5508104" y="3751275"/>
              <a:ext cx="3536290" cy="1384995"/>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Yhteiskuntatieteiden lisensiaatti (YTL)</a:t>
              </a:r>
            </a:p>
            <a:p>
              <a:pPr algn="ctr">
                <a:spcBef>
                  <a:spcPts val="0"/>
                </a:spcBef>
                <a:buNone/>
              </a:pPr>
              <a:r>
                <a:rPr lang="fi-FI" sz="1400" dirty="0">
                  <a:solidFill>
                    <a:schemeClr val="bg1"/>
                  </a:solidFill>
                  <a:latin typeface="Arial Rounded MT Bold" panose="020F0704030504030204" pitchFamily="34" charset="0"/>
                </a:rPr>
                <a:t>Valtiotieteiden lisensiaatti (VTL)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a:solidFill>
                    <a:schemeClr val="bg1"/>
                  </a:solidFill>
                  <a:latin typeface="Arial Rounded MT Bold" panose="020F0704030504030204" pitchFamily="34" charset="0"/>
                </a:rPr>
                <a:t>Yhteiskuntatieteiden tohtori (YTT)</a:t>
              </a:r>
            </a:p>
            <a:p>
              <a:pPr algn="ctr">
                <a:spcBef>
                  <a:spcPts val="0"/>
                </a:spcBef>
                <a:buNone/>
              </a:pPr>
              <a:r>
                <a:rPr lang="fi-FI" sz="1400" dirty="0">
                  <a:solidFill>
                    <a:schemeClr val="bg1"/>
                  </a:solidFill>
                  <a:latin typeface="Arial Rounded MT Bold" panose="020F0704030504030204" pitchFamily="34" charset="0"/>
                </a:rPr>
                <a:t>Valtiotieteiden tohtori (VTT)</a:t>
              </a:r>
            </a:p>
          </p:txBody>
        </p:sp>
        <p:sp>
          <p:nvSpPr>
            <p:cNvPr id="6" name="Tekstiruutu 5"/>
            <p:cNvSpPr txBox="1"/>
            <p:nvPr/>
          </p:nvSpPr>
          <p:spPr>
            <a:xfrm>
              <a:off x="1582753" y="7855731"/>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3851919" y="7070321"/>
              <a:ext cx="2243488"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690592" y="5606792"/>
              <a:ext cx="1391316" cy="276999"/>
            </a:xfrm>
            <a:prstGeom prst="rect">
              <a:avLst/>
            </a:prstGeom>
            <a:solidFill>
              <a:srgbClr val="CC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619672" y="1124744"/>
            <a:ext cx="7108586" cy="738664"/>
          </a:xfrm>
          <a:prstGeom prst="rect">
            <a:avLst/>
          </a:prstGeom>
          <a:solidFill>
            <a:schemeClr val="bg2">
              <a:lumMod val="20000"/>
              <a:lumOff val="80000"/>
            </a:schemeClr>
          </a:solidFill>
          <a:effectLst>
            <a:glow rad="139700">
              <a:srgbClr val="CC6600">
                <a:alpha val="40000"/>
              </a:srgbClr>
            </a:glow>
          </a:effectLst>
        </p:spPr>
        <p:txBody>
          <a:bodyPr wrap="square">
            <a:spAutoFit/>
          </a:bodyPr>
          <a:lstStyle/>
          <a:p>
            <a:r>
              <a:rPr lang="fi-FI" sz="1400" dirty="0"/>
              <a:t>Sosiaalitieteissä tarkastellaan ihmisyhteisöjä ja ryhmiä ja ihmisten auttamisen muotoja, kuten erilaisuutta ja samanlaisuutta, arvoja, normeja, asenteita, tapoja, hallintoa, kulttuuria, työelämää ja politiikkaa.</a:t>
            </a:r>
          </a:p>
        </p:txBody>
      </p:sp>
      <p:sp>
        <p:nvSpPr>
          <p:cNvPr id="37" name="Suorakulmio 36"/>
          <p:cNvSpPr/>
          <p:nvPr/>
        </p:nvSpPr>
        <p:spPr>
          <a:xfrm>
            <a:off x="1763688" y="2132856"/>
            <a:ext cx="2952328" cy="1600438"/>
          </a:xfrm>
          <a:prstGeom prst="rect">
            <a:avLst/>
          </a:prstGeom>
        </p:spPr>
        <p:txBody>
          <a:bodyPr wrap="square">
            <a:spAutoFit/>
          </a:bodyPr>
          <a:lstStyle/>
          <a:p>
            <a:r>
              <a:rPr lang="fi-FI" sz="1400" u="sng" dirty="0"/>
              <a:t>Koulutusalalla voi opiskella:</a:t>
            </a:r>
          </a:p>
          <a:p>
            <a:pPr marL="285750" indent="-285750">
              <a:spcBef>
                <a:spcPts val="0"/>
              </a:spcBef>
              <a:buFont typeface="Courier New" panose="02070309020205020404" pitchFamily="49" charset="0"/>
              <a:buChar char="o"/>
            </a:pPr>
            <a:r>
              <a:rPr lang="fi-FI" sz="1200" dirty="0"/>
              <a:t>sosiologiaa</a:t>
            </a:r>
          </a:p>
          <a:p>
            <a:pPr marL="285750" indent="-285750">
              <a:spcBef>
                <a:spcPts val="0"/>
              </a:spcBef>
              <a:buFont typeface="Courier New" panose="02070309020205020404" pitchFamily="49" charset="0"/>
              <a:buChar char="o"/>
            </a:pPr>
            <a:r>
              <a:rPr lang="fi-FI" sz="1200" dirty="0"/>
              <a:t>sosiaalipsykologiaa</a:t>
            </a:r>
          </a:p>
          <a:p>
            <a:pPr marL="285750" indent="-285750">
              <a:spcBef>
                <a:spcPts val="0"/>
              </a:spcBef>
              <a:buFont typeface="Courier New" panose="02070309020205020404" pitchFamily="49" charset="0"/>
              <a:buChar char="o"/>
            </a:pPr>
            <a:r>
              <a:rPr lang="fi-FI" sz="1200" dirty="0"/>
              <a:t>sosiaalipolitiikkaa</a:t>
            </a:r>
          </a:p>
          <a:p>
            <a:pPr marL="285750" indent="-285750">
              <a:spcBef>
                <a:spcPts val="0"/>
              </a:spcBef>
              <a:buFont typeface="Courier New" panose="02070309020205020404" pitchFamily="49" charset="0"/>
              <a:buChar char="o"/>
            </a:pPr>
            <a:r>
              <a:rPr lang="fi-FI" sz="1200" dirty="0"/>
              <a:t>yhteiskuntapolitiikkaa</a:t>
            </a:r>
          </a:p>
          <a:p>
            <a:pPr marL="285750" indent="-285750">
              <a:spcBef>
                <a:spcPts val="0"/>
              </a:spcBef>
              <a:buFont typeface="Courier New" panose="02070309020205020404" pitchFamily="49" charset="0"/>
              <a:buChar char="o"/>
            </a:pPr>
            <a:r>
              <a:rPr lang="fi-FI" sz="1200" dirty="0"/>
              <a:t>sosiaalityötä</a:t>
            </a:r>
          </a:p>
          <a:p>
            <a:pPr marL="285750" indent="-285750">
              <a:spcBef>
                <a:spcPts val="0"/>
              </a:spcBef>
              <a:buFont typeface="Courier New" panose="02070309020205020404" pitchFamily="49" charset="0"/>
              <a:buChar char="o"/>
            </a:pPr>
            <a:r>
              <a:rPr lang="fi-FI" sz="1200" dirty="0"/>
              <a:t>kunnallisalaa</a:t>
            </a:r>
          </a:p>
          <a:p>
            <a:pPr marL="285750" indent="-285750">
              <a:spcBef>
                <a:spcPts val="0"/>
              </a:spcBef>
              <a:buFont typeface="Courier New" panose="02070309020205020404" pitchFamily="49" charset="0"/>
              <a:buChar char="o"/>
            </a:pPr>
            <a:r>
              <a:rPr lang="fi-FI" sz="1200" b="0" dirty="0"/>
              <a:t>..</a:t>
            </a:r>
          </a:p>
        </p:txBody>
      </p:sp>
      <p:sp>
        <p:nvSpPr>
          <p:cNvPr id="3" name="Pyöristetty suorakulmio 2">
            <a:hlinkClick r:id="rId8" tooltip="Katso lisää"/>
          </p:cNvPr>
          <p:cNvSpPr/>
          <p:nvPr/>
        </p:nvSpPr>
        <p:spPr bwMode="auto">
          <a:xfrm>
            <a:off x="35496" y="1069762"/>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62" name="Pyöristetty suorakulmio 61">
            <a:hlinkClick r:id="rId9" tooltip="Katso lisää"/>
          </p:cNvPr>
          <p:cNvSpPr/>
          <p:nvPr/>
        </p:nvSpPr>
        <p:spPr bwMode="auto">
          <a:xfrm>
            <a:off x="35496" y="2420888"/>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pic>
        <p:nvPicPr>
          <p:cNvPr id="2" name="Kuva 1">
            <a:extLst>
              <a:ext uri="{FF2B5EF4-FFF2-40B4-BE49-F238E27FC236}">
                <a16:creationId xmlns:a16="http://schemas.microsoft.com/office/drawing/2014/main" id="{020E7DD3-0407-4E65-924C-FAFA127D6888}"/>
              </a:ext>
            </a:extLst>
          </p:cNvPr>
          <p:cNvPicPr>
            <a:picLocks noChangeAspect="1"/>
          </p:cNvPicPr>
          <p:nvPr/>
        </p:nvPicPr>
        <p:blipFill>
          <a:blip r:embed="rId12"/>
          <a:stretch>
            <a:fillRect/>
          </a:stretch>
        </p:blipFill>
        <p:spPr>
          <a:xfrm>
            <a:off x="6747522" y="4418389"/>
            <a:ext cx="1734404" cy="17344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39" name="Ryhmä 38">
            <a:extLst>
              <a:ext uri="{FF2B5EF4-FFF2-40B4-BE49-F238E27FC236}">
                <a16:creationId xmlns:a16="http://schemas.microsoft.com/office/drawing/2014/main" id="{C4E89AD1-BE30-4EC5-934B-393B51CAADBC}"/>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7BAE6789-4063-4D41-9ACA-82DDEE9C777E}"/>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BD599ACD-EEDA-4311-ACF6-651B6CF21DC0}"/>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17345937-C830-45A7-8765-A74A1772390B}"/>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D59A709F-FD65-4A82-84E2-09C88E5F788D}"/>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24709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Journalistiikka ja viestintä</a:t>
            </a: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a:hlinkClick r:id="rId3" tooltip="katso lisää"/>
          </p:cNvPr>
          <p:cNvSpPr/>
          <p:nvPr/>
        </p:nvSpPr>
        <p:spPr bwMode="auto">
          <a:xfrm>
            <a:off x="35496" y="1717834"/>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r>
              <a:rPr lang="fi-FI" sz="900" dirty="0"/>
              <a:t>Vaasan yliopisto</a:t>
            </a:r>
          </a:p>
        </p:txBody>
      </p:sp>
      <p:sp>
        <p:nvSpPr>
          <p:cNvPr id="61" name="Pyöristetty suorakulmio 60"/>
          <p:cNvSpPr/>
          <p:nvPr/>
        </p:nvSpPr>
        <p:spPr bwMode="auto">
          <a:xfrm>
            <a:off x="35496" y="2093491"/>
            <a:ext cx="1368152" cy="255389"/>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a:hlinkClick r:id="rId4" tooltip="Katso lisää"/>
          </p:cNvPr>
          <p:cNvSpPr/>
          <p:nvPr/>
        </p:nvSpPr>
        <p:spPr bwMode="auto">
          <a:xfrm>
            <a:off x="35496" y="2420888"/>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6" tooltip="Katso lisää"/>
          </p:cNvPr>
          <p:cNvSpPr/>
          <p:nvPr/>
        </p:nvSpPr>
        <p:spPr bwMode="auto">
          <a:xfrm>
            <a:off x="35496" y="550161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r>
              <a:rPr lang="fi-FI" sz="1000" dirty="0"/>
              <a:t>Åbo Akademi</a:t>
            </a:r>
          </a:p>
        </p:txBody>
      </p:sp>
      <p:grpSp>
        <p:nvGrpSpPr>
          <p:cNvPr id="4" name="Ryhmä 3"/>
          <p:cNvGrpSpPr/>
          <p:nvPr/>
        </p:nvGrpSpPr>
        <p:grpSpPr>
          <a:xfrm>
            <a:off x="1582753" y="2536573"/>
            <a:ext cx="7037493" cy="2044555"/>
            <a:chOff x="1582753" y="4426703"/>
            <a:chExt cx="7037493" cy="2044555"/>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00B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4" y="4426703"/>
              <a:ext cx="2032022" cy="1562566"/>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763688" y="4872273"/>
              <a:ext cx="2068875" cy="830997"/>
            </a:xfrm>
            <a:prstGeom prst="rect">
              <a:avLst/>
            </a:prstGeom>
            <a:noFill/>
          </p:spPr>
          <p:txBody>
            <a:bodyPr wrap="square" rtlCol="0">
              <a:spAutoFit/>
            </a:bodyPr>
            <a:lstStyle/>
            <a:p>
              <a:pPr algn="ctr">
                <a:buNone/>
              </a:pPr>
              <a:r>
                <a:rPr lang="fi-FI" sz="1200" dirty="0" err="1">
                  <a:latin typeface="Arial Rounded MT Bold" panose="020F0704030504030204" pitchFamily="34" charset="0"/>
                </a:rPr>
                <a:t>Humanist</a:t>
              </a:r>
              <a:r>
                <a:rPr lang="fi-FI" sz="1200" dirty="0">
                  <a:latin typeface="Arial Rounded MT Bold" panose="020F0704030504030204" pitchFamily="34" charset="0"/>
                </a:rPr>
                <a:t>. tieteiden</a:t>
              </a:r>
            </a:p>
            <a:p>
              <a:pPr algn="ctr">
                <a:spcBef>
                  <a:spcPts val="0"/>
                </a:spcBef>
                <a:buNone/>
              </a:pPr>
              <a:r>
                <a:rPr lang="fi-FI" sz="1200" dirty="0">
                  <a:latin typeface="Arial Rounded MT Bold" panose="020F0704030504030204" pitchFamily="34" charset="0"/>
                </a:rPr>
                <a:t>kandidaatti (HuK)</a:t>
              </a:r>
            </a:p>
            <a:p>
              <a:pPr algn="ctr">
                <a:spcBef>
                  <a:spcPts val="0"/>
                </a:spcBef>
                <a:buNone/>
              </a:pPr>
              <a:r>
                <a:rPr lang="fi-FI" sz="1200" dirty="0" err="1">
                  <a:latin typeface="Arial Rounded MT Bold" panose="020F0704030504030204" pitchFamily="34" charset="0"/>
                </a:rPr>
                <a:t>Yhteisk</a:t>
              </a:r>
              <a:r>
                <a:rPr lang="fi-FI" sz="1200" dirty="0">
                  <a:latin typeface="Arial Rounded MT Bold" panose="020F0704030504030204" pitchFamily="34" charset="0"/>
                </a:rPr>
                <a:t>. tiet.</a:t>
              </a:r>
            </a:p>
            <a:p>
              <a:pPr algn="ctr">
                <a:spcBef>
                  <a:spcPts val="0"/>
                </a:spcBef>
                <a:buNone/>
              </a:pPr>
              <a:r>
                <a:rPr lang="fi-FI" sz="1200" dirty="0">
                  <a:latin typeface="Arial Rounded MT Bold" panose="020F0704030504030204" pitchFamily="34" charset="0"/>
                </a:rPr>
                <a:t>kandidaatti (YTK)</a:t>
              </a:r>
            </a:p>
          </p:txBody>
        </p:sp>
        <p:sp>
          <p:nvSpPr>
            <p:cNvPr id="81" name="Tekstiruutu 80"/>
            <p:cNvSpPr txBox="1"/>
            <p:nvPr/>
          </p:nvSpPr>
          <p:spPr>
            <a:xfrm>
              <a:off x="4033372" y="4792487"/>
              <a:ext cx="1941869" cy="830997"/>
            </a:xfrm>
            <a:prstGeom prst="rect">
              <a:avLst/>
            </a:prstGeom>
            <a:noFill/>
          </p:spPr>
          <p:txBody>
            <a:bodyPr wrap="square" rtlCol="0">
              <a:spAutoFit/>
            </a:bodyPr>
            <a:lstStyle/>
            <a:p>
              <a:pPr algn="ctr">
                <a:spcBef>
                  <a:spcPts val="0"/>
                </a:spcBef>
                <a:buNone/>
              </a:pPr>
              <a:r>
                <a:rPr lang="fi-FI" sz="1200" dirty="0">
                  <a:latin typeface="Arial Rounded MT Bold" panose="020F0704030504030204" pitchFamily="34" charset="0"/>
                </a:rPr>
                <a:t>Filosofian</a:t>
              </a:r>
            </a:p>
            <a:p>
              <a:pPr algn="ctr">
                <a:spcBef>
                  <a:spcPts val="0"/>
                </a:spcBef>
                <a:buNone/>
              </a:pPr>
              <a:r>
                <a:rPr lang="fi-FI" sz="1200" dirty="0">
                  <a:latin typeface="Arial Rounded MT Bold" panose="020F0704030504030204" pitchFamily="34" charset="0"/>
                </a:rPr>
                <a:t>maisteri (FM)</a:t>
              </a:r>
            </a:p>
            <a:p>
              <a:pPr algn="ctr">
                <a:spcBef>
                  <a:spcPts val="0"/>
                </a:spcBef>
                <a:buNone/>
              </a:pPr>
              <a:r>
                <a:rPr lang="fi-FI" sz="1200" dirty="0">
                  <a:latin typeface="Arial Rounded MT Bold" panose="020F0704030504030204" pitchFamily="34" charset="0"/>
                </a:rPr>
                <a:t>Yhteiskuntat.</a:t>
              </a:r>
            </a:p>
            <a:p>
              <a:pPr algn="ctr">
                <a:spcBef>
                  <a:spcPts val="0"/>
                </a:spcBef>
                <a:buNone/>
              </a:pPr>
              <a:r>
                <a:rPr lang="fi-FI" sz="1200" dirty="0">
                  <a:latin typeface="Arial Rounded MT Bold" panose="020F0704030504030204" pitchFamily="34" charset="0"/>
                </a:rPr>
                <a:t>maisteri (YTM)</a:t>
              </a:r>
            </a:p>
          </p:txBody>
        </p:sp>
        <p:sp>
          <p:nvSpPr>
            <p:cNvPr id="82" name="Tekstiruutu 81"/>
            <p:cNvSpPr txBox="1"/>
            <p:nvPr/>
          </p:nvSpPr>
          <p:spPr>
            <a:xfrm>
              <a:off x="6746988" y="4725643"/>
              <a:ext cx="1785452" cy="1231106"/>
            </a:xfrm>
            <a:prstGeom prst="rect">
              <a:avLst/>
            </a:prstGeom>
            <a:noFill/>
          </p:spPr>
          <p:txBody>
            <a:bodyPr wrap="square" rtlCol="0">
              <a:spAutoFit/>
            </a:bodyPr>
            <a:lstStyle/>
            <a:p>
              <a:pPr algn="ctr">
                <a:spcBef>
                  <a:spcPts val="0"/>
                </a:spcBef>
                <a:buNone/>
              </a:pPr>
              <a:r>
                <a:rPr lang="fi-FI" sz="1200" dirty="0">
                  <a:solidFill>
                    <a:schemeClr val="bg1"/>
                  </a:solidFill>
                  <a:latin typeface="Arial Rounded MT Bold" panose="020F0704030504030204" pitchFamily="34" charset="0"/>
                </a:rPr>
                <a:t>Filosofian </a:t>
              </a:r>
              <a:r>
                <a:rPr lang="fi-FI" sz="1200" dirty="0" err="1">
                  <a:solidFill>
                    <a:schemeClr val="bg1"/>
                  </a:solidFill>
                  <a:latin typeface="Arial Rounded MT Bold" panose="020F0704030504030204" pitchFamily="34" charset="0"/>
                </a:rPr>
                <a:t>lisens</a:t>
              </a:r>
              <a:r>
                <a:rPr lang="fi-FI" sz="1200" dirty="0">
                  <a:solidFill>
                    <a:schemeClr val="bg1"/>
                  </a:solidFill>
                  <a:latin typeface="Arial Rounded MT Bold" panose="020F0704030504030204" pitchFamily="34" charset="0"/>
                </a:rPr>
                <a:t>. (FL)</a:t>
              </a:r>
            </a:p>
            <a:p>
              <a:pPr algn="ctr">
                <a:spcBef>
                  <a:spcPts val="0"/>
                </a:spcBef>
                <a:buNone/>
              </a:pPr>
              <a:r>
                <a:rPr lang="fi-FI" sz="1200" dirty="0">
                  <a:solidFill>
                    <a:schemeClr val="bg1"/>
                  </a:solidFill>
                  <a:latin typeface="Arial Rounded MT Bold" panose="020F0704030504030204" pitchFamily="34" charset="0"/>
                </a:rPr>
                <a:t>Filosofian tohtori (FT)</a:t>
              </a:r>
            </a:p>
            <a:p>
              <a:pPr algn="ctr">
                <a:spcBef>
                  <a:spcPts val="0"/>
                </a:spcBef>
                <a:buNone/>
              </a:pPr>
              <a:r>
                <a:rPr lang="fi-FI" sz="1200" dirty="0" err="1">
                  <a:solidFill>
                    <a:schemeClr val="bg1"/>
                  </a:solidFill>
                  <a:latin typeface="Arial Rounded MT Bold" panose="020F0704030504030204" pitchFamily="34" charset="0"/>
                </a:rPr>
                <a:t>Yhteisk</a:t>
              </a:r>
              <a:r>
                <a:rPr lang="fi-FI" sz="1200" dirty="0">
                  <a:solidFill>
                    <a:schemeClr val="bg1"/>
                  </a:solidFill>
                  <a:latin typeface="Arial Rounded MT Bold" panose="020F0704030504030204" pitchFamily="34" charset="0"/>
                </a:rPr>
                <a:t>. tiet. lis. (YTL)</a:t>
              </a:r>
            </a:p>
            <a:p>
              <a:pPr algn="ctr">
                <a:spcBef>
                  <a:spcPts val="0"/>
                </a:spcBef>
                <a:buNone/>
              </a:pPr>
              <a:r>
                <a:rPr lang="fi-FI" sz="1200" dirty="0">
                  <a:solidFill>
                    <a:schemeClr val="bg1"/>
                  </a:solidFill>
                  <a:latin typeface="Arial Rounded MT Bold" panose="020F0704030504030204" pitchFamily="34" charset="0"/>
                </a:rPr>
                <a:t>Yhteiskuntat. toht. (YTT)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9" y="1143615"/>
            <a:ext cx="6289847" cy="954107"/>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t>Journalistiikka tutkii viestintää yhteiskunnassa, erityisesti medioiden avulla tapahtuvaa julkista tiedonvälitystä. Tiedotusoppi antaa perustiedot ja -taidot lehdistöstä, radiosta ja televisiosta sekä uudemmista joukkoviestinnän muodoista.</a:t>
            </a:r>
            <a:endParaRPr lang="fi-FI" sz="1400" b="0" dirty="0">
              <a:latin typeface="Arial Rounded MT Bold" panose="020F0704030504030204" pitchFamily="34" charset="0"/>
            </a:endParaRPr>
          </a:p>
        </p:txBody>
      </p:sp>
      <p:sp>
        <p:nvSpPr>
          <p:cNvPr id="37" name="Suorakulmio 36"/>
          <p:cNvSpPr/>
          <p:nvPr/>
        </p:nvSpPr>
        <p:spPr>
          <a:xfrm>
            <a:off x="1691680" y="4797152"/>
            <a:ext cx="4248472" cy="1600438"/>
          </a:xfrm>
          <a:prstGeom prst="rect">
            <a:avLst/>
          </a:prstGeom>
        </p:spPr>
        <p:txBody>
          <a:bodyPr wrap="square">
            <a:spAutoFit/>
          </a:bodyPr>
          <a:lstStyle/>
          <a:p>
            <a:pPr>
              <a:spcBef>
                <a:spcPts val="0"/>
              </a:spcBef>
            </a:pPr>
            <a:r>
              <a:rPr lang="fi-FI" sz="1400" b="0" u="sng" dirty="0">
                <a:latin typeface="Arial Rounded MT Bold" panose="020F0704030504030204" pitchFamily="34" charset="0"/>
              </a:rPr>
              <a:t>Valmistuneita työskentelee muun muassa: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tiedotusvälineissä</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kirjastoissa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kulttuurihallinnossa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mediakasvatuksessa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tutkimuslaitoksissa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lehtikuvaajina</a:t>
            </a:r>
          </a:p>
        </p:txBody>
      </p:sp>
      <p:pic>
        <p:nvPicPr>
          <p:cNvPr id="38"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70C65518-EE4B-4A5D-AAC8-C9C58012D890}"/>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9E1B1DC9-DD63-4750-BDD6-6CD7E10C1148}"/>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662624BD-64B8-4FCD-99F0-2197E4B30217}"/>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88A3031B-5CCC-4334-8F8D-A8BFB8686B79}"/>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C2EBF747-68E2-453B-ABC6-106895577D89}"/>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2" name="Kuva 1">
            <a:extLst>
              <a:ext uri="{FF2B5EF4-FFF2-40B4-BE49-F238E27FC236}">
                <a16:creationId xmlns:a16="http://schemas.microsoft.com/office/drawing/2014/main" id="{FC391582-D44F-4A34-9156-A1569B445CF8}"/>
              </a:ext>
            </a:extLst>
          </p:cNvPr>
          <p:cNvPicPr>
            <a:picLocks noChangeAspect="1"/>
          </p:cNvPicPr>
          <p:nvPr/>
        </p:nvPicPr>
        <p:blipFill>
          <a:blip r:embed="rId9"/>
          <a:stretch>
            <a:fillRect/>
          </a:stretch>
        </p:blipFill>
        <p:spPr>
          <a:xfrm>
            <a:off x="6339481" y="4778868"/>
            <a:ext cx="2408983" cy="14453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1219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Maa- ja metsätaloustiede</a:t>
            </a: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24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5354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72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4" tooltip="Katso lisää"/>
          </p:cNvPr>
          <p:cNvSpPr/>
          <p:nvPr/>
        </p:nvSpPr>
        <p:spPr bwMode="auto">
          <a:xfrm>
            <a:off x="35496" y="550161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10745" y="2638132"/>
            <a:ext cx="7669767" cy="2375044"/>
            <a:chOff x="1798777" y="4096214"/>
            <a:chExt cx="7669767" cy="2375044"/>
          </a:xfrm>
        </p:grpSpPr>
        <p:cxnSp>
          <p:nvCxnSpPr>
            <p:cNvPr id="74" name="Suora yhdysviiva 73"/>
            <p:cNvCxnSpPr/>
            <p:nvPr/>
          </p:nvCxnSpPr>
          <p:spPr bwMode="auto">
            <a:xfrm>
              <a:off x="1800607" y="5230467"/>
              <a:ext cx="6227777" cy="27688"/>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6300192" y="4255331"/>
              <a:ext cx="3076138" cy="1866920"/>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2072101" y="4312888"/>
              <a:ext cx="1543411" cy="187220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377838" y="4280880"/>
              <a:ext cx="1513484" cy="189917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3350" y="4527042"/>
              <a:ext cx="2018570" cy="1446550"/>
            </a:xfrm>
            <a:prstGeom prst="rect">
              <a:avLst/>
            </a:prstGeom>
            <a:noFill/>
          </p:spPr>
          <p:txBody>
            <a:bodyPr wrap="square" rtlCol="0">
              <a:spAutoFit/>
            </a:bodyPr>
            <a:lstStyle/>
            <a:p>
              <a:pPr algn="ctr">
                <a:buNone/>
              </a:pPr>
              <a:r>
                <a:rPr lang="fi-FI" sz="1200" dirty="0">
                  <a:latin typeface="Arial Rounded MT Bold" panose="020F0704030504030204" pitchFamily="34" charset="0"/>
                </a:rPr>
                <a:t>Elintarviketieteiden</a:t>
              </a:r>
            </a:p>
            <a:p>
              <a:pPr algn="ctr">
                <a:spcBef>
                  <a:spcPts val="0"/>
                </a:spcBef>
                <a:buNone/>
              </a:pPr>
              <a:r>
                <a:rPr lang="fi-FI" sz="1200" dirty="0">
                  <a:latin typeface="Arial Rounded MT Bold" panose="020F0704030504030204" pitchFamily="34" charset="0"/>
                </a:rPr>
                <a:t> kandidaatti (ETK)</a:t>
              </a:r>
            </a:p>
            <a:p>
              <a:pPr algn="ctr">
                <a:spcBef>
                  <a:spcPts val="0"/>
                </a:spcBef>
                <a:buNone/>
              </a:pPr>
              <a:endParaRPr lang="fi-FI" sz="800" dirty="0">
                <a:latin typeface="Arial Rounded MT Bold" panose="020F0704030504030204" pitchFamily="34" charset="0"/>
              </a:endParaRPr>
            </a:p>
            <a:p>
              <a:pPr algn="ctr">
                <a:spcBef>
                  <a:spcPts val="0"/>
                </a:spcBef>
                <a:buNone/>
              </a:pPr>
              <a:r>
                <a:rPr lang="fi-FI" sz="1200" dirty="0">
                  <a:latin typeface="Arial Rounded MT Bold" panose="020F0704030504030204" pitchFamily="34" charset="0"/>
                </a:rPr>
                <a:t>Maatalous- ja</a:t>
              </a:r>
            </a:p>
            <a:p>
              <a:pPr algn="ctr">
                <a:spcBef>
                  <a:spcPts val="0"/>
                </a:spcBef>
                <a:buNone/>
              </a:pPr>
              <a:r>
                <a:rPr lang="fi-FI" sz="1200" dirty="0">
                  <a:latin typeface="Arial Rounded MT Bold" panose="020F0704030504030204" pitchFamily="34" charset="0"/>
                </a:rPr>
                <a:t> metsätieteiden</a:t>
              </a:r>
            </a:p>
            <a:p>
              <a:pPr algn="ctr">
                <a:spcBef>
                  <a:spcPts val="0"/>
                </a:spcBef>
                <a:buNone/>
              </a:pPr>
              <a:r>
                <a:rPr lang="fi-FI" sz="1200" dirty="0">
                  <a:latin typeface="Arial Rounded MT Bold" panose="020F0704030504030204" pitchFamily="34" charset="0"/>
                </a:rPr>
                <a:t>kandidaatti (MMK)</a:t>
              </a:r>
            </a:p>
            <a:p>
              <a:pPr algn="ctr">
                <a:spcBef>
                  <a:spcPts val="0"/>
                </a:spcBef>
                <a:buNone/>
              </a:pPr>
              <a:endParaRPr lang="fi-FI" sz="800" dirty="0">
                <a:latin typeface="Arial Rounded MT Bold" panose="020F0704030504030204" pitchFamily="34" charset="0"/>
              </a:endParaRPr>
            </a:p>
            <a:p>
              <a:pPr algn="ctr">
                <a:spcBef>
                  <a:spcPts val="0"/>
                </a:spcBef>
                <a:buNone/>
              </a:pPr>
              <a:r>
                <a:rPr lang="fi-FI" sz="1200" dirty="0" err="1">
                  <a:latin typeface="Arial Rounded MT Bold" panose="020F0704030504030204" pitchFamily="34" charset="0"/>
                </a:rPr>
                <a:t>Luonnontiet.kand</a:t>
              </a:r>
              <a:r>
                <a:rPr lang="fi-FI" sz="1200" dirty="0">
                  <a:latin typeface="Arial Rounded MT Bold" panose="020F0704030504030204" pitchFamily="34" charset="0"/>
                </a:rPr>
                <a:t>. (</a:t>
              </a:r>
              <a:r>
                <a:rPr lang="fi-FI" sz="1200" dirty="0" err="1">
                  <a:latin typeface="Arial Rounded MT Bold" panose="020F0704030504030204" pitchFamily="34" charset="0"/>
                </a:rPr>
                <a:t>Luk</a:t>
              </a:r>
              <a:r>
                <a:rPr lang="fi-FI" sz="1200" dirty="0">
                  <a:latin typeface="Arial Rounded MT Bold" panose="020F0704030504030204" pitchFamily="34" charset="0"/>
                </a:rPr>
                <a:t>)</a:t>
              </a:r>
            </a:p>
          </p:txBody>
        </p:sp>
        <p:sp>
          <p:nvSpPr>
            <p:cNvPr id="81" name="Tekstiruutu 80"/>
            <p:cNvSpPr txBox="1"/>
            <p:nvPr/>
          </p:nvSpPr>
          <p:spPr>
            <a:xfrm>
              <a:off x="4153070" y="4527042"/>
              <a:ext cx="1941869" cy="1446550"/>
            </a:xfrm>
            <a:prstGeom prst="rect">
              <a:avLst/>
            </a:prstGeom>
            <a:noFill/>
          </p:spPr>
          <p:txBody>
            <a:bodyPr wrap="square" rtlCol="0">
              <a:spAutoFit/>
            </a:bodyPr>
            <a:lstStyle/>
            <a:p>
              <a:pPr algn="ctr">
                <a:spcBef>
                  <a:spcPts val="0"/>
                </a:spcBef>
                <a:buNone/>
              </a:pPr>
              <a:r>
                <a:rPr lang="fi-FI" sz="1200" dirty="0">
                  <a:latin typeface="Arial Rounded MT Bold" panose="020F0704030504030204" pitchFamily="34" charset="0"/>
                </a:rPr>
                <a:t>Elintarviketieteiden </a:t>
              </a:r>
            </a:p>
            <a:p>
              <a:pPr algn="ctr">
                <a:spcBef>
                  <a:spcPts val="0"/>
                </a:spcBef>
                <a:buNone/>
              </a:pPr>
              <a:r>
                <a:rPr lang="fi-FI" sz="1200" dirty="0">
                  <a:latin typeface="Arial Rounded MT Bold" panose="020F0704030504030204" pitchFamily="34" charset="0"/>
                </a:rPr>
                <a:t>maisteri (ETM)</a:t>
              </a:r>
            </a:p>
            <a:p>
              <a:pPr algn="ctr">
                <a:spcBef>
                  <a:spcPts val="0"/>
                </a:spcBef>
                <a:buNone/>
              </a:pPr>
              <a:endParaRPr lang="fi-FI" sz="800" dirty="0">
                <a:latin typeface="Arial Rounded MT Bold" panose="020F0704030504030204" pitchFamily="34" charset="0"/>
              </a:endParaRPr>
            </a:p>
            <a:p>
              <a:pPr algn="ctr">
                <a:spcBef>
                  <a:spcPts val="0"/>
                </a:spcBef>
                <a:buNone/>
              </a:pPr>
              <a:r>
                <a:rPr lang="fi-FI" sz="1200" dirty="0">
                  <a:latin typeface="Arial Rounded MT Bold" panose="020F0704030504030204" pitchFamily="34" charset="0"/>
                </a:rPr>
                <a:t>Maatalous- ja metsätieteiden</a:t>
              </a:r>
            </a:p>
            <a:p>
              <a:pPr algn="ctr">
                <a:spcBef>
                  <a:spcPts val="0"/>
                </a:spcBef>
                <a:buNone/>
              </a:pPr>
              <a:r>
                <a:rPr lang="fi-FI" sz="1200" dirty="0">
                  <a:latin typeface="Arial Rounded MT Bold" panose="020F0704030504030204" pitchFamily="34" charset="0"/>
                </a:rPr>
                <a:t> maisteri (MMM)</a:t>
              </a:r>
            </a:p>
            <a:p>
              <a:pPr algn="ctr">
                <a:spcBef>
                  <a:spcPts val="0"/>
                </a:spcBef>
                <a:buNone/>
              </a:pPr>
              <a:endParaRPr lang="fi-FI" sz="800" dirty="0">
                <a:latin typeface="Arial Rounded MT Bold" panose="020F0704030504030204" pitchFamily="34" charset="0"/>
              </a:endParaRPr>
            </a:p>
            <a:p>
              <a:pPr algn="ctr">
                <a:spcBef>
                  <a:spcPts val="0"/>
                </a:spcBef>
                <a:buNone/>
              </a:pPr>
              <a:r>
                <a:rPr lang="fi-FI" sz="1200" dirty="0">
                  <a:latin typeface="Arial Rounded MT Bold" panose="020F0704030504030204" pitchFamily="34" charset="0"/>
                </a:rPr>
                <a:t>Filosofian maist. (FM)</a:t>
              </a:r>
            </a:p>
          </p:txBody>
        </p:sp>
        <p:sp>
          <p:nvSpPr>
            <p:cNvPr id="82" name="Tekstiruutu 81"/>
            <p:cNvSpPr txBox="1"/>
            <p:nvPr/>
          </p:nvSpPr>
          <p:spPr>
            <a:xfrm>
              <a:off x="6300192" y="4096214"/>
              <a:ext cx="3168352" cy="1969770"/>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200" dirty="0">
                  <a:solidFill>
                    <a:schemeClr val="bg1"/>
                  </a:solidFill>
                  <a:latin typeface="Arial Rounded MT Bold" panose="020F0704030504030204" pitchFamily="34" charset="0"/>
                </a:rPr>
                <a:t>Elintarviketieteiden</a:t>
              </a:r>
            </a:p>
            <a:p>
              <a:pPr algn="ctr">
                <a:spcBef>
                  <a:spcPts val="0"/>
                </a:spcBef>
                <a:buNone/>
              </a:pPr>
              <a:r>
                <a:rPr lang="fi-FI" sz="1200" dirty="0">
                  <a:solidFill>
                    <a:schemeClr val="bg1"/>
                  </a:solidFill>
                  <a:latin typeface="Arial Rounded MT Bold" panose="020F0704030504030204" pitchFamily="34" charset="0"/>
                </a:rPr>
                <a:t>lisensiaatti (ETL)</a:t>
              </a:r>
            </a:p>
            <a:p>
              <a:pPr algn="ctr">
                <a:spcBef>
                  <a:spcPts val="0"/>
                </a:spcBef>
                <a:buNone/>
              </a:pPr>
              <a:r>
                <a:rPr lang="fi-FI" sz="1200" dirty="0">
                  <a:solidFill>
                    <a:schemeClr val="bg1"/>
                  </a:solidFill>
                  <a:latin typeface="Arial Rounded MT Bold" panose="020F0704030504030204" pitchFamily="34" charset="0"/>
                </a:rPr>
                <a:t>Maatalous- ja metsätieteiden lis. (MML)</a:t>
              </a:r>
            </a:p>
            <a:p>
              <a:pPr algn="ctr">
                <a:spcBef>
                  <a:spcPts val="0"/>
                </a:spcBef>
                <a:buNone/>
              </a:pPr>
              <a:r>
                <a:rPr lang="fi-FI" sz="1200" dirty="0">
                  <a:solidFill>
                    <a:schemeClr val="bg1"/>
                  </a:solidFill>
                  <a:latin typeface="Arial Rounded MT Bold" panose="020F0704030504030204" pitchFamily="34" charset="0"/>
                </a:rPr>
                <a:t>Filosofian lis. (FL)</a:t>
              </a:r>
            </a:p>
            <a:p>
              <a:pPr algn="ctr">
                <a:spcBef>
                  <a:spcPts val="0"/>
                </a:spcBef>
                <a:buNone/>
              </a:pPr>
              <a:endParaRPr lang="fi-FI" sz="1200" dirty="0">
                <a:solidFill>
                  <a:schemeClr val="bg1"/>
                </a:solidFill>
                <a:latin typeface="Arial Rounded MT Bold" panose="020F0704030504030204" pitchFamily="34" charset="0"/>
              </a:endParaRPr>
            </a:p>
            <a:p>
              <a:pPr algn="ctr">
                <a:spcBef>
                  <a:spcPts val="0"/>
                </a:spcBef>
                <a:buNone/>
              </a:pPr>
              <a:r>
                <a:rPr lang="fi-FI" sz="1200" dirty="0">
                  <a:solidFill>
                    <a:schemeClr val="bg1"/>
                  </a:solidFill>
                  <a:latin typeface="Arial Rounded MT Bold" panose="020F0704030504030204" pitchFamily="34" charset="0"/>
                </a:rPr>
                <a:t>Elintarviketieteiden tohtori (ETT)</a:t>
              </a:r>
            </a:p>
            <a:p>
              <a:pPr algn="ctr">
                <a:spcBef>
                  <a:spcPts val="0"/>
                </a:spcBef>
                <a:buNone/>
              </a:pPr>
              <a:r>
                <a:rPr lang="fi-FI" sz="1200" dirty="0">
                  <a:solidFill>
                    <a:schemeClr val="bg1"/>
                  </a:solidFill>
                  <a:latin typeface="Arial Rounded MT Bold" panose="020F0704030504030204" pitchFamily="34" charset="0"/>
                </a:rPr>
                <a:t>Maatalous- ja metsätieteiden</a:t>
              </a:r>
            </a:p>
            <a:p>
              <a:pPr algn="ctr">
                <a:spcBef>
                  <a:spcPts val="0"/>
                </a:spcBef>
                <a:buNone/>
              </a:pPr>
              <a:r>
                <a:rPr lang="fi-FI" sz="1200" dirty="0">
                  <a:solidFill>
                    <a:schemeClr val="bg1"/>
                  </a:solidFill>
                  <a:latin typeface="Arial Rounded MT Bold" panose="020F0704030504030204" pitchFamily="34" charset="0"/>
                </a:rPr>
                <a:t>tohtori (MMT)</a:t>
              </a:r>
            </a:p>
            <a:p>
              <a:pPr algn="ctr">
                <a:spcBef>
                  <a:spcPts val="0"/>
                </a:spcBef>
                <a:buNone/>
              </a:pPr>
              <a:r>
                <a:rPr lang="fi-FI" sz="1200" dirty="0">
                  <a:solidFill>
                    <a:schemeClr val="bg1"/>
                  </a:solidFill>
                  <a:latin typeface="Arial Rounded MT Bold" panose="020F0704030504030204" pitchFamily="34" charset="0"/>
                </a:rPr>
                <a:t>Filosofian tohtori (FT)</a:t>
              </a:r>
            </a:p>
          </p:txBody>
        </p:sp>
        <p:sp>
          <p:nvSpPr>
            <p:cNvPr id="6" name="Tekstiruutu 5"/>
            <p:cNvSpPr txBox="1"/>
            <p:nvPr/>
          </p:nvSpPr>
          <p:spPr>
            <a:xfrm>
              <a:off x="1798777" y="6194259"/>
              <a:ext cx="2197159"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7" y="1124744"/>
            <a:ext cx="6691159" cy="1492716"/>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Koulutusalalla voi opiskella soveltavasti ja monitieteisesti maatalous-, metsä-, ympäristö-, elintarvike-, ravitsemus- ja taloustieteitä sekä biotekniikkaa.</a:t>
            </a:r>
          </a:p>
          <a:p>
            <a:r>
              <a:rPr lang="fi-FI" sz="1400" dirty="0"/>
              <a:t>Opinnoissa  perehdytään  ajankohtaisiin maailman laajuisiin haasteisiin kuten ilmastonmuutoksen hillintään, ruokaturvaan, luonnonvarojen kestävään käyttöön ja uusiin energiaratkaisuihin eri näkökulmat huomioiden.</a:t>
            </a:r>
          </a:p>
        </p:txBody>
      </p:sp>
      <p:sp>
        <p:nvSpPr>
          <p:cNvPr id="37" name="Suorakulmio 36"/>
          <p:cNvSpPr/>
          <p:nvPr/>
        </p:nvSpPr>
        <p:spPr>
          <a:xfrm>
            <a:off x="1547664" y="5140930"/>
            <a:ext cx="4763768" cy="1600438"/>
          </a:xfrm>
          <a:prstGeom prst="rect">
            <a:avLst/>
          </a:prstGeom>
        </p:spPr>
        <p:txBody>
          <a:bodyPr wrap="square">
            <a:spAutoFit/>
          </a:bodyPr>
          <a:lstStyle/>
          <a:p>
            <a:r>
              <a:rPr lang="fi-FI" sz="1400" u="sng" dirty="0"/>
              <a:t>Työtehtäviä:</a:t>
            </a:r>
          </a:p>
          <a:p>
            <a:pPr marL="285750" indent="-285750">
              <a:spcBef>
                <a:spcPts val="0"/>
              </a:spcBef>
              <a:buFont typeface="Courier New" panose="02070309020205020404" pitchFamily="49" charset="0"/>
              <a:buChar char="o"/>
            </a:pPr>
            <a:r>
              <a:rPr lang="fi-FI" sz="1400" b="0" dirty="0"/>
              <a:t>tuotekehityksen ja markkinoinnin tehtävät elintarvike-, metsä- ja kemianteollisuudessa</a:t>
            </a:r>
          </a:p>
          <a:p>
            <a:pPr marL="285750" indent="-285750">
              <a:spcBef>
                <a:spcPts val="0"/>
              </a:spcBef>
              <a:buFont typeface="Courier New" panose="02070309020205020404" pitchFamily="49" charset="0"/>
              <a:buChar char="o"/>
            </a:pPr>
            <a:r>
              <a:rPr lang="fi-FI" sz="1400" b="0" dirty="0"/>
              <a:t>neuvonnan ja kaupanalan asiantuntijat pankeissa, vakuutuslaitoksissa ja järjestöissä</a:t>
            </a:r>
          </a:p>
          <a:p>
            <a:pPr marL="285750" indent="-285750">
              <a:spcBef>
                <a:spcPts val="0"/>
              </a:spcBef>
              <a:buFont typeface="Courier New" panose="02070309020205020404" pitchFamily="49" charset="0"/>
              <a:buChar char="o"/>
            </a:pPr>
            <a:r>
              <a:rPr lang="fi-FI" sz="1400" b="0" dirty="0"/>
              <a:t>tutkijoina ja opettajina</a:t>
            </a:r>
          </a:p>
          <a:p>
            <a:pPr marL="285750" indent="-285750">
              <a:spcBef>
                <a:spcPts val="0"/>
              </a:spcBef>
              <a:buFont typeface="Courier New" panose="02070309020205020404" pitchFamily="49" charset="0"/>
              <a:buChar char="o"/>
            </a:pPr>
            <a:r>
              <a:rPr lang="fi-FI" sz="1400" b="0" dirty="0"/>
              <a:t>vaativat suunnittelu- ja hallintotehtävät</a:t>
            </a:r>
          </a:p>
        </p:txBody>
      </p:sp>
      <p:pic>
        <p:nvPicPr>
          <p:cNvPr id="1028" name="Picture 4" descr="C:\Users\Seppo\AppData\Local\Microsoft\Windows\Temporary Internet Files\Content.IE5\ON8CZGQ7\MP9004425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961" y="5149383"/>
            <a:ext cx="1182976" cy="1591985"/>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36C3A8BE-0710-4017-833B-9A05BF058359}"/>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7AD2FAB3-C95C-4E2F-AFC0-26A527ADDDD3}"/>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60DEA051-5E1D-4CE3-94BB-B85EDF08832F}"/>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224F0AF1-D433-4C09-88DB-A085C6A6315B}"/>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AF6B88BA-FA62-40D7-BC2F-DBB3999CD843}"/>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spTree>
    <p:extLst>
      <p:ext uri="{BB962C8B-B14F-4D97-AF65-F5344CB8AC3E}">
        <p14:creationId xmlns:p14="http://schemas.microsoft.com/office/powerpoint/2010/main" val="15357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1252897" y="115888"/>
            <a:ext cx="6140673"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a:solidFill>
                  <a:schemeClr val="tx1"/>
                </a:solidFill>
                <a:latin typeface="Arial Rounded MT Bold" panose="020F0704030504030204" pitchFamily="34" charset="0"/>
              </a:rPr>
              <a:t>Eläinlääketiede</a:t>
            </a:r>
          </a:p>
        </p:txBody>
      </p:sp>
      <p:sp>
        <p:nvSpPr>
          <p:cNvPr id="3" name="Pyöristetty suorakulmio 2"/>
          <p:cNvSpPr/>
          <p:nvPr/>
        </p:nvSpPr>
        <p:spPr bwMode="auto">
          <a:xfrm>
            <a:off x="35496" y="106614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Lapin yliopisto</a:t>
            </a:r>
          </a:p>
        </p:txBody>
      </p:sp>
      <p:sp>
        <p:nvSpPr>
          <p:cNvPr id="56" name="Pyöristetty suorakulmio 55"/>
          <p:cNvSpPr/>
          <p:nvPr/>
        </p:nvSpPr>
        <p:spPr bwMode="auto">
          <a:xfrm>
            <a:off x="35496" y="136979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Oulun yliopisto</a:t>
            </a:r>
          </a:p>
        </p:txBody>
      </p:sp>
      <p:sp>
        <p:nvSpPr>
          <p:cNvPr id="60" name="Pyöristetty suorakulmio 59"/>
          <p:cNvSpPr/>
          <p:nvPr/>
        </p:nvSpPr>
        <p:spPr bwMode="auto">
          <a:xfrm>
            <a:off x="35496" y="171421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Vaasan yliopisto</a:t>
            </a:r>
          </a:p>
        </p:txBody>
      </p:sp>
      <p:sp>
        <p:nvSpPr>
          <p:cNvPr id="61" name="Pyöristetty suorakulmio 60"/>
          <p:cNvSpPr/>
          <p:nvPr/>
        </p:nvSpPr>
        <p:spPr bwMode="auto">
          <a:xfrm>
            <a:off x="35496" y="208987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Itä-Suomen yliopisto</a:t>
            </a:r>
          </a:p>
        </p:txBody>
      </p:sp>
      <p:sp>
        <p:nvSpPr>
          <p:cNvPr id="62" name="Pyöristetty suorakulmio 61"/>
          <p:cNvSpPr/>
          <p:nvPr/>
        </p:nvSpPr>
        <p:spPr bwMode="auto">
          <a:xfrm>
            <a:off x="35496" y="2417273"/>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Jyväskylän yliopisto</a:t>
            </a:r>
          </a:p>
        </p:txBody>
      </p:sp>
      <p:sp>
        <p:nvSpPr>
          <p:cNvPr id="63" name="Pyöristetty suorakulmio 62"/>
          <p:cNvSpPr/>
          <p:nvPr/>
        </p:nvSpPr>
        <p:spPr bwMode="auto">
          <a:xfrm>
            <a:off x="35496" y="2728730"/>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L:rannan-Lahden teknillinen yliopisto</a:t>
            </a:r>
          </a:p>
        </p:txBody>
      </p:sp>
      <p:sp>
        <p:nvSpPr>
          <p:cNvPr id="64" name="Pyöristetty suorakulmio 63"/>
          <p:cNvSpPr/>
          <p:nvPr/>
        </p:nvSpPr>
        <p:spPr bwMode="auto">
          <a:xfrm>
            <a:off x="35496" y="320936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Tampereen yliopisto</a:t>
            </a:r>
          </a:p>
        </p:txBody>
      </p:sp>
      <p:sp>
        <p:nvSpPr>
          <p:cNvPr id="66" name="Pyöristetty suorakulmio 65"/>
          <p:cNvSpPr/>
          <p:nvPr/>
        </p:nvSpPr>
        <p:spPr bwMode="auto">
          <a:xfrm>
            <a:off x="35496" y="357301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Turun yliopisto</a:t>
            </a:r>
          </a:p>
        </p:txBody>
      </p:sp>
      <p:sp>
        <p:nvSpPr>
          <p:cNvPr id="67" name="Pyöristetty suorakulmio 66"/>
          <p:cNvSpPr/>
          <p:nvPr/>
        </p:nvSpPr>
        <p:spPr bwMode="auto">
          <a:xfrm>
            <a:off x="35496" y="420547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a:ln>
                  <a:noFill/>
                </a:ln>
                <a:solidFill>
                  <a:schemeClr val="tx1"/>
                </a:solidFill>
                <a:effectLst/>
                <a:latin typeface="Arial" charset="0"/>
              </a:rPr>
              <a:t>Maanpuolustuskork.</a:t>
            </a:r>
          </a:p>
        </p:txBody>
      </p:sp>
      <p:sp>
        <p:nvSpPr>
          <p:cNvPr id="68" name="Pyöristetty suorakulmio 67"/>
          <p:cNvSpPr/>
          <p:nvPr/>
        </p:nvSpPr>
        <p:spPr bwMode="auto">
          <a:xfrm>
            <a:off x="35496" y="4541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Hanken</a:t>
            </a:r>
          </a:p>
        </p:txBody>
      </p:sp>
      <p:sp>
        <p:nvSpPr>
          <p:cNvPr id="69" name="Pyöristetty suorakulmio 68"/>
          <p:cNvSpPr/>
          <p:nvPr/>
        </p:nvSpPr>
        <p:spPr bwMode="auto">
          <a:xfrm>
            <a:off x="35496" y="487056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Aalto-yliopisto</a:t>
            </a:r>
          </a:p>
        </p:txBody>
      </p:sp>
      <p:sp>
        <p:nvSpPr>
          <p:cNvPr id="70" name="Pyöristetty suorakulmio 69"/>
          <p:cNvSpPr/>
          <p:nvPr/>
        </p:nvSpPr>
        <p:spPr bwMode="auto">
          <a:xfrm>
            <a:off x="35496" y="5189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Taideyliopisto</a:t>
            </a:r>
          </a:p>
        </p:txBody>
      </p:sp>
      <p:sp>
        <p:nvSpPr>
          <p:cNvPr id="71" name="Pyöristetty suorakulmio 70">
            <a:hlinkClick r:id="rId3" tooltip="Katso lisää"/>
          </p:cNvPr>
          <p:cNvSpPr/>
          <p:nvPr/>
        </p:nvSpPr>
        <p:spPr bwMode="auto">
          <a:xfrm>
            <a:off x="35496" y="5518641"/>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Helsingin yliopisto</a:t>
            </a:r>
          </a:p>
        </p:txBody>
      </p:sp>
      <p:sp>
        <p:nvSpPr>
          <p:cNvPr id="72" name="Pyöristetty suorakulmio 71"/>
          <p:cNvSpPr/>
          <p:nvPr/>
        </p:nvSpPr>
        <p:spPr bwMode="auto">
          <a:xfrm>
            <a:off x="35496" y="390041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a:ln>
                  <a:noFill/>
                </a:ln>
                <a:solidFill>
                  <a:schemeClr val="tx1"/>
                </a:solidFill>
                <a:effectLst/>
                <a:latin typeface="Arial" charset="0"/>
              </a:rPr>
              <a:t>Åbo Akademi</a:t>
            </a:r>
          </a:p>
        </p:txBody>
      </p:sp>
      <p:grpSp>
        <p:nvGrpSpPr>
          <p:cNvPr id="4" name="Ryhmä 3"/>
          <p:cNvGrpSpPr/>
          <p:nvPr/>
        </p:nvGrpSpPr>
        <p:grpSpPr>
          <a:xfrm>
            <a:off x="1582753" y="2176532"/>
            <a:ext cx="7133425" cy="2044556"/>
            <a:chOff x="1582753" y="4426702"/>
            <a:chExt cx="7133425" cy="20445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2"/>
              <a:ext cx="2127955" cy="1700777"/>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754099"/>
              <a:ext cx="1872208" cy="1169551"/>
            </a:xfrm>
            <a:prstGeom prst="rect">
              <a:avLst/>
            </a:prstGeom>
            <a:noFill/>
          </p:spPr>
          <p:txBody>
            <a:bodyPr wrap="square" rtlCol="0">
              <a:spAutoFit/>
            </a:bodyPr>
            <a:lstStyle/>
            <a:p>
              <a:pPr algn="ctr">
                <a:buNone/>
              </a:pPr>
              <a:r>
                <a:rPr lang="fi-FI" sz="1400" dirty="0">
                  <a:latin typeface="Arial Rounded MT Bold" panose="020F0704030504030204" pitchFamily="34" charset="0"/>
                </a:rPr>
                <a:t>Eläinlääke- </a:t>
              </a:r>
            </a:p>
            <a:p>
              <a:pPr algn="ctr">
                <a:spcBef>
                  <a:spcPts val="0"/>
                </a:spcBef>
                <a:buNone/>
              </a:pPr>
              <a:r>
                <a:rPr lang="fi-FI" sz="1400" dirty="0">
                  <a:latin typeface="Arial Rounded MT Bold" panose="020F0704030504030204" pitchFamily="34" charset="0"/>
                </a:rPr>
                <a:t>tieteen</a:t>
              </a:r>
            </a:p>
            <a:p>
              <a:pPr algn="ctr">
                <a:spcBef>
                  <a:spcPts val="0"/>
                </a:spcBef>
                <a:buNone/>
              </a:pPr>
              <a:r>
                <a:rPr lang="fi-FI" sz="1400" dirty="0">
                  <a:latin typeface="Arial Rounded MT Bold" panose="020F0704030504030204" pitchFamily="34" charset="0"/>
                </a:rPr>
                <a:t> kandidaatti </a:t>
              </a:r>
            </a:p>
            <a:p>
              <a:pPr algn="ctr">
                <a:spcBef>
                  <a:spcPts val="0"/>
                </a:spcBef>
                <a:buNone/>
              </a:pPr>
              <a:r>
                <a:rPr lang="fi-FI" sz="1400" dirty="0">
                  <a:latin typeface="Arial Rounded MT Bold" panose="020F0704030504030204" pitchFamily="34" charset="0"/>
                </a:rPr>
                <a:t>(ELK)</a:t>
              </a:r>
            </a:p>
            <a:p>
              <a:pPr algn="ctr">
                <a:spcBef>
                  <a:spcPts val="0"/>
                </a:spcBef>
                <a:buNone/>
              </a:pPr>
              <a:r>
                <a:rPr lang="fi-FI" sz="1400" dirty="0">
                  <a:solidFill>
                    <a:srgbClr val="C00000"/>
                  </a:solidFill>
                  <a:latin typeface="Arial Rounded MT Bold" panose="020F0704030504030204" pitchFamily="34" charset="0"/>
                </a:rPr>
                <a:t>180 op!</a:t>
              </a:r>
            </a:p>
          </p:txBody>
        </p:sp>
        <p:sp>
          <p:nvSpPr>
            <p:cNvPr id="81" name="Tekstiruutu 80"/>
            <p:cNvSpPr txBox="1"/>
            <p:nvPr/>
          </p:nvSpPr>
          <p:spPr>
            <a:xfrm>
              <a:off x="4067944" y="4959090"/>
              <a:ext cx="1941869" cy="954107"/>
            </a:xfrm>
            <a:prstGeom prst="rect">
              <a:avLst/>
            </a:prstGeom>
            <a:noFill/>
          </p:spPr>
          <p:txBody>
            <a:bodyPr wrap="square" rtlCol="0">
              <a:spAutoFit/>
            </a:bodyPr>
            <a:lstStyle/>
            <a:p>
              <a:pPr algn="ctr">
                <a:spcBef>
                  <a:spcPts val="0"/>
                </a:spcBef>
                <a:buNone/>
              </a:pPr>
              <a:r>
                <a:rPr lang="fi-FI" sz="1400" dirty="0">
                  <a:latin typeface="Arial Rounded MT Bold" panose="020F0704030504030204" pitchFamily="34" charset="0"/>
                </a:rPr>
                <a:t>Eläinlääketieteen</a:t>
              </a:r>
            </a:p>
            <a:p>
              <a:pPr algn="ctr">
                <a:spcBef>
                  <a:spcPts val="0"/>
                </a:spcBef>
                <a:buNone/>
              </a:pPr>
              <a:r>
                <a:rPr lang="fi-FI" sz="1400" dirty="0">
                  <a:latin typeface="Arial Rounded MT Bold" panose="020F0704030504030204" pitchFamily="34" charset="0"/>
                </a:rPr>
                <a:t>lisensiaatti</a:t>
              </a:r>
            </a:p>
            <a:p>
              <a:pPr algn="ctr">
                <a:spcBef>
                  <a:spcPts val="0"/>
                </a:spcBef>
                <a:buNone/>
              </a:pPr>
              <a:r>
                <a:rPr lang="fi-FI" sz="1400" dirty="0">
                  <a:latin typeface="Arial Rounded MT Bold" panose="020F0704030504030204" pitchFamily="34" charset="0"/>
                </a:rPr>
                <a:t>(ELL)</a:t>
              </a:r>
            </a:p>
            <a:p>
              <a:pPr algn="ctr">
                <a:spcBef>
                  <a:spcPts val="0"/>
                </a:spcBef>
                <a:buNone/>
              </a:pPr>
              <a:r>
                <a:rPr lang="fi-FI" sz="1400" dirty="0">
                  <a:solidFill>
                    <a:srgbClr val="C00000"/>
                  </a:solidFill>
                  <a:latin typeface="Arial Rounded MT Bold" panose="020F0704030504030204" pitchFamily="34" charset="0"/>
                </a:rPr>
                <a:t>180 op!  </a:t>
              </a:r>
            </a:p>
          </p:txBody>
        </p:sp>
        <p:sp>
          <p:nvSpPr>
            <p:cNvPr id="82" name="Tekstiruutu 81"/>
            <p:cNvSpPr txBox="1"/>
            <p:nvPr/>
          </p:nvSpPr>
          <p:spPr>
            <a:xfrm>
              <a:off x="6746988" y="4527042"/>
              <a:ext cx="1785452" cy="1600438"/>
            </a:xfrm>
            <a:prstGeom prst="rect">
              <a:avLst/>
            </a:prstGeom>
            <a:noFill/>
          </p:spPr>
          <p:txBody>
            <a:bodyPr wrap="square" rtlCol="0">
              <a:spAutoFit/>
            </a:bodyPr>
            <a:lstStyle/>
            <a:p>
              <a:pPr algn="ctr">
                <a:spcBef>
                  <a:spcPts val="0"/>
                </a:spcBef>
                <a:buNone/>
              </a:pPr>
              <a:r>
                <a:rPr lang="fi-FI" sz="1400" dirty="0">
                  <a:solidFill>
                    <a:schemeClr val="bg1"/>
                  </a:solidFill>
                  <a:latin typeface="Arial Rounded MT Bold" panose="020F0704030504030204" pitchFamily="34" charset="0"/>
                </a:rPr>
                <a:t>Eläin-</a:t>
              </a:r>
            </a:p>
            <a:p>
              <a:pPr algn="ctr">
                <a:spcBef>
                  <a:spcPts val="0"/>
                </a:spcBef>
                <a:buNone/>
              </a:pPr>
              <a:r>
                <a:rPr lang="fi-FI" sz="1400" dirty="0">
                  <a:solidFill>
                    <a:schemeClr val="bg1"/>
                  </a:solidFill>
                  <a:latin typeface="Arial Rounded MT Bold" panose="020F0704030504030204" pitchFamily="34" charset="0"/>
                </a:rPr>
                <a:t>lääketieteen</a:t>
              </a:r>
            </a:p>
            <a:p>
              <a:pPr algn="ctr">
                <a:spcBef>
                  <a:spcPts val="0"/>
                </a:spcBef>
                <a:buNone/>
              </a:pPr>
              <a:r>
                <a:rPr lang="fi-FI" sz="1400" dirty="0">
                  <a:solidFill>
                    <a:schemeClr val="bg1"/>
                  </a:solidFill>
                  <a:latin typeface="Arial Rounded MT Bold" panose="020F0704030504030204" pitchFamily="34" charset="0"/>
                </a:rPr>
                <a:t>tohtori (ELT)</a:t>
              </a:r>
            </a:p>
            <a:p>
              <a:pPr algn="ctr">
                <a:spcBef>
                  <a:spcPts val="0"/>
                </a:spcBef>
                <a:buNone/>
              </a:pPr>
              <a:r>
                <a:rPr lang="fi-FI" sz="1400" dirty="0">
                  <a:solidFill>
                    <a:schemeClr val="bg1"/>
                  </a:solidFill>
                  <a:latin typeface="Arial Rounded MT Bold" panose="020F0704030504030204" pitchFamily="34" charset="0"/>
                </a:rPr>
                <a:t>Erikoiseläin-</a:t>
              </a:r>
            </a:p>
            <a:p>
              <a:pPr algn="ctr">
                <a:spcBef>
                  <a:spcPts val="0"/>
                </a:spcBef>
                <a:buNone/>
              </a:pPr>
              <a:r>
                <a:rPr lang="fi-FI" sz="1400" dirty="0">
                  <a:solidFill>
                    <a:schemeClr val="bg1"/>
                  </a:solidFill>
                  <a:latin typeface="Arial Rounded MT Bold" panose="020F0704030504030204" pitchFamily="34" charset="0"/>
                </a:rPr>
                <a:t>lääkärin </a:t>
              </a:r>
            </a:p>
            <a:p>
              <a:pPr algn="ctr">
                <a:spcBef>
                  <a:spcPts val="0"/>
                </a:spcBef>
                <a:buNone/>
              </a:pPr>
              <a:r>
                <a:rPr lang="fi-FI" sz="1400" dirty="0">
                  <a:solidFill>
                    <a:schemeClr val="bg1"/>
                  </a:solidFill>
                  <a:latin typeface="Arial Rounded MT Bold" panose="020F0704030504030204" pitchFamily="34" charset="0"/>
                </a:rPr>
                <a:t>tutkinto</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1763688" y="1124744"/>
            <a:ext cx="6952491" cy="954107"/>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Opiskelija hankkii valmiudet eläinlääkärin tehtäviin, itsenäiseen ammatinharjoittamiseen, alan kehityksen seuraamiseen ja jatkuvaan oppimiseen. Opinnot etenevät pääosin valmiin ohjelman mukaisesti. Opetus sisältää luentojen lisäksi paljon käytännön harjoituksia ja pienryhmäopetusta.</a:t>
            </a:r>
            <a:endParaRPr lang="fi-FI" sz="1400" b="0" dirty="0">
              <a:latin typeface="Arial Rounded MT Bold" panose="020F0704030504030204" pitchFamily="34" charset="0"/>
            </a:endParaRPr>
          </a:p>
        </p:txBody>
      </p:sp>
      <p:sp>
        <p:nvSpPr>
          <p:cNvPr id="37" name="Suorakulmio 36"/>
          <p:cNvSpPr/>
          <p:nvPr/>
        </p:nvSpPr>
        <p:spPr>
          <a:xfrm>
            <a:off x="1558755" y="4839770"/>
            <a:ext cx="4741437" cy="1815882"/>
          </a:xfrm>
          <a:prstGeom prst="rect">
            <a:avLst/>
          </a:prstGeom>
        </p:spPr>
        <p:txBody>
          <a:bodyPr wrap="square">
            <a:spAutoFit/>
          </a:bodyPr>
          <a:lstStyle/>
          <a:p>
            <a:pPr>
              <a:spcBef>
                <a:spcPts val="0"/>
              </a:spcBef>
            </a:pPr>
            <a:r>
              <a:rPr lang="fi-FI" sz="1400" u="sng" dirty="0"/>
              <a:t>Laillistettu eläinlääkäri voi erikoistua seuraavilla aloilla:</a:t>
            </a:r>
          </a:p>
          <a:p>
            <a:pPr marL="285750" indent="-285750">
              <a:spcBef>
                <a:spcPts val="0"/>
              </a:spcBef>
              <a:buFont typeface="Courier New" panose="02070309020205020404" pitchFamily="49" charset="0"/>
              <a:buChar char="o"/>
            </a:pPr>
            <a:r>
              <a:rPr lang="fi-FI" sz="1400" dirty="0"/>
              <a:t>pieneläinsairaudet</a:t>
            </a:r>
          </a:p>
          <a:p>
            <a:pPr marL="285750" indent="-285750">
              <a:spcBef>
                <a:spcPts val="0"/>
              </a:spcBef>
              <a:buFont typeface="Courier New" panose="02070309020205020404" pitchFamily="49" charset="0"/>
              <a:buChar char="o"/>
            </a:pPr>
            <a:r>
              <a:rPr lang="fi-FI" sz="1400" dirty="0"/>
              <a:t>hevossairaudet</a:t>
            </a:r>
          </a:p>
          <a:p>
            <a:pPr marL="285750" indent="-285750">
              <a:spcBef>
                <a:spcPts val="0"/>
              </a:spcBef>
              <a:buFont typeface="Courier New" panose="02070309020205020404" pitchFamily="49" charset="0"/>
              <a:buChar char="o"/>
            </a:pPr>
            <a:r>
              <a:rPr lang="fi-FI" sz="1400" dirty="0"/>
              <a:t>tuotantoeläinten terveyden- ja sairaanhoito</a:t>
            </a:r>
          </a:p>
          <a:p>
            <a:pPr marL="285750" indent="-285750">
              <a:spcBef>
                <a:spcPts val="0"/>
              </a:spcBef>
              <a:buFont typeface="Courier New" panose="02070309020205020404" pitchFamily="49" charset="0"/>
              <a:buChar char="o"/>
            </a:pPr>
            <a:r>
              <a:rPr lang="fi-FI" sz="1400" dirty="0"/>
              <a:t>tarttuvat eläintaudit</a:t>
            </a:r>
          </a:p>
          <a:p>
            <a:pPr marL="285750" indent="-285750">
              <a:spcBef>
                <a:spcPts val="0"/>
              </a:spcBef>
              <a:buFont typeface="Courier New" panose="02070309020205020404" pitchFamily="49" charset="0"/>
              <a:buChar char="o"/>
            </a:pPr>
            <a:r>
              <a:rPr lang="fi-FI" sz="1400" dirty="0"/>
              <a:t>elintarviketuotannon hygienia</a:t>
            </a:r>
          </a:p>
          <a:p>
            <a:pPr marL="285750" indent="-285750">
              <a:spcBef>
                <a:spcPts val="0"/>
              </a:spcBef>
              <a:buFont typeface="Courier New" panose="02070309020205020404" pitchFamily="49" charset="0"/>
              <a:buChar char="o"/>
            </a:pPr>
            <a:r>
              <a:rPr lang="fi-FI" sz="1400" dirty="0"/>
              <a:t>ympäristöterveydenhuolto</a:t>
            </a:r>
          </a:p>
        </p:txBody>
      </p:sp>
      <p:pic>
        <p:nvPicPr>
          <p:cNvPr id="3074" name="Picture 2" descr="Siirry etusivulle">
            <a:hlinkClick r:id="rId4" tooltip="Katso"/>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1" y="6337807"/>
            <a:ext cx="1167953" cy="25954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Ryhmä 38">
            <a:extLst>
              <a:ext uri="{FF2B5EF4-FFF2-40B4-BE49-F238E27FC236}">
                <a16:creationId xmlns:a16="http://schemas.microsoft.com/office/drawing/2014/main" id="{C7CE724C-9131-455B-858C-12CD98C4F7D9}"/>
              </a:ext>
            </a:extLst>
          </p:cNvPr>
          <p:cNvGrpSpPr/>
          <p:nvPr/>
        </p:nvGrpSpPr>
        <p:grpSpPr>
          <a:xfrm>
            <a:off x="7951063" y="6309320"/>
            <a:ext cx="1229449" cy="549004"/>
            <a:chOff x="8023071" y="6305602"/>
            <a:chExt cx="1229449" cy="549004"/>
          </a:xfrm>
        </p:grpSpPr>
        <p:sp>
          <p:nvSpPr>
            <p:cNvPr id="40" name="Toimintopainike: Seuraava 85">
              <a:hlinkClick r:id="" action="ppaction://hlinkshowjump?jump=nextslide" highlightClick="1"/>
              <a:extLst>
                <a:ext uri="{FF2B5EF4-FFF2-40B4-BE49-F238E27FC236}">
                  <a16:creationId xmlns:a16="http://schemas.microsoft.com/office/drawing/2014/main" id="{02C3E623-0C26-48D1-9054-BFF51BC3B7CF}"/>
                </a:ext>
              </a:extLst>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oimintopainike: Edellinen 86">
              <a:hlinkClick r:id="" action="ppaction://hlinkshowjump?jump=firstslide" highlightClick="1"/>
              <a:extLst>
                <a:ext uri="{FF2B5EF4-FFF2-40B4-BE49-F238E27FC236}">
                  <a16:creationId xmlns:a16="http://schemas.microsoft.com/office/drawing/2014/main" id="{AE323A8D-7F83-49A7-8B06-39D159128453}"/>
                </a:ext>
              </a:extLst>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2" name="Tekstiruutu 41">
              <a:extLst>
                <a:ext uri="{FF2B5EF4-FFF2-40B4-BE49-F238E27FC236}">
                  <a16:creationId xmlns:a16="http://schemas.microsoft.com/office/drawing/2014/main" id="{88FE85E1-F2C1-4CE8-B394-1ED624A988CF}"/>
                </a:ext>
              </a:extLst>
            </p:cNvPr>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3" name="Tekstiruutu 42">
              <a:extLst>
                <a:ext uri="{FF2B5EF4-FFF2-40B4-BE49-F238E27FC236}">
                  <a16:creationId xmlns:a16="http://schemas.microsoft.com/office/drawing/2014/main" id="{BFCE9CDE-12DF-415D-B67B-8E33A23DFFCC}"/>
                </a:ext>
              </a:extLst>
            </p:cNvPr>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Alkuun</a:t>
              </a:r>
            </a:p>
          </p:txBody>
        </p:sp>
      </p:grpSp>
      <p:pic>
        <p:nvPicPr>
          <p:cNvPr id="2" name="Kuva 1">
            <a:extLst>
              <a:ext uri="{FF2B5EF4-FFF2-40B4-BE49-F238E27FC236}">
                <a16:creationId xmlns:a16="http://schemas.microsoft.com/office/drawing/2014/main" id="{FCE686BF-0CB7-4E8D-AE94-2ABFA1C7E06A}"/>
              </a:ext>
            </a:extLst>
          </p:cNvPr>
          <p:cNvPicPr>
            <a:picLocks noChangeAspect="1"/>
          </p:cNvPicPr>
          <p:nvPr/>
        </p:nvPicPr>
        <p:blipFill>
          <a:blip r:embed="rId6"/>
          <a:stretch>
            <a:fillRect/>
          </a:stretch>
        </p:blipFill>
        <p:spPr>
          <a:xfrm>
            <a:off x="6129486" y="4488916"/>
            <a:ext cx="2933700" cy="15525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0387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i-FI"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i-FI" sz="2800" b="1" i="0" u="none" strike="noStrike" cap="none" normalizeH="0" baseline="0" smtClean="0">
            <a:ln>
              <a:noFill/>
            </a:ln>
            <a:solidFill>
              <a:schemeClr val="tx1"/>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15576</TotalTime>
  <Words>3782</Words>
  <Application>Microsoft Office PowerPoint</Application>
  <PresentationFormat>Näytössä katseltava diaesitys (4:3)</PresentationFormat>
  <Paragraphs>1254</Paragraphs>
  <Slides>38</Slides>
  <Notes>28</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38</vt:i4>
      </vt:variant>
    </vt:vector>
  </HeadingPairs>
  <TitlesOfParts>
    <vt:vector size="45" baseType="lpstr">
      <vt:lpstr>Arial</vt:lpstr>
      <vt:lpstr>Arial Black</vt:lpstr>
      <vt:lpstr>Arial Rounded MT Bold</vt:lpstr>
      <vt:lpstr>Calibri</vt:lpstr>
      <vt:lpstr>Courier New</vt:lpstr>
      <vt:lpstr>Wingdings</vt:lpstr>
      <vt:lpstr>Oletusrakenne</vt:lpstr>
      <vt:lpstr>Yliopistojen alat</vt:lpstr>
      <vt:lpstr>Farmasia</vt:lpstr>
      <vt:lpstr>Hammaslääketiede</vt:lpstr>
      <vt:lpstr>Lääketiede</vt:lpstr>
      <vt:lpstr>Psykologia</vt:lpstr>
      <vt:lpstr>Sosiaalitieteet</vt:lpstr>
      <vt:lpstr>Journalistiikka ja viestintä</vt:lpstr>
      <vt:lpstr>Maa- ja metsätaloustiede</vt:lpstr>
      <vt:lpstr>Eläinlääketiede</vt:lpstr>
      <vt:lpstr>Kauppatieteet</vt:lpstr>
      <vt:lpstr>Hallintotiede</vt:lpstr>
      <vt:lpstr>Oikeustiede</vt:lpstr>
      <vt:lpstr>Humanistinen ala</vt:lpstr>
      <vt:lpstr>Teologia</vt:lpstr>
      <vt:lpstr>Liikuntatiede</vt:lpstr>
      <vt:lpstr>Sotilasala</vt:lpstr>
      <vt:lpstr>Musiikki</vt:lpstr>
      <vt:lpstr>Kuvataide</vt:lpstr>
      <vt:lpstr>Taideteollisuus</vt:lpstr>
      <vt:lpstr>Teatteri ja tanssi</vt:lpstr>
      <vt:lpstr>Kasvatustiede</vt:lpstr>
      <vt:lpstr>Luonnontieteet, matematiikka ja tilastotiede</vt:lpstr>
      <vt:lpstr>Tekniikka, teollisuus ja rakentaminen</vt:lpstr>
      <vt:lpstr>Tietojenkäsittely, tietotekniikka ja informaatiotutkimus</vt:lpstr>
      <vt:lpstr>Yhteiskuntatieteet</vt:lpstr>
      <vt:lpstr>Terveystieteet</vt:lpstr>
      <vt:lpstr>Yliopistot Suomessa</vt:lpstr>
      <vt:lpstr>Yliopistotutkinnot</vt:lpstr>
      <vt:lpstr>Yliopistotutkintojen rakenne</vt:lpstr>
      <vt:lpstr>Sähköisen haun aikataulu</vt:lpstr>
      <vt:lpstr>Sähköinen haku</vt:lpstr>
      <vt:lpstr>Opiskelijoiden valinta</vt:lpstr>
      <vt:lpstr>Valintaperusteet </vt:lpstr>
      <vt:lpstr>Korkeakoulujen opiskelijavalinta 2020-</vt:lpstr>
      <vt:lpstr>Todistusvalinta 2020-</vt:lpstr>
      <vt:lpstr>Erilliset maisteriohjelmat</vt:lpstr>
      <vt:lpstr>Avoin yliopisto</vt:lpstr>
      <vt:lpstr>Yliopisto-opintoja muualla</vt:lpstr>
    </vt:vector>
  </TitlesOfParts>
  <Company>Present-äSSä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Ohjaus yliopisto-opintoihin</dc:title>
  <dc:creator>Seppo Sokka</dc:creator>
  <cp:lastModifiedBy>Seppo Sokka</cp:lastModifiedBy>
  <cp:revision>926</cp:revision>
  <cp:lastPrinted>2019-02-08T15:41:05Z</cp:lastPrinted>
  <dcterms:created xsi:type="dcterms:W3CDTF">2006-02-03T14:43:28Z</dcterms:created>
  <dcterms:modified xsi:type="dcterms:W3CDTF">2020-12-09T10:28:56Z</dcterms:modified>
</cp:coreProperties>
</file>