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660" r:id="rId6"/>
  </p:sldMasterIdLst>
  <p:notesMasterIdLst>
    <p:notesMasterId r:id="rId37"/>
  </p:notesMasterIdLst>
  <p:sldIdLst>
    <p:sldId id="314" r:id="rId7"/>
    <p:sldId id="260" r:id="rId8"/>
    <p:sldId id="308" r:id="rId9"/>
    <p:sldId id="293" r:id="rId10"/>
    <p:sldId id="295" r:id="rId11"/>
    <p:sldId id="261" r:id="rId12"/>
    <p:sldId id="311" r:id="rId13"/>
    <p:sldId id="289" r:id="rId14"/>
    <p:sldId id="291" r:id="rId15"/>
    <p:sldId id="290" r:id="rId16"/>
    <p:sldId id="309" r:id="rId17"/>
    <p:sldId id="312" r:id="rId18"/>
    <p:sldId id="313" r:id="rId19"/>
    <p:sldId id="296" r:id="rId20"/>
    <p:sldId id="292" r:id="rId21"/>
    <p:sldId id="288" r:id="rId22"/>
    <p:sldId id="306" r:id="rId23"/>
    <p:sldId id="285" r:id="rId24"/>
    <p:sldId id="298" r:id="rId25"/>
    <p:sldId id="284" r:id="rId26"/>
    <p:sldId id="299" r:id="rId27"/>
    <p:sldId id="301" r:id="rId28"/>
    <p:sldId id="281" r:id="rId29"/>
    <p:sldId id="302" r:id="rId30"/>
    <p:sldId id="315" r:id="rId31"/>
    <p:sldId id="316" r:id="rId32"/>
    <p:sldId id="317" r:id="rId33"/>
    <p:sldId id="319" r:id="rId34"/>
    <p:sldId id="318" r:id="rId35"/>
    <p:sldId id="269" r:id="rId36"/>
  </p:sldIdLst>
  <p:sldSz cx="9144000" cy="6858000" type="screen4x3"/>
  <p:notesSz cx="6888163" cy="10018713"/>
  <p:defaultTextStyle>
    <a:defPPr>
      <a:defRPr lang="fi-FI"/>
    </a:defPPr>
    <a:lvl1pPr algn="l" rtl="0" fontAlgn="base">
      <a:spcBef>
        <a:spcPct val="0"/>
      </a:spcBef>
      <a:spcAft>
        <a:spcPct val="0"/>
      </a:spcAft>
      <a:buFont typeface="Wingdings" pitchFamily="2" charset="2"/>
      <a:buChar char="§"/>
      <a:defRPr sz="2800" kern="1200">
        <a:solidFill>
          <a:schemeClr val="tx1"/>
        </a:solidFill>
        <a:latin typeface="Arial Black" pitchFamily="34" charset="0"/>
        <a:ea typeface="+mn-ea"/>
        <a:cs typeface="+mn-cs"/>
      </a:defRPr>
    </a:lvl1pPr>
    <a:lvl2pPr marL="457200" algn="l" rtl="0" fontAlgn="base">
      <a:spcBef>
        <a:spcPct val="0"/>
      </a:spcBef>
      <a:spcAft>
        <a:spcPct val="0"/>
      </a:spcAft>
      <a:buFont typeface="Wingdings" pitchFamily="2" charset="2"/>
      <a:buChar char="§"/>
      <a:defRPr sz="2800" kern="1200">
        <a:solidFill>
          <a:schemeClr val="tx1"/>
        </a:solidFill>
        <a:latin typeface="Arial Black" pitchFamily="34" charset="0"/>
        <a:ea typeface="+mn-ea"/>
        <a:cs typeface="+mn-cs"/>
      </a:defRPr>
    </a:lvl2pPr>
    <a:lvl3pPr marL="914400" algn="l" rtl="0" fontAlgn="base">
      <a:spcBef>
        <a:spcPct val="0"/>
      </a:spcBef>
      <a:spcAft>
        <a:spcPct val="0"/>
      </a:spcAft>
      <a:buFont typeface="Wingdings" pitchFamily="2" charset="2"/>
      <a:buChar char="§"/>
      <a:defRPr sz="2800" kern="1200">
        <a:solidFill>
          <a:schemeClr val="tx1"/>
        </a:solidFill>
        <a:latin typeface="Arial Black" pitchFamily="34" charset="0"/>
        <a:ea typeface="+mn-ea"/>
        <a:cs typeface="+mn-cs"/>
      </a:defRPr>
    </a:lvl3pPr>
    <a:lvl4pPr marL="1371600" algn="l" rtl="0" fontAlgn="base">
      <a:spcBef>
        <a:spcPct val="0"/>
      </a:spcBef>
      <a:spcAft>
        <a:spcPct val="0"/>
      </a:spcAft>
      <a:buFont typeface="Wingdings" pitchFamily="2" charset="2"/>
      <a:buChar char="§"/>
      <a:defRPr sz="2800" kern="1200">
        <a:solidFill>
          <a:schemeClr val="tx1"/>
        </a:solidFill>
        <a:latin typeface="Arial Black" pitchFamily="34" charset="0"/>
        <a:ea typeface="+mn-ea"/>
        <a:cs typeface="+mn-cs"/>
      </a:defRPr>
    </a:lvl4pPr>
    <a:lvl5pPr marL="1828800" algn="l" rtl="0" fontAlgn="base">
      <a:spcBef>
        <a:spcPct val="0"/>
      </a:spcBef>
      <a:spcAft>
        <a:spcPct val="0"/>
      </a:spcAft>
      <a:buFont typeface="Wingdings" pitchFamily="2" charset="2"/>
      <a:buChar char="§"/>
      <a:defRPr sz="2800" kern="1200">
        <a:solidFill>
          <a:schemeClr val="tx1"/>
        </a:solidFill>
        <a:latin typeface="Arial Black" pitchFamily="34" charset="0"/>
        <a:ea typeface="+mn-ea"/>
        <a:cs typeface="+mn-cs"/>
      </a:defRPr>
    </a:lvl5pPr>
    <a:lvl6pPr marL="2286000" algn="l" defTabSz="914400" rtl="0" eaLnBrk="1" latinLnBrk="0" hangingPunct="1">
      <a:defRPr sz="2800" kern="1200">
        <a:solidFill>
          <a:schemeClr val="tx1"/>
        </a:solidFill>
        <a:latin typeface="Arial Black" pitchFamily="34" charset="0"/>
        <a:ea typeface="+mn-ea"/>
        <a:cs typeface="+mn-cs"/>
      </a:defRPr>
    </a:lvl6pPr>
    <a:lvl7pPr marL="2743200" algn="l" defTabSz="914400" rtl="0" eaLnBrk="1" latinLnBrk="0" hangingPunct="1">
      <a:defRPr sz="2800" kern="1200">
        <a:solidFill>
          <a:schemeClr val="tx1"/>
        </a:solidFill>
        <a:latin typeface="Arial Black" pitchFamily="34" charset="0"/>
        <a:ea typeface="+mn-ea"/>
        <a:cs typeface="+mn-cs"/>
      </a:defRPr>
    </a:lvl7pPr>
    <a:lvl8pPr marL="3200400" algn="l" defTabSz="914400" rtl="0" eaLnBrk="1" latinLnBrk="0" hangingPunct="1">
      <a:defRPr sz="2800" kern="1200">
        <a:solidFill>
          <a:schemeClr val="tx1"/>
        </a:solidFill>
        <a:latin typeface="Arial Black" pitchFamily="34" charset="0"/>
        <a:ea typeface="+mn-ea"/>
        <a:cs typeface="+mn-cs"/>
      </a:defRPr>
    </a:lvl8pPr>
    <a:lvl9pPr marL="3657600" algn="l" defTabSz="914400" rtl="0" eaLnBrk="1" latinLnBrk="0" hangingPunct="1">
      <a:defRPr sz="28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ppo Sokk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66"/>
    <a:srgbClr val="CC9900"/>
    <a:srgbClr val="CC6600"/>
    <a:srgbClr val="3366CC"/>
    <a:srgbClr val="0099FF"/>
    <a:srgbClr val="FF9900"/>
    <a:srgbClr val="0066CC"/>
    <a:srgbClr val="33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6224" autoAdjust="0"/>
  </p:normalViewPr>
  <p:slideViewPr>
    <p:cSldViewPr>
      <p:cViewPr varScale="1">
        <p:scale>
          <a:sx n="106" d="100"/>
          <a:sy n="106" d="100"/>
        </p:scale>
        <p:origin x="1854" y="102"/>
      </p:cViewPr>
      <p:guideLst>
        <p:guide orient="horz" pos="225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88" y="-10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0"/>
      <c:rotY val="20"/>
      <c:rAngAx val="0"/>
      <c:perspective val="0"/>
    </c:view3D>
    <c:floor>
      <c:thickness val="0"/>
    </c:floor>
    <c:sideWall>
      <c:thickness val="0"/>
    </c:sideWall>
    <c:backWall>
      <c:thickness val="0"/>
    </c:backWall>
    <c:plotArea>
      <c:layout>
        <c:manualLayout>
          <c:layoutTarget val="inner"/>
          <c:xMode val="edge"/>
          <c:yMode val="edge"/>
          <c:x val="8.0258239280602814E-2"/>
          <c:y val="0.14956728552230877"/>
          <c:w val="0.83972614153982894"/>
          <c:h val="0.82649844461726474"/>
        </c:manualLayout>
      </c:layout>
      <c:pie3DChart>
        <c:varyColors val="1"/>
        <c:ser>
          <c:idx val="0"/>
          <c:order val="0"/>
          <c:tx>
            <c:strRef>
              <c:f>Taul1!$B$1</c:f>
              <c:strCache>
                <c:ptCount val="1"/>
                <c:pt idx="0">
                  <c:v>op</c:v>
                </c:pt>
              </c:strCache>
            </c:strRef>
          </c:tx>
          <c:spPr>
            <a:ln w="19050">
              <a:solidFill>
                <a:schemeClr val="tx1"/>
              </a:solidFill>
            </a:ln>
            <a:effectLst/>
            <a:scene3d>
              <a:camera prst="orthographicFront"/>
              <a:lightRig rig="threePt" dir="t">
                <a:rot lat="0" lon="0" rev="1200000"/>
              </a:lightRig>
            </a:scene3d>
            <a:sp3d/>
          </c:spPr>
          <c:dPt>
            <c:idx val="0"/>
            <c:bubble3D val="0"/>
            <c:spPr>
              <a:solidFill>
                <a:schemeClr val="accent1">
                  <a:lumMod val="75000"/>
                </a:schemeClr>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1-1DD9-49A6-9861-A9FDA8E7B065}"/>
              </c:ext>
            </c:extLst>
          </c:dPt>
          <c:dPt>
            <c:idx val="1"/>
            <c:bubble3D val="0"/>
            <c:spPr>
              <a:solidFill>
                <a:srgbClr val="92D050"/>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3-1DD9-49A6-9861-A9FDA8E7B065}"/>
              </c:ext>
            </c:extLst>
          </c:dPt>
          <c:dPt>
            <c:idx val="2"/>
            <c:bubble3D val="0"/>
            <c:spPr>
              <a:solidFill>
                <a:srgbClr val="CC6600"/>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5-1DD9-49A6-9861-A9FDA8E7B065}"/>
              </c:ext>
            </c:extLst>
          </c:dPt>
          <c:dPt>
            <c:idx val="3"/>
            <c:bubble3D val="0"/>
            <c:spPr>
              <a:solidFill>
                <a:srgbClr val="FFC000"/>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7-1DD9-49A6-9861-A9FDA8E7B065}"/>
              </c:ext>
            </c:extLst>
          </c:dPt>
          <c:dPt>
            <c:idx val="4"/>
            <c:bubble3D val="0"/>
            <c:spPr>
              <a:solidFill>
                <a:schemeClr val="accent6">
                  <a:lumMod val="60000"/>
                  <a:lumOff val="40000"/>
                </a:schemeClr>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9-1DD9-49A6-9861-A9FDA8E7B065}"/>
              </c:ext>
            </c:extLst>
          </c:dPt>
          <c:dLbls>
            <c:spPr>
              <a:noFill/>
              <a:ln>
                <a:noFill/>
              </a:ln>
              <a:effectLst/>
            </c:spPr>
            <c:txPr>
              <a:bodyPr/>
              <a:lstStyle/>
              <a:p>
                <a:pPr>
                  <a:defRPr sz="2400" b="1">
                    <a:latin typeface="Arial Rounded MT Bold" panose="020F0704030504030204" pitchFamily="34" charset="0"/>
                  </a:defRPr>
                </a:pPr>
                <a:endParaRPr lang="fi-FI"/>
              </a:p>
            </c:txPr>
            <c:dLblPos val="inEnd"/>
            <c:showLegendKey val="0"/>
            <c:showVal val="0"/>
            <c:showCatName val="1"/>
            <c:showSerName val="0"/>
            <c:showPercent val="0"/>
            <c:showBubbleSize val="0"/>
            <c:showLeaderLines val="1"/>
            <c:leaderLines>
              <c:spPr>
                <a:ln w="28575"/>
              </c:spPr>
            </c:leaderLines>
            <c:extLst>
              <c:ext xmlns:c15="http://schemas.microsoft.com/office/drawing/2012/chart" uri="{CE6537A1-D6FC-4f65-9D91-7224C49458BB}"/>
            </c:extLst>
          </c:dLbls>
          <c:cat>
            <c:strRef>
              <c:f>Taul1!$A$2:$A$6</c:f>
              <c:strCache>
                <c:ptCount val="5"/>
                <c:pt idx="0">
                  <c:v>90 op</c:v>
                </c:pt>
                <c:pt idx="1">
                  <c:v>60 op</c:v>
                </c:pt>
                <c:pt idx="2">
                  <c:v>30 op</c:v>
                </c:pt>
                <c:pt idx="3">
                  <c:v>15 op</c:v>
                </c:pt>
                <c:pt idx="4">
                  <c:v>15 op</c:v>
                </c:pt>
              </c:strCache>
            </c:strRef>
          </c:cat>
          <c:val>
            <c:numRef>
              <c:f>Taul1!$B$2:$B$6</c:f>
              <c:numCache>
                <c:formatCode>General</c:formatCode>
                <c:ptCount val="5"/>
                <c:pt idx="0">
                  <c:v>90</c:v>
                </c:pt>
                <c:pt idx="1">
                  <c:v>60</c:v>
                </c:pt>
                <c:pt idx="2">
                  <c:v>30</c:v>
                </c:pt>
                <c:pt idx="3">
                  <c:v>15</c:v>
                </c:pt>
                <c:pt idx="4">
                  <c:v>15</c:v>
                </c:pt>
              </c:numCache>
            </c:numRef>
          </c:val>
          <c:extLst>
            <c:ext xmlns:c16="http://schemas.microsoft.com/office/drawing/2014/chart" uri="{C3380CC4-5D6E-409C-BE32-E72D297353CC}">
              <c16:uniqueId val="{0000000A-1DD9-49A6-9861-A9FDA8E7B065}"/>
            </c:ext>
          </c:extLst>
        </c:ser>
        <c:dLbls>
          <c:showLegendKey val="0"/>
          <c:showVal val="1"/>
          <c:showCatName val="0"/>
          <c:showSerName val="0"/>
          <c:showPercent val="0"/>
          <c:showBubbleSize val="0"/>
          <c:showLeaderLines val="1"/>
        </c:dLbls>
      </c:pie3DChart>
    </c:plotArea>
    <c:plotVisOnly val="1"/>
    <c:dispBlanksAs val="gap"/>
    <c:showDLblsOverMax val="0"/>
  </c:chart>
  <c:spPr>
    <a:effectLst/>
  </c:spPr>
  <c:txPr>
    <a:bodyPr/>
    <a:lstStyle/>
    <a:p>
      <a:pPr>
        <a:defRPr sz="1800"/>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50"/>
      <c:rotY val="20"/>
      <c:rAngAx val="0"/>
      <c:perspective val="0"/>
    </c:view3D>
    <c:floor>
      <c:thickness val="0"/>
    </c:floor>
    <c:sideWall>
      <c:thickness val="0"/>
    </c:sideWall>
    <c:backWall>
      <c:thickness val="0"/>
    </c:backWall>
    <c:plotArea>
      <c:layout>
        <c:manualLayout>
          <c:layoutTarget val="inner"/>
          <c:xMode val="edge"/>
          <c:yMode val="edge"/>
          <c:x val="8.0258239280602814E-2"/>
          <c:y val="0.14956728552230877"/>
          <c:w val="0.83972614153982894"/>
          <c:h val="0.82649844461726474"/>
        </c:manualLayout>
      </c:layout>
      <c:pie3DChart>
        <c:varyColors val="1"/>
        <c:ser>
          <c:idx val="0"/>
          <c:order val="0"/>
          <c:tx>
            <c:strRef>
              <c:f>Taul1!$B$1</c:f>
              <c:strCache>
                <c:ptCount val="1"/>
                <c:pt idx="0">
                  <c:v>op</c:v>
                </c:pt>
              </c:strCache>
            </c:strRef>
          </c:tx>
          <c:spPr>
            <a:ln w="19050">
              <a:solidFill>
                <a:schemeClr val="tx1"/>
              </a:solidFill>
            </a:ln>
            <a:effectLst/>
            <a:scene3d>
              <a:camera prst="orthographicFront"/>
              <a:lightRig rig="threePt" dir="t">
                <a:rot lat="0" lon="0" rev="1200000"/>
              </a:lightRig>
            </a:scene3d>
            <a:sp3d/>
          </c:spPr>
          <c:dPt>
            <c:idx val="0"/>
            <c:bubble3D val="0"/>
            <c:spPr>
              <a:solidFill>
                <a:schemeClr val="accent6">
                  <a:lumMod val="60000"/>
                  <a:lumOff val="40000"/>
                </a:schemeClr>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1-F397-4938-8960-816451B1EDF2}"/>
              </c:ext>
            </c:extLst>
          </c:dPt>
          <c:dPt>
            <c:idx val="1"/>
            <c:bubble3D val="0"/>
            <c:spPr>
              <a:solidFill>
                <a:srgbClr val="CC6600"/>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3-F397-4938-8960-816451B1EDF2}"/>
              </c:ext>
            </c:extLst>
          </c:dPt>
          <c:dPt>
            <c:idx val="2"/>
            <c:bubble3D val="0"/>
            <c:spPr>
              <a:solidFill>
                <a:srgbClr val="FFCC66"/>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5-F397-4938-8960-816451B1EDF2}"/>
              </c:ext>
            </c:extLst>
          </c:dPt>
          <c:dPt>
            <c:idx val="3"/>
            <c:bubble3D val="0"/>
            <c:spPr>
              <a:solidFill>
                <a:srgbClr val="FFC000"/>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7-F397-4938-8960-816451B1EDF2}"/>
              </c:ext>
            </c:extLst>
          </c:dPt>
          <c:dPt>
            <c:idx val="4"/>
            <c:bubble3D val="0"/>
            <c:spPr>
              <a:solidFill>
                <a:schemeClr val="accent6">
                  <a:lumMod val="60000"/>
                  <a:lumOff val="40000"/>
                </a:schemeClr>
              </a:solidFill>
              <a:ln w="19050">
                <a:solidFill>
                  <a:schemeClr val="tx1"/>
                </a:solidFill>
              </a:ln>
              <a:effectLst/>
              <a:scene3d>
                <a:camera prst="orthographicFront"/>
                <a:lightRig rig="threePt" dir="t">
                  <a:rot lat="0" lon="0" rev="1200000"/>
                </a:lightRig>
              </a:scene3d>
              <a:sp3d/>
            </c:spPr>
            <c:extLst>
              <c:ext xmlns:c16="http://schemas.microsoft.com/office/drawing/2014/chart" uri="{C3380CC4-5D6E-409C-BE32-E72D297353CC}">
                <c16:uniqueId val="{00000009-F397-4938-8960-816451B1EDF2}"/>
              </c:ext>
            </c:extLst>
          </c:dPt>
          <c:dLbls>
            <c:spPr>
              <a:noFill/>
              <a:ln>
                <a:noFill/>
              </a:ln>
              <a:effectLst/>
            </c:spPr>
            <c:txPr>
              <a:bodyPr/>
              <a:lstStyle/>
              <a:p>
                <a:pPr>
                  <a:defRPr sz="2400" b="1">
                    <a:latin typeface="Arial Rounded MT Bold" panose="020F0704030504030204" pitchFamily="34" charset="0"/>
                  </a:defRPr>
                </a:pPr>
                <a:endParaRPr lang="fi-FI"/>
              </a:p>
            </c:txPr>
            <c:dLblPos val="inEnd"/>
            <c:showLegendKey val="0"/>
            <c:showVal val="0"/>
            <c:showCatName val="1"/>
            <c:showSerName val="0"/>
            <c:showPercent val="0"/>
            <c:showBubbleSize val="0"/>
            <c:showLeaderLines val="1"/>
            <c:leaderLines>
              <c:spPr>
                <a:ln w="28575"/>
              </c:spPr>
            </c:leaderLines>
            <c:extLst>
              <c:ext xmlns:c15="http://schemas.microsoft.com/office/drawing/2012/chart" uri="{CE6537A1-D6FC-4f65-9D91-7224C49458BB}"/>
            </c:extLst>
          </c:dLbls>
          <c:cat>
            <c:strRef>
              <c:f>Taul1!$A$2:$A$4</c:f>
              <c:strCache>
                <c:ptCount val="3"/>
                <c:pt idx="0">
                  <c:v>30 op</c:v>
                </c:pt>
                <c:pt idx="1">
                  <c:v>25 op</c:v>
                </c:pt>
                <c:pt idx="2">
                  <c:v>5 op</c:v>
                </c:pt>
              </c:strCache>
            </c:strRef>
          </c:cat>
          <c:val>
            <c:numRef>
              <c:f>Taul1!$B$2:$B$4</c:f>
              <c:numCache>
                <c:formatCode>General</c:formatCode>
                <c:ptCount val="3"/>
                <c:pt idx="0">
                  <c:v>30</c:v>
                </c:pt>
                <c:pt idx="1">
                  <c:v>25</c:v>
                </c:pt>
                <c:pt idx="2">
                  <c:v>5</c:v>
                </c:pt>
              </c:numCache>
            </c:numRef>
          </c:val>
          <c:extLst>
            <c:ext xmlns:c16="http://schemas.microsoft.com/office/drawing/2014/chart" uri="{C3380CC4-5D6E-409C-BE32-E72D297353CC}">
              <c16:uniqueId val="{0000000A-F397-4938-8960-816451B1EDF2}"/>
            </c:ext>
          </c:extLst>
        </c:ser>
        <c:dLbls>
          <c:showLegendKey val="0"/>
          <c:showVal val="1"/>
          <c:showCatName val="0"/>
          <c:showSerName val="0"/>
          <c:showPercent val="0"/>
          <c:showBubbleSize val="0"/>
          <c:showLeaderLines val="1"/>
        </c:dLbls>
      </c:pie3DChart>
    </c:plotArea>
    <c:plotVisOnly val="1"/>
    <c:dispBlanksAs val="gap"/>
    <c:showDLblsOverMax val="0"/>
  </c:chart>
  <c:spPr>
    <a:effectLst/>
  </c:spPr>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48"/>
    </mc:Choice>
    <mc:Fallback>
      <c:style val="48"/>
    </mc:Fallback>
  </mc:AlternateContent>
  <c:chart>
    <c:autoTitleDeleted val="1"/>
    <c:plotArea>
      <c:layout/>
      <c:pieChart>
        <c:varyColors val="1"/>
        <c:ser>
          <c:idx val="0"/>
          <c:order val="0"/>
          <c:tx>
            <c:strRef>
              <c:f>Taul1!$B$1</c:f>
              <c:strCache>
                <c:ptCount val="1"/>
                <c:pt idx="0">
                  <c:v>Myynti</c:v>
                </c:pt>
              </c:strCache>
            </c:strRef>
          </c:tx>
          <c:dLbls>
            <c:spPr>
              <a:noFill/>
              <a:ln>
                <a:noFill/>
              </a:ln>
              <a:effectLst/>
            </c:spPr>
            <c:txPr>
              <a:bodyPr/>
              <a:lstStyle/>
              <a:p>
                <a:pPr>
                  <a:defRPr b="1">
                    <a:ln w="6350">
                      <a:solidFill>
                        <a:schemeClr val="tx1"/>
                      </a:solidFill>
                    </a:ln>
                    <a:solidFill>
                      <a:schemeClr val="bg1"/>
                    </a:solidFill>
                  </a:defRPr>
                </a:pPr>
                <a:endParaRPr lang="fi-FI"/>
              </a:p>
            </c:txPr>
            <c:showLegendKey val="0"/>
            <c:showVal val="0"/>
            <c:showCatName val="1"/>
            <c:showSerName val="0"/>
            <c:showPercent val="0"/>
            <c:showBubbleSize val="0"/>
            <c:showLeaderLines val="0"/>
            <c:extLst>
              <c:ext xmlns:c15="http://schemas.microsoft.com/office/drawing/2012/chart" uri="{CE6537A1-D6FC-4f65-9D91-7224C49458BB}"/>
            </c:extLst>
          </c:dLbls>
          <c:cat>
            <c:strRef>
              <c:f>Taul1!$A$2:$A$13</c:f>
              <c:strCache>
                <c:ptCount val="12"/>
                <c:pt idx="0">
                  <c:v>Tammi</c:v>
                </c:pt>
                <c:pt idx="1">
                  <c:v>Helmi</c:v>
                </c:pt>
                <c:pt idx="2">
                  <c:v>Maalis</c:v>
                </c:pt>
                <c:pt idx="3">
                  <c:v>Huhti</c:v>
                </c:pt>
                <c:pt idx="4">
                  <c:v>Touko</c:v>
                </c:pt>
                <c:pt idx="5">
                  <c:v>Kesä </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00-A79D-4C64-B332-6BB3202AF579}"/>
            </c:ext>
          </c:extLst>
        </c:ser>
        <c:dLbls>
          <c:showLegendKey val="0"/>
          <c:showVal val="1"/>
          <c:showCatName val="0"/>
          <c:showSerName val="0"/>
          <c:showPercent val="0"/>
          <c:showBubbleSize val="0"/>
          <c:showLeaderLines val="0"/>
        </c:dLbls>
        <c:firstSliceAng val="0"/>
      </c:pieChart>
    </c:plotArea>
    <c:plotVisOnly val="1"/>
    <c:dispBlanksAs val="gap"/>
    <c:showDLblsOverMax val="0"/>
  </c:chart>
  <c:spPr>
    <a:noFill/>
  </c:spPr>
  <c:txPr>
    <a:bodyPr/>
    <a:lstStyle/>
    <a:p>
      <a:pPr>
        <a:defRPr sz="1800"/>
      </a:pPr>
      <a:endParaRPr lang="fi-FI"/>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766D2-CD78-4F54-B617-2FEE7B99A95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fi-FI"/>
        </a:p>
      </dgm:t>
    </dgm:pt>
    <dgm:pt modelId="{A5BE31A3-12E5-40DA-9929-15AE476B2846}">
      <dgm:prSet phldrT="[Teksti]"/>
      <dgm:spPr>
        <a:solidFill>
          <a:schemeClr val="accent5">
            <a:lumMod val="50000"/>
          </a:schemeClr>
        </a:solidFill>
      </dgm:spPr>
      <dgm:t>
        <a:bodyPr/>
        <a:lstStyle/>
        <a:p>
          <a:r>
            <a:rPr lang="fi-FI" b="1" dirty="0">
              <a:solidFill>
                <a:schemeClr val="bg1"/>
              </a:solidFill>
              <a:latin typeface="Arial Rounded MT Bold" panose="020F0704030504030204" pitchFamily="34" charset="0"/>
            </a:rPr>
            <a:t>Mitä hyötyä</a:t>
          </a:r>
        </a:p>
      </dgm:t>
    </dgm:pt>
    <dgm:pt modelId="{180CE752-C522-402C-AA0C-6BA54D7F4EEE}" type="parTrans" cxnId="{C9F3ACA7-F945-48A7-9483-16C311A24B53}">
      <dgm:prSet/>
      <dgm:spPr/>
      <dgm:t>
        <a:bodyPr/>
        <a:lstStyle/>
        <a:p>
          <a:endParaRPr lang="fi-FI"/>
        </a:p>
      </dgm:t>
    </dgm:pt>
    <dgm:pt modelId="{7C71A6AC-803A-4F0E-8B29-15C2C134C880}" type="sibTrans" cxnId="{C9F3ACA7-F945-48A7-9483-16C311A24B53}">
      <dgm:prSet/>
      <dgm:spPr/>
      <dgm:t>
        <a:bodyPr/>
        <a:lstStyle/>
        <a:p>
          <a:endParaRPr lang="fi-FI"/>
        </a:p>
      </dgm:t>
    </dgm:pt>
    <dgm:pt modelId="{3BF21DFE-FC7F-4FB9-B706-715BF35C8ECD}">
      <dgm:prSet phldrT="[Teksti]"/>
      <dgm:spPr/>
      <dgm:t>
        <a:bodyPr/>
        <a:lstStyle/>
        <a:p>
          <a:r>
            <a:rPr lang="fi-FI" dirty="0">
              <a:solidFill>
                <a:schemeClr val="tx1"/>
              </a:solidFill>
              <a:latin typeface="Arial Rounded MT Bold" panose="020F0704030504030204" pitchFamily="34" charset="0"/>
            </a:rPr>
            <a:t>Voit tutustua ja etsiä omaa alaasi</a:t>
          </a:r>
        </a:p>
      </dgm:t>
    </dgm:pt>
    <dgm:pt modelId="{D4D3AE68-CEBB-468F-AEB8-F1AB078157C5}" type="parTrans" cxnId="{ECABE38D-1288-4ED6-963A-9AC58A72EB69}">
      <dgm:prSet/>
      <dgm:spPr/>
      <dgm:t>
        <a:bodyPr/>
        <a:lstStyle/>
        <a:p>
          <a:endParaRPr lang="fi-FI"/>
        </a:p>
      </dgm:t>
    </dgm:pt>
    <dgm:pt modelId="{0596566E-50A3-41EE-A63D-F236442DBC7A}" type="sibTrans" cxnId="{ECABE38D-1288-4ED6-963A-9AC58A72EB69}">
      <dgm:prSet/>
      <dgm:spPr/>
      <dgm:t>
        <a:bodyPr/>
        <a:lstStyle/>
        <a:p>
          <a:endParaRPr lang="fi-FI"/>
        </a:p>
      </dgm:t>
    </dgm:pt>
    <dgm:pt modelId="{DFF09259-FF4E-4887-A101-070E6B2E4898}">
      <dgm:prSet phldrT="[Teksti]"/>
      <dgm:spPr/>
      <dgm:t>
        <a:bodyPr/>
        <a:lstStyle/>
        <a:p>
          <a:r>
            <a:rPr lang="fi-FI" dirty="0">
              <a:solidFill>
                <a:schemeClr val="tx1"/>
              </a:solidFill>
              <a:latin typeface="Arial Rounded MT Bold" panose="020F0704030504030204" pitchFamily="34" charset="0"/>
            </a:rPr>
            <a:t>Hyödynnät välivuotta</a:t>
          </a:r>
        </a:p>
      </dgm:t>
    </dgm:pt>
    <dgm:pt modelId="{CD59B960-6E7E-4874-8139-BF0EC6EA5BD8}" type="parTrans" cxnId="{1C60E33F-8637-433C-8682-920897E6D68A}">
      <dgm:prSet/>
      <dgm:spPr/>
      <dgm:t>
        <a:bodyPr/>
        <a:lstStyle/>
        <a:p>
          <a:endParaRPr lang="fi-FI"/>
        </a:p>
      </dgm:t>
    </dgm:pt>
    <dgm:pt modelId="{E01183D0-5E96-43E1-BEBB-5827F1CD3525}" type="sibTrans" cxnId="{1C60E33F-8637-433C-8682-920897E6D68A}">
      <dgm:prSet/>
      <dgm:spPr/>
      <dgm:t>
        <a:bodyPr/>
        <a:lstStyle/>
        <a:p>
          <a:endParaRPr lang="fi-FI"/>
        </a:p>
      </dgm:t>
    </dgm:pt>
    <dgm:pt modelId="{4037A64B-B44D-45E0-9A25-3A2211E0814C}">
      <dgm:prSet phldrT="[Teksti]"/>
      <dgm:spPr/>
      <dgm:t>
        <a:bodyPr/>
        <a:lstStyle/>
        <a:p>
          <a:r>
            <a:rPr lang="fi-FI" dirty="0">
              <a:solidFill>
                <a:schemeClr val="tx1"/>
              </a:solidFill>
              <a:latin typeface="Arial Rounded MT Bold" panose="020F0704030504030204" pitchFamily="34" charset="0"/>
            </a:rPr>
            <a:t>Voit  sovittaa omaan aikatauluusi</a:t>
          </a:r>
        </a:p>
      </dgm:t>
    </dgm:pt>
    <dgm:pt modelId="{2D2963E8-9F45-4B40-8C0A-8BA18DB9F050}" type="parTrans" cxnId="{97CDFD8F-9B83-4AA0-848A-A7D5B2DF90E4}">
      <dgm:prSet/>
      <dgm:spPr/>
      <dgm:t>
        <a:bodyPr/>
        <a:lstStyle/>
        <a:p>
          <a:endParaRPr lang="fi-FI"/>
        </a:p>
      </dgm:t>
    </dgm:pt>
    <dgm:pt modelId="{BEBCDB2D-9453-437D-94C1-247DB028585A}" type="sibTrans" cxnId="{97CDFD8F-9B83-4AA0-848A-A7D5B2DF90E4}">
      <dgm:prSet/>
      <dgm:spPr/>
      <dgm:t>
        <a:bodyPr/>
        <a:lstStyle/>
        <a:p>
          <a:endParaRPr lang="fi-FI"/>
        </a:p>
      </dgm:t>
    </dgm:pt>
    <dgm:pt modelId="{A3FBF2B1-49AE-4E26-BB0F-1DD1A43A6465}">
      <dgm:prSet/>
      <dgm:spPr/>
      <dgm:t>
        <a:bodyPr/>
        <a:lstStyle/>
        <a:p>
          <a:r>
            <a:rPr lang="fi-FI" dirty="0">
              <a:solidFill>
                <a:schemeClr val="tx1"/>
              </a:solidFill>
              <a:latin typeface="Arial Rounded MT Bold" panose="020F0704030504030204" pitchFamily="34" charset="0"/>
            </a:rPr>
            <a:t>Kehität ammattitaitoasi</a:t>
          </a:r>
        </a:p>
      </dgm:t>
    </dgm:pt>
    <dgm:pt modelId="{63EF9EB6-B9A9-4A0D-80F7-9FF7CFD3A75A}" type="parTrans" cxnId="{A84ECC1D-C677-4AC1-9E2A-376BC6620DD3}">
      <dgm:prSet/>
      <dgm:spPr/>
      <dgm:t>
        <a:bodyPr/>
        <a:lstStyle/>
        <a:p>
          <a:endParaRPr lang="fi-FI"/>
        </a:p>
      </dgm:t>
    </dgm:pt>
    <dgm:pt modelId="{1B6E34F8-D13A-464A-BBC3-989FEC1FEE1E}" type="sibTrans" cxnId="{A84ECC1D-C677-4AC1-9E2A-376BC6620DD3}">
      <dgm:prSet/>
      <dgm:spPr/>
      <dgm:t>
        <a:bodyPr/>
        <a:lstStyle/>
        <a:p>
          <a:endParaRPr lang="fi-FI"/>
        </a:p>
      </dgm:t>
    </dgm:pt>
    <dgm:pt modelId="{4B2A2A08-ECB5-4520-BD0C-A7473218253B}" type="pres">
      <dgm:prSet presAssocID="{BCB766D2-CD78-4F54-B617-2FEE7B99A956}" presName="cycle" presStyleCnt="0">
        <dgm:presLayoutVars>
          <dgm:chMax val="1"/>
          <dgm:dir/>
          <dgm:animLvl val="ctr"/>
          <dgm:resizeHandles val="exact"/>
        </dgm:presLayoutVars>
      </dgm:prSet>
      <dgm:spPr/>
    </dgm:pt>
    <dgm:pt modelId="{1BF3ADEF-8BA1-4466-B53C-964F1F984F0C}" type="pres">
      <dgm:prSet presAssocID="{A5BE31A3-12E5-40DA-9929-15AE476B2846}" presName="centerShape" presStyleLbl="node0" presStyleIdx="0" presStyleCnt="1"/>
      <dgm:spPr/>
    </dgm:pt>
    <dgm:pt modelId="{5DBD77CA-5C91-4F5A-A45A-2A60E023B7DD}" type="pres">
      <dgm:prSet presAssocID="{D4D3AE68-CEBB-468F-AEB8-F1AB078157C5}" presName="parTrans" presStyleLbl="bgSibTrans2D1" presStyleIdx="0" presStyleCnt="4"/>
      <dgm:spPr/>
    </dgm:pt>
    <dgm:pt modelId="{D531334C-E1C4-48E6-8514-E45D704D7522}" type="pres">
      <dgm:prSet presAssocID="{3BF21DFE-FC7F-4FB9-B706-715BF35C8ECD}" presName="node" presStyleLbl="node1" presStyleIdx="0" presStyleCnt="4">
        <dgm:presLayoutVars>
          <dgm:bulletEnabled val="1"/>
        </dgm:presLayoutVars>
      </dgm:prSet>
      <dgm:spPr/>
    </dgm:pt>
    <dgm:pt modelId="{FF3B46D8-6F06-4532-96E0-C71FEE6E25C4}" type="pres">
      <dgm:prSet presAssocID="{CD59B960-6E7E-4874-8139-BF0EC6EA5BD8}" presName="parTrans" presStyleLbl="bgSibTrans2D1" presStyleIdx="1" presStyleCnt="4"/>
      <dgm:spPr/>
    </dgm:pt>
    <dgm:pt modelId="{436081D4-1053-41ED-A870-A71738495F22}" type="pres">
      <dgm:prSet presAssocID="{DFF09259-FF4E-4887-A101-070E6B2E4898}" presName="node" presStyleLbl="node1" presStyleIdx="1" presStyleCnt="4">
        <dgm:presLayoutVars>
          <dgm:bulletEnabled val="1"/>
        </dgm:presLayoutVars>
      </dgm:prSet>
      <dgm:spPr/>
    </dgm:pt>
    <dgm:pt modelId="{D92B677C-41D0-47C2-AD9B-D12199E08D9E}" type="pres">
      <dgm:prSet presAssocID="{2D2963E8-9F45-4B40-8C0A-8BA18DB9F050}" presName="parTrans" presStyleLbl="bgSibTrans2D1" presStyleIdx="2" presStyleCnt="4"/>
      <dgm:spPr/>
    </dgm:pt>
    <dgm:pt modelId="{934F7BC8-C7FA-45CD-AA1D-16C7168F47D0}" type="pres">
      <dgm:prSet presAssocID="{4037A64B-B44D-45E0-9A25-3A2211E0814C}" presName="node" presStyleLbl="node1" presStyleIdx="2" presStyleCnt="4">
        <dgm:presLayoutVars>
          <dgm:bulletEnabled val="1"/>
        </dgm:presLayoutVars>
      </dgm:prSet>
      <dgm:spPr/>
    </dgm:pt>
    <dgm:pt modelId="{F12EEE82-8358-4568-97C4-6EDF77A4A0B2}" type="pres">
      <dgm:prSet presAssocID="{63EF9EB6-B9A9-4A0D-80F7-9FF7CFD3A75A}" presName="parTrans" presStyleLbl="bgSibTrans2D1" presStyleIdx="3" presStyleCnt="4"/>
      <dgm:spPr/>
    </dgm:pt>
    <dgm:pt modelId="{4B2CF8BE-6F64-4542-8384-D9C60BC7A337}" type="pres">
      <dgm:prSet presAssocID="{A3FBF2B1-49AE-4E26-BB0F-1DD1A43A6465}" presName="node" presStyleLbl="node1" presStyleIdx="3" presStyleCnt="4">
        <dgm:presLayoutVars>
          <dgm:bulletEnabled val="1"/>
        </dgm:presLayoutVars>
      </dgm:prSet>
      <dgm:spPr/>
    </dgm:pt>
  </dgm:ptLst>
  <dgm:cxnLst>
    <dgm:cxn modelId="{64FE2513-F7C1-40D4-BF69-FE58E766DA91}" type="presOf" srcId="{BCB766D2-CD78-4F54-B617-2FEE7B99A956}" destId="{4B2A2A08-ECB5-4520-BD0C-A7473218253B}" srcOrd="0" destOrd="0" presId="urn:microsoft.com/office/officeart/2005/8/layout/radial4"/>
    <dgm:cxn modelId="{6DF8EF1A-67DA-4BF8-A99C-DB8EE3FBD6DC}" type="presOf" srcId="{DFF09259-FF4E-4887-A101-070E6B2E4898}" destId="{436081D4-1053-41ED-A870-A71738495F22}" srcOrd="0" destOrd="0" presId="urn:microsoft.com/office/officeart/2005/8/layout/radial4"/>
    <dgm:cxn modelId="{A84ECC1D-C677-4AC1-9E2A-376BC6620DD3}" srcId="{A5BE31A3-12E5-40DA-9929-15AE476B2846}" destId="{A3FBF2B1-49AE-4E26-BB0F-1DD1A43A6465}" srcOrd="3" destOrd="0" parTransId="{63EF9EB6-B9A9-4A0D-80F7-9FF7CFD3A75A}" sibTransId="{1B6E34F8-D13A-464A-BBC3-989FEC1FEE1E}"/>
    <dgm:cxn modelId="{9D9C8923-3D35-4B6D-8837-ADBD30190F1E}" type="presOf" srcId="{D4D3AE68-CEBB-468F-AEB8-F1AB078157C5}" destId="{5DBD77CA-5C91-4F5A-A45A-2A60E023B7DD}" srcOrd="0" destOrd="0" presId="urn:microsoft.com/office/officeart/2005/8/layout/radial4"/>
    <dgm:cxn modelId="{C9895B2A-0D15-4C2F-8656-3D825DBBE3C9}" type="presOf" srcId="{63EF9EB6-B9A9-4A0D-80F7-9FF7CFD3A75A}" destId="{F12EEE82-8358-4568-97C4-6EDF77A4A0B2}" srcOrd="0" destOrd="0" presId="urn:microsoft.com/office/officeart/2005/8/layout/radial4"/>
    <dgm:cxn modelId="{1C60E33F-8637-433C-8682-920897E6D68A}" srcId="{A5BE31A3-12E5-40DA-9929-15AE476B2846}" destId="{DFF09259-FF4E-4887-A101-070E6B2E4898}" srcOrd="1" destOrd="0" parTransId="{CD59B960-6E7E-4874-8139-BF0EC6EA5BD8}" sibTransId="{E01183D0-5E96-43E1-BEBB-5827F1CD3525}"/>
    <dgm:cxn modelId="{B7C6287B-9B52-4669-BBF5-7F77368EC89A}" type="presOf" srcId="{2D2963E8-9F45-4B40-8C0A-8BA18DB9F050}" destId="{D92B677C-41D0-47C2-AD9B-D12199E08D9E}" srcOrd="0" destOrd="0" presId="urn:microsoft.com/office/officeart/2005/8/layout/radial4"/>
    <dgm:cxn modelId="{5F79D582-9659-4F8F-B774-898EB5FB0A19}" type="presOf" srcId="{A5BE31A3-12E5-40DA-9929-15AE476B2846}" destId="{1BF3ADEF-8BA1-4466-B53C-964F1F984F0C}" srcOrd="0" destOrd="0" presId="urn:microsoft.com/office/officeart/2005/8/layout/radial4"/>
    <dgm:cxn modelId="{9CC27486-EF02-4AC8-B2BB-C1F0A63B283D}" type="presOf" srcId="{3BF21DFE-FC7F-4FB9-B706-715BF35C8ECD}" destId="{D531334C-E1C4-48E6-8514-E45D704D7522}" srcOrd="0" destOrd="0" presId="urn:microsoft.com/office/officeart/2005/8/layout/radial4"/>
    <dgm:cxn modelId="{ECABE38D-1288-4ED6-963A-9AC58A72EB69}" srcId="{A5BE31A3-12E5-40DA-9929-15AE476B2846}" destId="{3BF21DFE-FC7F-4FB9-B706-715BF35C8ECD}" srcOrd="0" destOrd="0" parTransId="{D4D3AE68-CEBB-468F-AEB8-F1AB078157C5}" sibTransId="{0596566E-50A3-41EE-A63D-F236442DBC7A}"/>
    <dgm:cxn modelId="{97CDFD8F-9B83-4AA0-848A-A7D5B2DF90E4}" srcId="{A5BE31A3-12E5-40DA-9929-15AE476B2846}" destId="{4037A64B-B44D-45E0-9A25-3A2211E0814C}" srcOrd="2" destOrd="0" parTransId="{2D2963E8-9F45-4B40-8C0A-8BA18DB9F050}" sibTransId="{BEBCDB2D-9453-437D-94C1-247DB028585A}"/>
    <dgm:cxn modelId="{28DBE59B-5505-49EE-B70A-734DFB5FF73C}" type="presOf" srcId="{CD59B960-6E7E-4874-8139-BF0EC6EA5BD8}" destId="{FF3B46D8-6F06-4532-96E0-C71FEE6E25C4}" srcOrd="0" destOrd="0" presId="urn:microsoft.com/office/officeart/2005/8/layout/radial4"/>
    <dgm:cxn modelId="{C9F3ACA7-F945-48A7-9483-16C311A24B53}" srcId="{BCB766D2-CD78-4F54-B617-2FEE7B99A956}" destId="{A5BE31A3-12E5-40DA-9929-15AE476B2846}" srcOrd="0" destOrd="0" parTransId="{180CE752-C522-402C-AA0C-6BA54D7F4EEE}" sibTransId="{7C71A6AC-803A-4F0E-8B29-15C2C134C880}"/>
    <dgm:cxn modelId="{1C652CCB-C4C9-4C47-A304-4E49AFDA21B9}" type="presOf" srcId="{A3FBF2B1-49AE-4E26-BB0F-1DD1A43A6465}" destId="{4B2CF8BE-6F64-4542-8384-D9C60BC7A337}" srcOrd="0" destOrd="0" presId="urn:microsoft.com/office/officeart/2005/8/layout/radial4"/>
    <dgm:cxn modelId="{45D946D9-1325-4B51-B01A-1C17B5FC5FE6}" type="presOf" srcId="{4037A64B-B44D-45E0-9A25-3A2211E0814C}" destId="{934F7BC8-C7FA-45CD-AA1D-16C7168F47D0}" srcOrd="0" destOrd="0" presId="urn:microsoft.com/office/officeart/2005/8/layout/radial4"/>
    <dgm:cxn modelId="{47E91C0E-9DE5-44CE-B93F-842A06A4E96D}" type="presParOf" srcId="{4B2A2A08-ECB5-4520-BD0C-A7473218253B}" destId="{1BF3ADEF-8BA1-4466-B53C-964F1F984F0C}" srcOrd="0" destOrd="0" presId="urn:microsoft.com/office/officeart/2005/8/layout/radial4"/>
    <dgm:cxn modelId="{5F092AF4-EC1B-4EE3-A0A2-ED2749DCAC50}" type="presParOf" srcId="{4B2A2A08-ECB5-4520-BD0C-A7473218253B}" destId="{5DBD77CA-5C91-4F5A-A45A-2A60E023B7DD}" srcOrd="1" destOrd="0" presId="urn:microsoft.com/office/officeart/2005/8/layout/radial4"/>
    <dgm:cxn modelId="{036B259D-67D3-47A2-85F4-1D70609853AE}" type="presParOf" srcId="{4B2A2A08-ECB5-4520-BD0C-A7473218253B}" destId="{D531334C-E1C4-48E6-8514-E45D704D7522}" srcOrd="2" destOrd="0" presId="urn:microsoft.com/office/officeart/2005/8/layout/radial4"/>
    <dgm:cxn modelId="{1E76A66F-D95B-4448-9621-2E7F6D93FEC1}" type="presParOf" srcId="{4B2A2A08-ECB5-4520-BD0C-A7473218253B}" destId="{FF3B46D8-6F06-4532-96E0-C71FEE6E25C4}" srcOrd="3" destOrd="0" presId="urn:microsoft.com/office/officeart/2005/8/layout/radial4"/>
    <dgm:cxn modelId="{32558B9C-D7DB-40EA-B790-AC507A6793F0}" type="presParOf" srcId="{4B2A2A08-ECB5-4520-BD0C-A7473218253B}" destId="{436081D4-1053-41ED-A870-A71738495F22}" srcOrd="4" destOrd="0" presId="urn:microsoft.com/office/officeart/2005/8/layout/radial4"/>
    <dgm:cxn modelId="{533B04D1-06F1-42EE-B3B5-52939D843334}" type="presParOf" srcId="{4B2A2A08-ECB5-4520-BD0C-A7473218253B}" destId="{D92B677C-41D0-47C2-AD9B-D12199E08D9E}" srcOrd="5" destOrd="0" presId="urn:microsoft.com/office/officeart/2005/8/layout/radial4"/>
    <dgm:cxn modelId="{F6E97B3C-CA81-4217-BB2C-2D25995A9B19}" type="presParOf" srcId="{4B2A2A08-ECB5-4520-BD0C-A7473218253B}" destId="{934F7BC8-C7FA-45CD-AA1D-16C7168F47D0}" srcOrd="6" destOrd="0" presId="urn:microsoft.com/office/officeart/2005/8/layout/radial4"/>
    <dgm:cxn modelId="{505E58DC-78ED-4D28-8018-AC3D6A54676B}" type="presParOf" srcId="{4B2A2A08-ECB5-4520-BD0C-A7473218253B}" destId="{F12EEE82-8358-4568-97C4-6EDF77A4A0B2}" srcOrd="7" destOrd="0" presId="urn:microsoft.com/office/officeart/2005/8/layout/radial4"/>
    <dgm:cxn modelId="{0F89D318-A78A-46BD-9864-775D3B743CF0}" type="presParOf" srcId="{4B2A2A08-ECB5-4520-BD0C-A7473218253B}" destId="{4B2CF8BE-6F64-4542-8384-D9C60BC7A337}"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ADEF-8BA1-4466-B53C-964F1F984F0C}">
      <dsp:nvSpPr>
        <dsp:cNvPr id="0" name=""/>
        <dsp:cNvSpPr/>
      </dsp:nvSpPr>
      <dsp:spPr>
        <a:xfrm>
          <a:off x="1839804" y="1687040"/>
          <a:ext cx="1360951" cy="1360951"/>
        </a:xfrm>
        <a:prstGeom prst="ellipse">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i-FI" sz="2200" b="1" kern="1200" dirty="0">
              <a:solidFill>
                <a:schemeClr val="bg1"/>
              </a:solidFill>
              <a:latin typeface="Arial Rounded MT Bold" panose="020F0704030504030204" pitchFamily="34" charset="0"/>
            </a:rPr>
            <a:t>Mitä hyötyä</a:t>
          </a:r>
        </a:p>
      </dsp:txBody>
      <dsp:txXfrm>
        <a:off x="2039111" y="1886347"/>
        <a:ext cx="962337" cy="962337"/>
      </dsp:txXfrm>
    </dsp:sp>
    <dsp:sp modelId="{5DBD77CA-5C91-4F5A-A45A-2A60E023B7DD}">
      <dsp:nvSpPr>
        <dsp:cNvPr id="0" name=""/>
        <dsp:cNvSpPr/>
      </dsp:nvSpPr>
      <dsp:spPr>
        <a:xfrm rot="11700000">
          <a:off x="627035" y="1825630"/>
          <a:ext cx="1189355" cy="3878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31334C-E1C4-48E6-8514-E45D704D7522}">
      <dsp:nvSpPr>
        <dsp:cNvPr id="0" name=""/>
        <dsp:cNvSpPr/>
      </dsp:nvSpPr>
      <dsp:spPr>
        <a:xfrm>
          <a:off x="846" y="1348491"/>
          <a:ext cx="1292903" cy="1034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i-FI" sz="1200" kern="1200" dirty="0">
              <a:solidFill>
                <a:schemeClr val="tx1"/>
              </a:solidFill>
              <a:latin typeface="Arial Rounded MT Bold" panose="020F0704030504030204" pitchFamily="34" charset="0"/>
            </a:rPr>
            <a:t>Voit tutustua ja etsiä omaa alaasi</a:t>
          </a:r>
        </a:p>
      </dsp:txBody>
      <dsp:txXfrm>
        <a:off x="31140" y="1378785"/>
        <a:ext cx="1232315" cy="973734"/>
      </dsp:txXfrm>
    </dsp:sp>
    <dsp:sp modelId="{FF3B46D8-6F06-4532-96E0-C71FEE6E25C4}">
      <dsp:nvSpPr>
        <dsp:cNvPr id="0" name=""/>
        <dsp:cNvSpPr/>
      </dsp:nvSpPr>
      <dsp:spPr>
        <a:xfrm rot="14700000">
          <a:off x="1357444" y="955163"/>
          <a:ext cx="1189355" cy="3878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6081D4-1053-41ED-A870-A71738495F22}">
      <dsp:nvSpPr>
        <dsp:cNvPr id="0" name=""/>
        <dsp:cNvSpPr/>
      </dsp:nvSpPr>
      <dsp:spPr>
        <a:xfrm>
          <a:off x="1054348" y="92975"/>
          <a:ext cx="1292903" cy="1034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i-FI" sz="1200" kern="1200" dirty="0">
              <a:solidFill>
                <a:schemeClr val="tx1"/>
              </a:solidFill>
              <a:latin typeface="Arial Rounded MT Bold" panose="020F0704030504030204" pitchFamily="34" charset="0"/>
            </a:rPr>
            <a:t>Hyödynnät välivuotta</a:t>
          </a:r>
        </a:p>
      </dsp:txBody>
      <dsp:txXfrm>
        <a:off x="1084642" y="123269"/>
        <a:ext cx="1232315" cy="973734"/>
      </dsp:txXfrm>
    </dsp:sp>
    <dsp:sp modelId="{D92B677C-41D0-47C2-AD9B-D12199E08D9E}">
      <dsp:nvSpPr>
        <dsp:cNvPr id="0" name=""/>
        <dsp:cNvSpPr/>
      </dsp:nvSpPr>
      <dsp:spPr>
        <a:xfrm rot="17700000">
          <a:off x="2493759" y="955163"/>
          <a:ext cx="1189355" cy="3878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4F7BC8-C7FA-45CD-AA1D-16C7168F47D0}">
      <dsp:nvSpPr>
        <dsp:cNvPr id="0" name=""/>
        <dsp:cNvSpPr/>
      </dsp:nvSpPr>
      <dsp:spPr>
        <a:xfrm>
          <a:off x="2693307" y="92975"/>
          <a:ext cx="1292903" cy="1034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i-FI" sz="1200" kern="1200" dirty="0">
              <a:solidFill>
                <a:schemeClr val="tx1"/>
              </a:solidFill>
              <a:latin typeface="Arial Rounded MT Bold" panose="020F0704030504030204" pitchFamily="34" charset="0"/>
            </a:rPr>
            <a:t>Voit  sovittaa omaan aikatauluusi</a:t>
          </a:r>
        </a:p>
      </dsp:txBody>
      <dsp:txXfrm>
        <a:off x="2723601" y="123269"/>
        <a:ext cx="1232315" cy="973734"/>
      </dsp:txXfrm>
    </dsp:sp>
    <dsp:sp modelId="{F12EEE82-8358-4568-97C4-6EDF77A4A0B2}">
      <dsp:nvSpPr>
        <dsp:cNvPr id="0" name=""/>
        <dsp:cNvSpPr/>
      </dsp:nvSpPr>
      <dsp:spPr>
        <a:xfrm rot="20700000">
          <a:off x="3224168" y="1825630"/>
          <a:ext cx="1189355" cy="387871"/>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B2CF8BE-6F64-4542-8384-D9C60BC7A337}">
      <dsp:nvSpPr>
        <dsp:cNvPr id="0" name=""/>
        <dsp:cNvSpPr/>
      </dsp:nvSpPr>
      <dsp:spPr>
        <a:xfrm>
          <a:off x="3746809" y="1348491"/>
          <a:ext cx="1292903" cy="10343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i-FI" sz="1200" kern="1200" dirty="0">
              <a:solidFill>
                <a:schemeClr val="tx1"/>
              </a:solidFill>
              <a:latin typeface="Arial Rounded MT Bold" panose="020F0704030504030204" pitchFamily="34" charset="0"/>
            </a:rPr>
            <a:t>Kehität ammattitaitoasi</a:t>
          </a:r>
        </a:p>
      </dsp:txBody>
      <dsp:txXfrm>
        <a:off x="3777103" y="1378785"/>
        <a:ext cx="1232315" cy="973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1"/>
            <a:ext cx="2984871" cy="500935"/>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buFontTx/>
              <a:buNone/>
              <a:defRPr sz="1200">
                <a:latin typeface="Arial" charset="0"/>
              </a:defRPr>
            </a:lvl1pPr>
          </a:lstStyle>
          <a:p>
            <a:endParaRPr lang="fi-FI"/>
          </a:p>
        </p:txBody>
      </p:sp>
      <p:sp>
        <p:nvSpPr>
          <p:cNvPr id="38915" name="Rectangle 3"/>
          <p:cNvSpPr>
            <a:spLocks noGrp="1" noChangeArrowheads="1"/>
          </p:cNvSpPr>
          <p:nvPr>
            <p:ph type="dt" idx="1"/>
          </p:nvPr>
        </p:nvSpPr>
        <p:spPr bwMode="auto">
          <a:xfrm>
            <a:off x="3901699" y="1"/>
            <a:ext cx="2984871" cy="500935"/>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a:buFontTx/>
              <a:buNone/>
              <a:defRPr sz="1200">
                <a:latin typeface="Arial" charset="0"/>
              </a:defRPr>
            </a:lvl1pPr>
          </a:lstStyle>
          <a:p>
            <a:endParaRPr lang="fi-FI"/>
          </a:p>
        </p:txBody>
      </p:sp>
      <p:sp>
        <p:nvSpPr>
          <p:cNvPr id="38916" name="Rectangle 4"/>
          <p:cNvSpPr>
            <a:spLocks noGrp="1" noRot="1" noChangeAspect="1" noChangeArrowheads="1" noTextEdit="1"/>
          </p:cNvSpPr>
          <p:nvPr>
            <p:ph type="sldImg" idx="2"/>
          </p:nvPr>
        </p:nvSpPr>
        <p:spPr bwMode="auto">
          <a:xfrm>
            <a:off x="939800" y="752475"/>
            <a:ext cx="5008563" cy="3756025"/>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8817" y="4758889"/>
            <a:ext cx="5510530" cy="4508421"/>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8918" name="Rectangle 6"/>
          <p:cNvSpPr>
            <a:spLocks noGrp="1" noChangeArrowheads="1"/>
          </p:cNvSpPr>
          <p:nvPr>
            <p:ph type="ftr" sz="quarter" idx="4"/>
          </p:nvPr>
        </p:nvSpPr>
        <p:spPr bwMode="auto">
          <a:xfrm>
            <a:off x="0" y="9516039"/>
            <a:ext cx="2984871" cy="500935"/>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buFontTx/>
              <a:buNone/>
              <a:defRPr sz="1200">
                <a:latin typeface="Arial" charset="0"/>
              </a:defRPr>
            </a:lvl1pPr>
          </a:lstStyle>
          <a:p>
            <a:endParaRPr lang="fi-FI"/>
          </a:p>
        </p:txBody>
      </p:sp>
      <p:sp>
        <p:nvSpPr>
          <p:cNvPr id="38919" name="Rectangle 7"/>
          <p:cNvSpPr>
            <a:spLocks noGrp="1" noChangeArrowheads="1"/>
          </p:cNvSpPr>
          <p:nvPr>
            <p:ph type="sldNum" sz="quarter" idx="5"/>
          </p:nvPr>
        </p:nvSpPr>
        <p:spPr bwMode="auto">
          <a:xfrm>
            <a:off x="3901699" y="9516039"/>
            <a:ext cx="2984871" cy="500935"/>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a:buFontTx/>
              <a:buNone/>
              <a:defRPr sz="1200">
                <a:latin typeface="Arial" charset="0"/>
              </a:defRPr>
            </a:lvl1pPr>
          </a:lstStyle>
          <a:p>
            <a:fld id="{007B0E39-2151-44A3-9F06-7C7525B7A252}" type="slidenum">
              <a:rPr lang="fi-FI"/>
              <a:pPr/>
              <a:t>‹#›</a:t>
            </a:fld>
            <a:endParaRPr lang="fi-FI"/>
          </a:p>
        </p:txBody>
      </p:sp>
    </p:spTree>
    <p:extLst>
      <p:ext uri="{BB962C8B-B14F-4D97-AF65-F5344CB8AC3E}">
        <p14:creationId xmlns:p14="http://schemas.microsoft.com/office/powerpoint/2010/main" val="26124410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CF4A6A40-06F3-477F-92B5-B3B96B4296F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F4A6A40-06F3-477F-92B5-B3B96B4296F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CF4A6A40-06F3-477F-92B5-B3B96B4296F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CF4A6A40-06F3-477F-92B5-B3B96B4296F4}"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CF4A6A40-06F3-477F-92B5-B3B96B4296F4}" type="datetimeFigureOut">
              <a:rPr lang="fi-FI" smtClean="0"/>
              <a:pPr/>
              <a:t>9.12.2020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CF4A6A40-06F3-477F-92B5-B3B96B4296F4}" type="datetimeFigureOut">
              <a:rPr lang="fi-FI" smtClean="0"/>
              <a:pPr/>
              <a:t>9.12.2020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F4A6A40-06F3-477F-92B5-B3B96B4296F4}" type="datetimeFigureOut">
              <a:rPr lang="fi-FI" smtClean="0"/>
              <a:pPr/>
              <a:t>9.12.2020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F4A6A40-06F3-477F-92B5-B3B96B4296F4}"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F4A6A40-06F3-477F-92B5-B3B96B4296F4}"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F4A6A40-06F3-477F-92B5-B3B96B4296F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F4A6A40-06F3-477F-92B5-B3B96B4296F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3A9D466-62B6-4242-8836-9235246B5426}" type="slidenum">
              <a:rPr lang="fi-FI" smtClean="0"/>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B6DABAF-DE42-46D1-82D3-2ABA13EFFCEA}"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B6DABAF-DE42-46D1-82D3-2ABA13EFFCEA}"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B6DABAF-DE42-46D1-82D3-2ABA13EFFCEA}"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B6DABAF-DE42-46D1-82D3-2ABA13EFFCEA}"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B6DABAF-DE42-46D1-82D3-2ABA13EFFCEA}" type="datetimeFigureOut">
              <a:rPr lang="fi-FI" smtClean="0"/>
              <a:pPr/>
              <a:t>9.12.2020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B6DABAF-DE42-46D1-82D3-2ABA13EFFCEA}" type="datetimeFigureOut">
              <a:rPr lang="fi-FI" smtClean="0"/>
              <a:pPr/>
              <a:t>9.12.2020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B6DABAF-DE42-46D1-82D3-2ABA13EFFCEA}" type="datetimeFigureOut">
              <a:rPr lang="fi-FI" smtClean="0"/>
              <a:pPr/>
              <a:t>9.12.2020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B6DABAF-DE42-46D1-82D3-2ABA13EFFCEA}"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B6DABAF-DE42-46D1-82D3-2ABA13EFFCEA}"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B6DABAF-DE42-46D1-82D3-2ABA13EFFCEA}"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B6DABAF-DE42-46D1-82D3-2ABA13EFFCEA}"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67DC9E-9188-47FD-B1A4-6CA7BDEF1189}" type="slidenum">
              <a:rPr lang="fi-FI" smtClean="0"/>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D1299540-EA0D-46F9-86DD-FC7AA8AA45AB}"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299540-EA0D-46F9-86DD-FC7AA8AA45AB}"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D1299540-EA0D-46F9-86DD-FC7AA8AA45AB}"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1299540-EA0D-46F9-86DD-FC7AA8AA45AB}"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D1299540-EA0D-46F9-86DD-FC7AA8AA45AB}" type="datetimeFigureOut">
              <a:rPr lang="fi-FI" smtClean="0"/>
              <a:pPr/>
              <a:t>9.12.2020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D1299540-EA0D-46F9-86DD-FC7AA8AA45AB}" type="datetimeFigureOut">
              <a:rPr lang="fi-FI" smtClean="0"/>
              <a:pPr/>
              <a:t>9.12.2020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1299540-EA0D-46F9-86DD-FC7AA8AA45AB}" type="datetimeFigureOut">
              <a:rPr lang="fi-FI" smtClean="0"/>
              <a:pPr/>
              <a:t>9.12.2020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299540-EA0D-46F9-86DD-FC7AA8AA45AB}"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299540-EA0D-46F9-86DD-FC7AA8AA45AB}"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299540-EA0D-46F9-86DD-FC7AA8AA45AB}"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D1299540-EA0D-46F9-86DD-FC7AA8AA45AB}"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156BD16-54CE-4F66-858D-3F504A9444A6}" type="slidenum">
              <a:rPr lang="fi-FI" smtClean="0"/>
              <a:pPr/>
              <a:t>‹#›</a:t>
            </a:fld>
            <a:endParaRPr lang="fi-FI"/>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F7567790-7665-457C-BA1A-D57740BE9C1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7567790-7665-457C-BA1A-D57740BE9C1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F7567790-7665-457C-BA1A-D57740BE9C1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7567790-7665-457C-BA1A-D57740BE9C14}"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7567790-7665-457C-BA1A-D57740BE9C14}" type="datetimeFigureOut">
              <a:rPr lang="fi-FI" smtClean="0"/>
              <a:pPr/>
              <a:t>9.12.2020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7567790-7665-457C-BA1A-D57740BE9C14}" type="datetimeFigureOut">
              <a:rPr lang="fi-FI" smtClean="0"/>
              <a:pPr/>
              <a:t>9.12.2020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7567790-7665-457C-BA1A-D57740BE9C14}" type="datetimeFigureOut">
              <a:rPr lang="fi-FI" smtClean="0"/>
              <a:pPr/>
              <a:t>9.12.2020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7567790-7665-457C-BA1A-D57740BE9C14}"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7567790-7665-457C-BA1A-D57740BE9C14}"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7567790-7665-457C-BA1A-D57740BE9C1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7567790-7665-457C-BA1A-D57740BE9C14}"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6F682A-7DB5-46B0-8225-351D64C7B2B0}" type="slidenum">
              <a:rPr lang="fi-FI" smtClean="0"/>
              <a:pPr/>
              <a:t>‹#›</a:t>
            </a:fld>
            <a:endParaRPr lang="fi-FI"/>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E50DF9D-2972-49FC-A1D1-E59203D6FEBE}"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E50DF9D-2972-49FC-A1D1-E59203D6FEBE}"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2E50DF9D-2972-49FC-A1D1-E59203D6FEBE}"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E50DF9D-2972-49FC-A1D1-E59203D6FEBE}"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5" name="Otsikko 4"/>
          <p:cNvSpPr>
            <a:spLocks noGrp="1"/>
          </p:cNvSpPr>
          <p:nvPr>
            <p:ph type="title"/>
          </p:nvPr>
        </p:nvSpPr>
        <p:spPr>
          <a:xfrm>
            <a:off x="457200" y="44624"/>
            <a:ext cx="8229600" cy="1143000"/>
          </a:xfrm>
          <a:prstGeom prst="rect">
            <a:avLst/>
          </a:prstGeom>
        </p:spPr>
        <p:txBody>
          <a:bodyPr/>
          <a:lstStyle>
            <a:lvl1pPr>
              <a:defRPr sz="3200">
                <a:latin typeface="Arial Rounded MT Bold" panose="020F0704030504030204" pitchFamily="34" charset="0"/>
              </a:defRPr>
            </a:lvl1pPr>
          </a:lstStyle>
          <a:p>
            <a:r>
              <a:rPr lang="fi-FI" dirty="0"/>
              <a:t>Muokkaa </a:t>
            </a:r>
            <a:r>
              <a:rPr lang="fi-FI" dirty="0" err="1"/>
              <a:t>perustyyl</a:t>
            </a:r>
            <a:r>
              <a:rPr lang="fi-FI" dirty="0"/>
              <a:t>. </a:t>
            </a:r>
            <a:r>
              <a:rPr lang="fi-FI" dirty="0" err="1"/>
              <a:t>napsautt</a:t>
            </a:r>
            <a:r>
              <a:rPr lang="fi-FI" dirty="0"/>
              <a: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E50DF9D-2972-49FC-A1D1-E59203D6FEBE}" type="datetimeFigureOut">
              <a:rPr lang="fi-FI" smtClean="0"/>
              <a:pPr/>
              <a:t>9.12.2020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E50DF9D-2972-49FC-A1D1-E59203D6FEBE}" type="datetimeFigureOut">
              <a:rPr lang="fi-FI" smtClean="0"/>
              <a:pPr/>
              <a:t>9.12.2020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E50DF9D-2972-49FC-A1D1-E59203D6FEBE}" type="datetimeFigureOut">
              <a:rPr lang="fi-FI" smtClean="0"/>
              <a:pPr/>
              <a:t>9.12.2020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E50DF9D-2972-49FC-A1D1-E59203D6FEBE}"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E50DF9D-2972-49FC-A1D1-E59203D6FEBE}" type="datetimeFigureOut">
              <a:rPr lang="fi-FI" smtClean="0"/>
              <a:pPr/>
              <a:t>9.12.2020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E50DF9D-2972-49FC-A1D1-E59203D6FEBE}"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E50DF9D-2972-49FC-A1D1-E59203D6FEBE}" type="datetimeFigureOut">
              <a:rPr lang="fi-FI" smtClean="0"/>
              <a:pPr/>
              <a:t>9.12.2020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0356B10-D727-477F-B003-1F831AFF0B85}"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1" name="Text Box 7"/>
          <p:cNvSpPr txBox="1">
            <a:spLocks noChangeArrowheads="1"/>
          </p:cNvSpPr>
          <p:nvPr userDrawn="1"/>
        </p:nvSpPr>
        <p:spPr bwMode="auto">
          <a:xfrm>
            <a:off x="-36512" y="6697663"/>
            <a:ext cx="1368425" cy="184666"/>
          </a:xfrm>
          <a:prstGeom prst="rect">
            <a:avLst/>
          </a:prstGeom>
          <a:noFill/>
          <a:ln w="9525">
            <a:noFill/>
            <a:miter lim="800000"/>
            <a:headEnd/>
            <a:tailEnd/>
          </a:ln>
          <a:effectLst/>
        </p:spPr>
        <p:txBody>
          <a:bodyPr>
            <a:spAutoFit/>
          </a:bodyPr>
          <a:lstStyle/>
          <a:p>
            <a:pPr>
              <a:buFontTx/>
              <a:buNone/>
            </a:pPr>
            <a:r>
              <a:rPr lang="en-US" sz="600" dirty="0">
                <a:latin typeface="Arial" charset="0"/>
              </a:rPr>
              <a:t>© Present-</a:t>
            </a:r>
            <a:r>
              <a:rPr lang="en-US" sz="600" dirty="0" err="1">
                <a:latin typeface="Arial" charset="0"/>
              </a:rPr>
              <a:t>äSSä</a:t>
            </a:r>
            <a:r>
              <a:rPr lang="en-US" sz="600" dirty="0">
                <a:latin typeface="Arial" charset="0"/>
              </a:rPr>
              <a:t> 2020</a:t>
            </a:r>
            <a:endParaRPr lang="fi-FI" sz="600" dirty="0">
              <a:latin typeface="Arial" charset="0"/>
            </a:endParaRPr>
          </a:p>
        </p:txBody>
      </p:sp>
      <p:sp>
        <p:nvSpPr>
          <p:cNvPr id="2" name="Suorakulmio 1"/>
          <p:cNvSpPr/>
          <p:nvPr userDrawn="1"/>
        </p:nvSpPr>
        <p:spPr bwMode="auto">
          <a:xfrm>
            <a:off x="1296393" y="116632"/>
            <a:ext cx="6624736" cy="57606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 name="Tekstiruutu 2"/>
          <p:cNvSpPr txBox="1"/>
          <p:nvPr userDrawn="1"/>
        </p:nvSpPr>
        <p:spPr>
          <a:xfrm>
            <a:off x="2771800" y="250775"/>
            <a:ext cx="2808312" cy="307777"/>
          </a:xfrm>
          <a:prstGeom prst="rect">
            <a:avLst/>
          </a:prstGeom>
          <a:noFill/>
        </p:spPr>
        <p:txBody>
          <a:bodyPr wrap="square" rtlCol="0">
            <a:spAutoFit/>
          </a:bodyPr>
          <a:lstStyle/>
          <a:p>
            <a:pPr>
              <a:buNone/>
            </a:pPr>
            <a:r>
              <a:rPr lang="fi-FI" sz="1400" dirty="0">
                <a:solidFill>
                  <a:srgbClr val="FF0000"/>
                </a:solidFill>
              </a:rPr>
              <a:t>Älä muuta dian perustyyliä</a:t>
            </a:r>
          </a:p>
        </p:txBody>
      </p:sp>
      <p:pic>
        <p:nvPicPr>
          <p:cNvPr id="4" name="Kuva 3">
            <a:extLst>
              <a:ext uri="{FF2B5EF4-FFF2-40B4-BE49-F238E27FC236}">
                <a16:creationId xmlns:a16="http://schemas.microsoft.com/office/drawing/2014/main" id="{D5DF98E4-3C20-422D-AF8B-DE1CB50BAFB4}"/>
              </a:ext>
            </a:extLst>
          </p:cNvPr>
          <p:cNvPicPr>
            <a:picLocks noChangeAspect="1"/>
          </p:cNvPicPr>
          <p:nvPr userDrawn="1"/>
        </p:nvPicPr>
        <p:blipFill>
          <a:blip r:embed="rId13"/>
          <a:stretch>
            <a:fillRect/>
          </a:stretch>
        </p:blipFill>
        <p:spPr>
          <a:xfrm>
            <a:off x="-35496" y="3018"/>
            <a:ext cx="9288016" cy="11937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A6A40-06F3-477F-92B5-B3B96B4296F4}" type="datetimeFigureOut">
              <a:rPr lang="fi-FI" smtClean="0"/>
              <a:pPr/>
              <a:t>9.12.2020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9D466-62B6-4242-8836-9235246B5426}"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DABAF-DE42-46D1-82D3-2ABA13EFFCEA}" type="datetimeFigureOut">
              <a:rPr lang="fi-FI" smtClean="0"/>
              <a:pPr/>
              <a:t>9.12.2020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7DC9E-9188-47FD-B1A4-6CA7BDEF118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99540-EA0D-46F9-86DD-FC7AA8AA45AB}" type="datetimeFigureOut">
              <a:rPr lang="fi-FI" smtClean="0"/>
              <a:pPr/>
              <a:t>9.12.2020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6BD16-54CE-4F66-858D-3F504A9444A6}"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7790-7665-457C-BA1A-D57740BE9C14}" type="datetimeFigureOut">
              <a:rPr lang="fi-FI" smtClean="0"/>
              <a:pPr/>
              <a:t>9.12.2020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F682A-7DB5-46B0-8225-351D64C7B2B0}"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0DF9D-2972-49FC-A1D1-E59203D6FEBE}" type="datetimeFigureOut">
              <a:rPr lang="fi-FI" smtClean="0"/>
              <a:pPr/>
              <a:t>9.12.2020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56B10-D727-477F-B003-1F831AFF0B85}"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6.xml"/><Relationship Id="rId7" Type="http://schemas.openxmlformats.org/officeDocument/2006/relationships/slide" Target="slide6.xml"/><Relationship Id="rId12"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slide" Target="slide15.xml"/><Relationship Id="rId11" Type="http://schemas.openxmlformats.org/officeDocument/2006/relationships/slide" Target="slide3.xml"/><Relationship Id="rId5" Type="http://schemas.openxmlformats.org/officeDocument/2006/relationships/slide" Target="slide11.xml"/><Relationship Id="rId10" Type="http://schemas.openxmlformats.org/officeDocument/2006/relationships/slide" Target="slide2.xml"/><Relationship Id="rId4" Type="http://schemas.openxmlformats.org/officeDocument/2006/relationships/slide" Target="slide8.xml"/><Relationship Id="rId9" Type="http://schemas.openxmlformats.org/officeDocument/2006/relationships/slide" Target="slide17.xml"/></Relationships>
</file>

<file path=ppt/slides/_rels/slide10.xml.rels><?xml version="1.0" encoding="UTF-8" standalone="yes"?>
<Relationships xmlns="http://schemas.openxmlformats.org/package/2006/relationships"><Relationship Id="rId3" Type="http://schemas.openxmlformats.org/officeDocument/2006/relationships/hyperlink" Target="https://opintopolku.fi/wp/ammattikorkeakoulu/mita-amkssa-voi-opiskella/sosiaaliala-ammattikorkeakoulussa/" TargetMode="External"/><Relationship Id="rId2" Type="http://schemas.openxmlformats.org/officeDocument/2006/relationships/hyperlink" Target="https://opintopolku.fi/app/#!/haku/sosionomi%2520(amk)?page=1&amp;facetFilters=teachingLangCode_ffm:FI&amp;tab=los"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opintopolku.fi/app/#!/haku/estenomi%2520(amk)?page=1&amp;facetFilters=teachingLangCode_ffm:FI&amp;tab=los" TargetMode="External"/><Relationship Id="rId2" Type="http://schemas.openxmlformats.org/officeDocument/2006/relationships/hyperlink" Target="https://opintopolku.fi/app/#!/haku/liikunnanohjaaja%2520(amk)?page=1&amp;facetFilters=teachingLangCode_ffm:FI&amp;tab=los" TargetMode="Externa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opintopolku.fi/wp/ammattikorkeakoulu/mita-amkssa-voi-opiskella/palvelualat-kauneudenhoito-liikenne-ja-kuljetus-liikunta-matkailu-ja-turvallisuus-ammattikorkeakoulussa/"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opintopolku.fi/app/#!/haku/restonomi%2520(amk)?page=1&amp;facetFilters=teachingLangCode_ffm:FI&amp;tab=los" TargetMode="External"/><Relationship Id="rId2" Type="http://schemas.openxmlformats.org/officeDocument/2006/relationships/hyperlink" Target="https://opintopolku.fi/wp/ammattikorkeakoulu/mita-amkssa-voi-opiskella/palvelualat-kauneudenhoito-liikenne-ja-kuljetus-liikunta-matkailu-ja-turvallisuus-ammattikorkeakoulussa/"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opintopolku.fi/app/#!/haku/insin%25C3%25B6%25C3%25B6ri%2520(amk)%2520logistiikka?page=1&amp;facetFilters=teachingLangCode_ffm:FI&amp;tab=los" TargetMode="External"/><Relationship Id="rId7" Type="http://schemas.openxmlformats.org/officeDocument/2006/relationships/hyperlink" Target="https://opintopolku.fi/app/#!/haku/tradenomi%2520(amk)%2520liiketalous%2520ja%2520logistiikka?page=1&amp;facetFilters=teachingLangCode_ffm:FI&amp;tab=los" TargetMode="Externa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opintopolku.fi/app/#!/haku/merikapteeni%2520(amk)?page=1&amp;facetFilters=teachingLangCode_ffm:FI&amp;tab=los" TargetMode="External"/><Relationship Id="rId5" Type="http://schemas.openxmlformats.org/officeDocument/2006/relationships/hyperlink" Target="https://opintopolku.fi/wp/ammattikorkeakoulu/mita-amkssa-voi-opiskella/palvelualat-kauneudenhoito-liikenne-ja-kuljetus-liikunta-matkailu-ja-turvallisuus-ammattikorkeakoulussa/" TargetMode="External"/><Relationship Id="rId4" Type="http://schemas.openxmlformats.org/officeDocument/2006/relationships/hyperlink" Target="https://opintopolku.fi/app/#!/haku/estenomi%2520(amk)?page=1&amp;facetFilters=teachingLangCode_ffm:FI&amp;tab=lo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intopolku.fi/app/#!/haku/rikosseuraamusala?page=1&amp;facetFilters=teachingLangCode_ffm:FI&amp;tab=los" TargetMode="External"/><Relationship Id="rId7" Type="http://schemas.openxmlformats.org/officeDocument/2006/relationships/hyperlink" Target="https://opintopolku.fi/wp/ammattikorkeakoulu/mita-amkssa-voi-opiskella/palvelualat-kauneudenhoito-liikenne-ja-kuljetus-liikunta-matkailu-ja-turvallisuus-ammattikorkeakoulussa/" TargetMode="External"/><Relationship Id="rId2" Type="http://schemas.openxmlformats.org/officeDocument/2006/relationships/hyperlink" Target="http://www.polamk.fi/"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opintopolku.fi/app/#!/haku/turvallisuusalan%2520tradenomi?page=1&amp;facetFilters=teachingLangCode_ffm:FI&amp;tab=lo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intopolku.fi/app/#!/haku/rakennusmestari%2520(amk)?page=1&amp;facetFilters=teachingLangCode_ffm:FI&amp;tab=los" TargetMode="External"/><Relationship Id="rId7" Type="http://schemas.openxmlformats.org/officeDocument/2006/relationships/hyperlink" Target="https://opintopolku.fi/app/#!/haku/rakennusarkkitehti%2520(amk)?page=1&amp;facetFilters=teachingLangCode_ffm:FI&amp;tab=los" TargetMode="External"/><Relationship Id="rId2" Type="http://schemas.openxmlformats.org/officeDocument/2006/relationships/hyperlink" Target="https://opintopolku.fi/app/#!/haku/insin%25C3%25B6%25C3%25B6ri%2520(amk)?page=1&amp;facetFilters=teachingLangCode_ffm:FI&amp;tab=los" TargetMode="External"/><Relationship Id="rId1" Type="http://schemas.openxmlformats.org/officeDocument/2006/relationships/slideLayout" Target="../slideLayouts/slideLayout6.xml"/><Relationship Id="rId6" Type="http://schemas.openxmlformats.org/officeDocument/2006/relationships/hyperlink" Target="https://opintopolku.fi/wp/ammattikorkeakoulu/mita-amkssa-voi-opiskella/tekniikka-teollisuus-ja-rakentaminen-ammattikorkeakoulussa/" TargetMode="External"/><Relationship Id="rId5" Type="http://schemas.openxmlformats.org/officeDocument/2006/relationships/image" Target="../media/image20.jpeg"/><Relationship Id="rId4" Type="http://schemas.openxmlformats.org/officeDocument/2006/relationships/hyperlink" Target="https://opintopolku.fi/app/#!/haku/laboratorioanalyytikko%2520(amk)?page=1&amp;facetFilters=teachingLangCode_ffm:FI&amp;tab=l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opintopolku.fi/app/#!/haku/tradenomi%2520(amk)%252C%2520liiketalous?page=1&amp;facetFilters=teachingLangCode_ffm:FI&amp;tab=los" TargetMode="Externa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opintopolku.fi/wp/ammattikorkeakoulu/mita-amkssa-voi-opiskella/kauppa-ja-hallinto-ammattikorkeakouluss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3" Type="http://schemas.openxmlformats.org/officeDocument/2006/relationships/hyperlink" Target="http://www.hamk.fi/" TargetMode="External"/><Relationship Id="rId18" Type="http://schemas.openxmlformats.org/officeDocument/2006/relationships/image" Target="../media/image32.png"/><Relationship Id="rId26" Type="http://schemas.openxmlformats.org/officeDocument/2006/relationships/image" Target="../media/image36.png"/><Relationship Id="rId39" Type="http://schemas.openxmlformats.org/officeDocument/2006/relationships/hyperlink" Target="https://www.novia.fi/" TargetMode="External"/><Relationship Id="rId3" Type="http://schemas.openxmlformats.org/officeDocument/2006/relationships/hyperlink" Target="http://www.lapinamk.fi/fi" TargetMode="External"/><Relationship Id="rId21" Type="http://schemas.openxmlformats.org/officeDocument/2006/relationships/hyperlink" Target="http://www.metropolia.fi/" TargetMode="External"/><Relationship Id="rId34" Type="http://schemas.openxmlformats.org/officeDocument/2006/relationships/image" Target="../media/image40.png"/><Relationship Id="rId42" Type="http://schemas.openxmlformats.org/officeDocument/2006/relationships/image" Target="../media/image44.png"/><Relationship Id="rId47" Type="http://schemas.openxmlformats.org/officeDocument/2006/relationships/hyperlink" Target="https://www.kamk.fi/fi" TargetMode="External"/><Relationship Id="rId50" Type="http://schemas.openxmlformats.org/officeDocument/2006/relationships/image" Target="../media/image48.png"/><Relationship Id="rId7" Type="http://schemas.openxmlformats.org/officeDocument/2006/relationships/hyperlink" Target="http://web.centria.fi/" TargetMode="External"/><Relationship Id="rId12" Type="http://schemas.openxmlformats.org/officeDocument/2006/relationships/image" Target="../media/image29.png"/><Relationship Id="rId17" Type="http://schemas.openxmlformats.org/officeDocument/2006/relationships/hyperlink" Target="http://www.karelia.fi/fi/" TargetMode="External"/><Relationship Id="rId25" Type="http://schemas.openxmlformats.org/officeDocument/2006/relationships/hyperlink" Target="https://www.arcada.fi/fi" TargetMode="External"/><Relationship Id="rId33" Type="http://schemas.openxmlformats.org/officeDocument/2006/relationships/hyperlink" Target="http://www.turkuamk.fi/" TargetMode="External"/><Relationship Id="rId38" Type="http://schemas.openxmlformats.org/officeDocument/2006/relationships/image" Target="../media/image42.png"/><Relationship Id="rId46" Type="http://schemas.openxmlformats.org/officeDocument/2006/relationships/image" Target="../media/image46.png"/><Relationship Id="rId2" Type="http://schemas.openxmlformats.org/officeDocument/2006/relationships/image" Target="../media/image24.png"/><Relationship Id="rId16" Type="http://schemas.openxmlformats.org/officeDocument/2006/relationships/image" Target="../media/image31.png"/><Relationship Id="rId20" Type="http://schemas.openxmlformats.org/officeDocument/2006/relationships/image" Target="../media/image33.png"/><Relationship Id="rId29" Type="http://schemas.openxmlformats.org/officeDocument/2006/relationships/hyperlink" Target="http://www.polamk.fi/amk" TargetMode="External"/><Relationship Id="rId41" Type="http://schemas.openxmlformats.org/officeDocument/2006/relationships/hyperlink" Target="https://www.seamk.fi/" TargetMode="Externa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hyperlink" Target="http://www.samk.fi/" TargetMode="External"/><Relationship Id="rId24" Type="http://schemas.openxmlformats.org/officeDocument/2006/relationships/image" Target="../media/image35.png"/><Relationship Id="rId32" Type="http://schemas.openxmlformats.org/officeDocument/2006/relationships/image" Target="../media/image39.png"/><Relationship Id="rId37" Type="http://schemas.openxmlformats.org/officeDocument/2006/relationships/hyperlink" Target="http://www.vamk.fi/haku/esittely/" TargetMode="External"/><Relationship Id="rId40" Type="http://schemas.openxmlformats.org/officeDocument/2006/relationships/image" Target="../media/image43.png"/><Relationship Id="rId45" Type="http://schemas.openxmlformats.org/officeDocument/2006/relationships/hyperlink" Target="https://www.laurea.fi/" TargetMode="External"/><Relationship Id="rId5" Type="http://schemas.openxmlformats.org/officeDocument/2006/relationships/hyperlink" Target="http://www.oamk.fi/" TargetMode="External"/><Relationship Id="rId15" Type="http://schemas.openxmlformats.org/officeDocument/2006/relationships/hyperlink" Target="http://portal.savonia.fi/amk/fi" TargetMode="External"/><Relationship Id="rId23" Type="http://schemas.openxmlformats.org/officeDocument/2006/relationships/hyperlink" Target="http://www.humak.fi/" TargetMode="External"/><Relationship Id="rId28" Type="http://schemas.openxmlformats.org/officeDocument/2006/relationships/image" Target="../media/image37.png"/><Relationship Id="rId36" Type="http://schemas.openxmlformats.org/officeDocument/2006/relationships/image" Target="../media/image41.png"/><Relationship Id="rId49" Type="http://schemas.openxmlformats.org/officeDocument/2006/relationships/hyperlink" Target="https://lab.fi/fi?navref=lift-up" TargetMode="External"/><Relationship Id="rId10" Type="http://schemas.openxmlformats.org/officeDocument/2006/relationships/image" Target="../media/image28.png"/><Relationship Id="rId19" Type="http://schemas.openxmlformats.org/officeDocument/2006/relationships/hyperlink" Target="http://www.jamk.fi/fi/Etusivu/" TargetMode="External"/><Relationship Id="rId31" Type="http://schemas.openxmlformats.org/officeDocument/2006/relationships/hyperlink" Target="http://www.xamk.fi/" TargetMode="External"/><Relationship Id="rId44" Type="http://schemas.openxmlformats.org/officeDocument/2006/relationships/image" Target="../media/image45.png"/><Relationship Id="rId4" Type="http://schemas.openxmlformats.org/officeDocument/2006/relationships/image" Target="../media/image25.png"/><Relationship Id="rId9" Type="http://schemas.openxmlformats.org/officeDocument/2006/relationships/hyperlink" Target="http://www.tamk.fi/" TargetMode="External"/><Relationship Id="rId14" Type="http://schemas.openxmlformats.org/officeDocument/2006/relationships/image" Target="../media/image30.png"/><Relationship Id="rId22" Type="http://schemas.openxmlformats.org/officeDocument/2006/relationships/image" Target="../media/image34.gif"/><Relationship Id="rId27" Type="http://schemas.openxmlformats.org/officeDocument/2006/relationships/hyperlink" Target="http://www.haaga-helia.fi/fi/etusivu" TargetMode="External"/><Relationship Id="rId30" Type="http://schemas.openxmlformats.org/officeDocument/2006/relationships/image" Target="../media/image38.gif"/><Relationship Id="rId35" Type="http://schemas.openxmlformats.org/officeDocument/2006/relationships/hyperlink" Target="https://www.diak.fi/" TargetMode="External"/><Relationship Id="rId43" Type="http://schemas.openxmlformats.org/officeDocument/2006/relationships/hyperlink" Target="https://www.ha.ax/" TargetMode="External"/><Relationship Id="rId48" Type="http://schemas.openxmlformats.org/officeDocument/2006/relationships/image" Target="../media/image47.png"/><Relationship Id="rId8"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s://opintopolku.fi/wp/fi/ammattikorkeakoulu/" TargetMode="External"/><Relationship Id="rId2" Type="http://schemas.openxmlformats.org/officeDocument/2006/relationships/hyperlink" Target="https://opintopolku.fi/wp/fi/yliopisto/"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opintopolku.fi/wp/ammattikorkeakoulu/mita-amkssa-voi-opiskella/humanistinen-ala-ammattikorkeakoulussa/" TargetMode="External"/><Relationship Id="rId2" Type="http://schemas.openxmlformats.org/officeDocument/2006/relationships/hyperlink" Target="https://opintopolku.fi/app/#!/haku/tulkki?page=1&amp;facetFilters=teachingLangCode_ffm:FI&amp;tab=los"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hyperlink" Target="https://opintopolku.fi/wp/ammattikorkeakoulu/kuka-voi-hakea-ammattikorkeakouluu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hyperlink" Target="https://opintopolku.fi/wp/ammattikorkeakoulu/ammattikorkeakoulujen-hakijapalvelut/" TargetMode="External"/><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hyperlink" Target="https://opintopolku.fi/wp/fi/ammattikorkeakoulu/ammattikorkeakoulujen-hakutoimistot-ja-hakijapalvelut/" TargetMode="External"/><Relationship Id="rId5" Type="http://schemas.openxmlformats.org/officeDocument/2006/relationships/hyperlink" Target="https://opintopolku.fi/wp/fi/ammattikorkeakoulu/kuka-voi-hakea-ammattikorkeakouluun/opiskelijaksi-ottamisen-rajoitukset-ammattikorkeakouluun/" TargetMode="External"/><Relationship Id="rId4" Type="http://schemas.openxmlformats.org/officeDocument/2006/relationships/image" Target="../media/image5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ammattikorkeakouluun.fi/"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opintopolku.fi/wp/ammattikorkeakoulu/mita-amkssa-voi-opiskella/kasvatusala-ammattikorkeakoulussa/" TargetMode="External"/><Relationship Id="rId2" Type="http://schemas.openxmlformats.org/officeDocument/2006/relationships/hyperlink" Target="https://opintopolku.fi/app/#!/haku/yhteis%25C3%25B6pedagogi%2520(amk)?page=1&amp;facetFilters=teachingLangCode_ffm:FI&amp;tab=los"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opintopolku.fi/app/#!/haku/*?page=1&amp;articlePage=1&amp;organisationPage=1&amp;itemsPerPage=25&amp;sortCriteria=0&amp;facetFilters=teachingLangCode_ffm:FI&amp;facetFilters=educationType_ffm:et01.04.03&amp;tab=lo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7.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hyperlink" Target="https://opintopolku.fi/app/#!/haku/muusikko%2520(amk)?page=1&amp;facetFilters=teachingLangCode_ffm:FI&amp;tab=los" TargetMode="External"/><Relationship Id="rId3" Type="http://schemas.openxmlformats.org/officeDocument/2006/relationships/image" Target="../media/image5.jpeg"/><Relationship Id="rId7" Type="http://schemas.openxmlformats.org/officeDocument/2006/relationships/hyperlink" Target="https://opintopolku.fi/app/#!/haku/musiikkipedagogi%2520(amk)?page=1&amp;facetFilters=teachingLangCode_ffm:FI&amp;tab=los" TargetMode="External"/><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https://opintopolku.fi/app/#!/haku/tanssinopettaja%2520(amk)?page=1&amp;facetFilters=teachingLangCode_ffm:FI&amp;tab=los" TargetMode="External"/><Relationship Id="rId5" Type="http://schemas.openxmlformats.org/officeDocument/2006/relationships/hyperlink" Target="https://opintopolku.fi/app/#!/haku/teatteri-ilmaisun%2520ohjaaja%2520(amk)?page=1&amp;facetFilters=teachingLangCode_ffm:FI&amp;tab=los" TargetMode="External"/><Relationship Id="rId10" Type="http://schemas.openxmlformats.org/officeDocument/2006/relationships/hyperlink" Target="https://opintopolku.fi/wp/ammattikorkeakoulu/mita-amkssa-voi-opiskella/taiteet-ja-kulttuuriala-ammattikorkeakoulussa/" TargetMode="External"/><Relationship Id="rId4" Type="http://schemas.openxmlformats.org/officeDocument/2006/relationships/hyperlink" Target="https://opintopolku.fi/app/#!/haku/medianomi?page=1&amp;facetFilters=teachingLangCode_ffm:FI&amp;tab=los"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opintopolku.fi/app/#!/haku/Artenomi%2520(amk)?page=1&amp;facetFilters=teachingLangCode_ffm:FI&amp;tab=los" TargetMode="External"/><Relationship Id="rId7" Type="http://schemas.openxmlformats.org/officeDocument/2006/relationships/hyperlink" Target="https://opintopolku.fi/app/#!/haku/kuvataiteilija%2520(amk)?page=1&amp;facetFilters=teachingLangCode_ffm:FI&amp;tab=los" TargetMode="External"/><Relationship Id="rId2" Type="http://schemas.openxmlformats.org/officeDocument/2006/relationships/hyperlink" Target="https://opintopolku.fi/app/#!/haku/muotoilija%2520(amk)?page=1&amp;facetFilters=teachingLangCode_ffm:FI&amp;tab=los" TargetMode="External"/><Relationship Id="rId1" Type="http://schemas.openxmlformats.org/officeDocument/2006/relationships/slideLayout" Target="../slideLayouts/slideLayout6.xml"/><Relationship Id="rId6" Type="http://schemas.openxmlformats.org/officeDocument/2006/relationships/hyperlink" Target="https://opintopolku.fi/app/#!/haku/Konservaattori%2520(amk)?page=1&amp;facetFilters=teachingLangCode_ffm:FI&amp;tab=los" TargetMode="External"/><Relationship Id="rId5" Type="http://schemas.openxmlformats.org/officeDocument/2006/relationships/hyperlink" Target="https://opintopolku.fi/app/#!/haku/Kulttuurituottaja%2520(amk)?page=1&amp;facetFilters=teachingLangCode_ffm:FI&amp;tab=los" TargetMode="External"/><Relationship Id="rId10" Type="http://schemas.openxmlformats.org/officeDocument/2006/relationships/hyperlink" Target="https://opintopolku.fi/wp/ammattikorkeakoulu/mita-amkssa-voi-opiskella/taiteet-ja-kulttuuriala-ammattikorkeakoulussa/" TargetMode="External"/><Relationship Id="rId4" Type="http://schemas.openxmlformats.org/officeDocument/2006/relationships/hyperlink" Target="https://opintopolku.fi/app/#!/haku/Vestonomi%2520(amk)?page=1&amp;facetFilters=teachingLangCode_ffm:FI&amp;tab=los" TargetMode="External"/><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hyperlink" Target="https://opintopolku.fi/wp/ammattikorkeakoulu/mita-amkssa-voi-opiskella/tietojenkasittely-tieto-ja-viestintatekniikka-ict-ja-kirjasto-ja-tietopalveluala-ammattikorkeakoulussa/" TargetMode="External"/><Relationship Id="rId2" Type="http://schemas.openxmlformats.org/officeDocument/2006/relationships/hyperlink" Target="https://opintopolku.fi/app/#!/haku/*?page=1&amp;articlePage=1&amp;facetFilters=teachingLangCode_ffm:FI&amp;facetFilters=theme_ffm:teemat_7&amp;facetFilters=educationType_ffm:et01.04.01&amp;itemsPerPage=25&amp;sortCriteria=0&amp;tab=los"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opintopolku.fi/app/#!/haku/*?page=1&amp;articlePage=1&amp;facetFilters=teachingLangCode_ffm:FI&amp;facetFilters=theme_ffm:teemat_7&amp;facetFilters=educationType_ffm:et01.04.01&amp;itemsPerPage=25&amp;sortCriteria=0&amp;tab=los" TargetMode="External"/><Relationship Id="rId2" Type="http://schemas.openxmlformats.org/officeDocument/2006/relationships/hyperlink" Target="https://opintopolku.fi/app/#!/haku/kirjasto-%2520ja%2520tietopalvelut?page=1&amp;articlePage=1&amp;organisationPage=1&amp;itemsPerPage=25&amp;sortCriteria=0&amp;facetFilters=teachingLangCode_ffm:FI&amp;facetFilters=educationType_ffm:et01.04&amp;tab=los"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opintopolku.fi/wp/ammattikorkeakoulu/mita-amkssa-voi-opiskella/tietojenkasittely-tieto-ja-viestintatekniikka-ict-ja-kirjasto-ja-tietopalveluala-ammattikorkeakouluss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opintopolku.fi/wp/ammattikorkeakoulu/mita-amkssa-voi-opiskella/maa-ja-metsatalous-ammattikorkeakoulussa/" TargetMode="External"/><Relationship Id="rId3" Type="http://schemas.openxmlformats.org/officeDocument/2006/relationships/hyperlink" Target="https://opintopolku.fi/app/#!/haku/mets%25C3%25A4talousinsin%25C3%25B6%25C3%25B6ri%2520(amk)?page=1&amp;facetFilters=teachingLangCode_ffm:FI&amp;tab=los" TargetMode="External"/><Relationship Id="rId7" Type="http://schemas.openxmlformats.org/officeDocument/2006/relationships/image" Target="../media/image11.jpeg"/><Relationship Id="rId2" Type="http://schemas.openxmlformats.org/officeDocument/2006/relationships/hyperlink" Target="https://opintopolku.fi/app/#!/haku/agrologi%2520(amk)?page=1&amp;facetFilters=teachingLangCode_ffm:FI&amp;tab=los" TargetMode="External"/><Relationship Id="rId1" Type="http://schemas.openxmlformats.org/officeDocument/2006/relationships/slideLayout" Target="../slideLayouts/slideLayout6.xml"/><Relationship Id="rId6" Type="http://schemas.openxmlformats.org/officeDocument/2006/relationships/hyperlink" Target="https://opintopolku.fi/app/#!/haku/ymp%C3%A4rist%C3%B6suunnittelija%20(amk)?page=1&amp;facetFilters=teachingLangCode_ffm:FI&amp;tab=los" TargetMode="External"/><Relationship Id="rId5" Type="http://schemas.openxmlformats.org/officeDocument/2006/relationships/hyperlink" Target="https://opintopolku.fi/app/#!/haku/Hortonomi%2520(amk)?page=1&amp;facetFilters=teachingLangCode_ffm:FI&amp;tab=los" TargetMode="External"/><Relationship Id="rId4" Type="http://schemas.openxmlformats.org/officeDocument/2006/relationships/hyperlink" Target="https://opintopolku.fi/app/#!/haku/hortonomi%2520(amk)?page=1&amp;facetFilters=teachingLangCode_ffm:FI&amp;tab=lo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opintopolku.fi/app/#!/haku/suuhygienisti%2520(amk)?page=1&amp;facetFilters=teachingLangCode_ffm:FI&amp;tab=los" TargetMode="External"/><Relationship Id="rId13" Type="http://schemas.openxmlformats.org/officeDocument/2006/relationships/hyperlink" Target="https://opintopolku.fi/app/#!/haku/Osteopaatti%2520(amk)?page=1&amp;facetFilters=teachingLangCode_ffm:FI&amp;tab=los" TargetMode="External"/><Relationship Id="rId18" Type="http://schemas.openxmlformats.org/officeDocument/2006/relationships/hyperlink" Target="https://opintopolku.fi/app/#!/haku/toimintaterapeutti%2520(amk)?page=1&amp;facetFilters=teachingLangCode_ffm:FI&amp;tab=los" TargetMode="External"/><Relationship Id="rId3" Type="http://schemas.openxmlformats.org/officeDocument/2006/relationships/hyperlink" Target="https://opintopolku.fi/app/#!/haku/bioanalyytikko%2520(amk)?page=1&amp;facetFilters=teachingLangCode_ffm:FI&amp;tab=los" TargetMode="External"/><Relationship Id="rId7" Type="http://schemas.openxmlformats.org/officeDocument/2006/relationships/hyperlink" Target="https://opintopolku.fi/app/#!/haku/hammasteknikko%2520(amk)?page=1&amp;facetFilters=teachingLangCode_ffm:FI&amp;tab=los" TargetMode="External"/><Relationship Id="rId12" Type="http://schemas.openxmlformats.org/officeDocument/2006/relationships/hyperlink" Target="https://opintopolku.fi/app/#!/haku/r%25C3%25B6ntgenhoitaja%2520(amk)?page=1&amp;facetFilters=teachingLangCode_ffm:FI&amp;tab=los" TargetMode="External"/><Relationship Id="rId17" Type="http://schemas.openxmlformats.org/officeDocument/2006/relationships/hyperlink" Target="https://opintopolku.fi/app/#!/haku/terveydenhoitaja%2520(amk)?page=1&amp;facetFilters=teachingLangCode_ffm:FI&amp;tab=los" TargetMode="External"/><Relationship Id="rId2" Type="http://schemas.openxmlformats.org/officeDocument/2006/relationships/hyperlink" Target="https://opintopolku.fi/app/#!/haku/apuv%25C3%25A4lineteknikko%2520(amk)?page=1&amp;facetFilters=teachingLangCode_ffm:FI&amp;tab=los" TargetMode="External"/><Relationship Id="rId16" Type="http://schemas.openxmlformats.org/officeDocument/2006/relationships/hyperlink" Target="https://opintopolku.fi/app/#!/haku/kuntoutuksen%2520ohjaaja%2520(amk)?page=1&amp;facetFilters=teachingLangCode_ffm:FI&amp;tab=los" TargetMode="External"/><Relationship Id="rId20"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s://opintopolku.fi/app/#!/haku/geronomi%2520(amk)?page=1&amp;facetFilters=teachingLangCode_ffm:FI&amp;tab=los" TargetMode="External"/><Relationship Id="rId11" Type="http://schemas.openxmlformats.org/officeDocument/2006/relationships/hyperlink" Target="https://opintopolku.fi/app/#!/haku/k%25C3%25A4til%25C3%25B6%2520(amk)?page=1&amp;facetFilters=teachingLangCode_ffm:FI&amp;tab=los" TargetMode="External"/><Relationship Id="rId5" Type="http://schemas.openxmlformats.org/officeDocument/2006/relationships/hyperlink" Target="https://opintopolku.fi/app/#!/haku/fysioterapeutti%2520(amk)?page=1&amp;facetFilters=teachingLangCode_ffm:FI&amp;tab=los" TargetMode="External"/><Relationship Id="rId15" Type="http://schemas.openxmlformats.org/officeDocument/2006/relationships/hyperlink" Target="https://opintopolku.fi/app/#!/haku/Naprapaatti%2520(amk)?page=1&amp;facetFilters=teachingLangCode_ffm:FI&amp;tab=los" TargetMode="External"/><Relationship Id="rId10" Type="http://schemas.openxmlformats.org/officeDocument/2006/relationships/hyperlink" Target="https://opintopolku.fi/app/#!/haku/jalkaterapeutti%2520(amk)?page=1&amp;facetFilters=teachingLangCode_ffm:FI&amp;tab=los" TargetMode="External"/><Relationship Id="rId19" Type="http://schemas.openxmlformats.org/officeDocument/2006/relationships/hyperlink" Target="https://opintopolku.fi/wp/ammattikorkeakoulu/mita-amkssa-voi-opiskella/terveys-ja-hyvinvointialat-ammattikorkeakoulussa/" TargetMode="External"/><Relationship Id="rId4" Type="http://schemas.openxmlformats.org/officeDocument/2006/relationships/hyperlink" Target="https://opintopolku.fi/app/#!/haku/ensihoitaja%2520(amk)?page=1&amp;facetFilters=teachingLangCode_ffm:FI&amp;tab=los" TargetMode="External"/><Relationship Id="rId9" Type="http://schemas.openxmlformats.org/officeDocument/2006/relationships/hyperlink" Target="https://opintopolku.fi/app/#!/haku/sairaanhoitaja%2520(amk)?page=1&amp;facetFilters=teachingLangCode_ffm:FI&amp;tab=los" TargetMode="External"/><Relationship Id="rId14" Type="http://schemas.openxmlformats.org/officeDocument/2006/relationships/hyperlink" Target="https://opintopolku.fi/app/#!/haku/optometristi%2520(amk)?page=1&amp;facetFilters=teachingLangCode_ffm:FI&amp;tab=l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uora nuoliyhdysviiva 76">
            <a:extLst>
              <a:ext uri="{FF2B5EF4-FFF2-40B4-BE49-F238E27FC236}">
                <a16:creationId xmlns:a16="http://schemas.microsoft.com/office/drawing/2014/main" id="{8CDA1DAC-8B31-4794-88B4-8C7679944F3E}"/>
              </a:ext>
            </a:extLst>
          </p:cNvPr>
          <p:cNvCxnSpPr>
            <a:cxnSpLocks/>
          </p:cNvCxnSpPr>
          <p:nvPr/>
        </p:nvCxnSpPr>
        <p:spPr bwMode="auto">
          <a:xfrm flipH="1" flipV="1">
            <a:off x="1490329" y="3127784"/>
            <a:ext cx="2806389" cy="817491"/>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sp>
        <p:nvSpPr>
          <p:cNvPr id="4118" name="Rectangle 22"/>
          <p:cNvSpPr>
            <a:spLocks noGrp="1" noChangeArrowheads="1"/>
          </p:cNvSpPr>
          <p:nvPr>
            <p:ph type="title"/>
          </p:nvPr>
        </p:nvSpPr>
        <p:spPr bwMode="auto">
          <a:xfrm>
            <a:off x="1426183" y="223250"/>
            <a:ext cx="5515639" cy="73484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800" b="1" dirty="0">
                <a:latin typeface="Arial Rounded MT Bold" panose="020F0704030504030204" pitchFamily="34" charset="0"/>
              </a:rPr>
              <a:t>Ammattikorkeakoulujen alat</a:t>
            </a:r>
          </a:p>
        </p:txBody>
      </p:sp>
      <p:cxnSp>
        <p:nvCxnSpPr>
          <p:cNvPr id="6" name="Suora nuoliyhdysviiva 5"/>
          <p:cNvCxnSpPr>
            <a:cxnSpLocks/>
          </p:cNvCxnSpPr>
          <p:nvPr/>
        </p:nvCxnSpPr>
        <p:spPr bwMode="auto">
          <a:xfrm flipV="1">
            <a:off x="4752537" y="1934469"/>
            <a:ext cx="1984588" cy="1654762"/>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34" name="Suora nuoliyhdysviiva 33"/>
          <p:cNvCxnSpPr>
            <a:cxnSpLocks/>
          </p:cNvCxnSpPr>
          <p:nvPr/>
        </p:nvCxnSpPr>
        <p:spPr bwMode="auto">
          <a:xfrm flipH="1">
            <a:off x="2535368" y="4043837"/>
            <a:ext cx="1815707" cy="1743880"/>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35" name="Suora nuoliyhdysviiva 34"/>
          <p:cNvCxnSpPr>
            <a:cxnSpLocks/>
          </p:cNvCxnSpPr>
          <p:nvPr/>
        </p:nvCxnSpPr>
        <p:spPr bwMode="auto">
          <a:xfrm flipH="1">
            <a:off x="1449805" y="3907155"/>
            <a:ext cx="2834163" cy="759111"/>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36" name="Suora nuoliyhdysviiva 35"/>
          <p:cNvCxnSpPr>
            <a:cxnSpLocks/>
          </p:cNvCxnSpPr>
          <p:nvPr/>
        </p:nvCxnSpPr>
        <p:spPr bwMode="auto">
          <a:xfrm>
            <a:off x="4473192" y="3860899"/>
            <a:ext cx="26800" cy="2314186"/>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37" name="Suora nuoliyhdysviiva 36"/>
          <p:cNvCxnSpPr>
            <a:cxnSpLocks/>
          </p:cNvCxnSpPr>
          <p:nvPr/>
        </p:nvCxnSpPr>
        <p:spPr bwMode="auto">
          <a:xfrm>
            <a:off x="4959138" y="4149080"/>
            <a:ext cx="1444932" cy="1518699"/>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38" name="Suora nuoliyhdysviiva 37"/>
          <p:cNvCxnSpPr>
            <a:cxnSpLocks/>
          </p:cNvCxnSpPr>
          <p:nvPr/>
        </p:nvCxnSpPr>
        <p:spPr bwMode="auto">
          <a:xfrm>
            <a:off x="5298894" y="4043837"/>
            <a:ext cx="2441458" cy="652483"/>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39" name="Suora nuoliyhdysviiva 38"/>
          <p:cNvCxnSpPr>
            <a:cxnSpLocks/>
          </p:cNvCxnSpPr>
          <p:nvPr/>
        </p:nvCxnSpPr>
        <p:spPr bwMode="auto">
          <a:xfrm flipV="1">
            <a:off x="5060325" y="3142403"/>
            <a:ext cx="2715123" cy="752280"/>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40" name="Suora nuoliyhdysviiva 39"/>
          <p:cNvCxnSpPr>
            <a:cxnSpLocks/>
          </p:cNvCxnSpPr>
          <p:nvPr/>
        </p:nvCxnSpPr>
        <p:spPr bwMode="auto">
          <a:xfrm flipH="1" flipV="1">
            <a:off x="2373821" y="2057049"/>
            <a:ext cx="1828991" cy="1550974"/>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cxnSp>
        <p:nvCxnSpPr>
          <p:cNvPr id="41" name="Suora nuoliyhdysviiva 40"/>
          <p:cNvCxnSpPr>
            <a:cxnSpLocks/>
          </p:cNvCxnSpPr>
          <p:nvPr/>
        </p:nvCxnSpPr>
        <p:spPr bwMode="auto">
          <a:xfrm flipV="1">
            <a:off x="4544139" y="1813488"/>
            <a:ext cx="38459" cy="1772648"/>
          </a:xfrm>
          <a:prstGeom prst="straightConnector1">
            <a:avLst/>
          </a:prstGeom>
          <a:noFill/>
          <a:ln w="57150" cap="flat" cmpd="sng" algn="ctr">
            <a:solidFill>
              <a:schemeClr val="tx1"/>
            </a:solidFill>
            <a:prstDash val="solid"/>
            <a:round/>
            <a:headEnd type="none" w="med" len="med"/>
            <a:tailEnd type="arrow"/>
          </a:ln>
          <a:effectLst>
            <a:glow rad="101600">
              <a:schemeClr val="accent4">
                <a:satMod val="175000"/>
                <a:alpha val="40000"/>
              </a:schemeClr>
            </a:glow>
          </a:effectLst>
        </p:spPr>
      </p:cxnSp>
      <p:sp>
        <p:nvSpPr>
          <p:cNvPr id="21" name="Ellipsi 20"/>
          <p:cNvSpPr/>
          <p:nvPr/>
        </p:nvSpPr>
        <p:spPr bwMode="auto">
          <a:xfrm>
            <a:off x="3112672" y="2991218"/>
            <a:ext cx="2766940" cy="1764928"/>
          </a:xfrm>
          <a:prstGeom prst="ellipse">
            <a:avLst/>
          </a:prstGeom>
          <a:solidFill>
            <a:schemeClr val="bg2">
              <a:lumMod val="40000"/>
              <a:lumOff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8" name="Tekstiruutu 17"/>
          <p:cNvSpPr txBox="1"/>
          <p:nvPr/>
        </p:nvSpPr>
        <p:spPr>
          <a:xfrm>
            <a:off x="3637130" y="3453686"/>
            <a:ext cx="1710285" cy="923330"/>
          </a:xfrm>
          <a:prstGeom prst="rect">
            <a:avLst/>
          </a:prstGeom>
          <a:noFill/>
        </p:spPr>
        <p:txBody>
          <a:bodyPr wrap="square" rtlCol="0">
            <a:spAutoFit/>
          </a:bodyPr>
          <a:lstStyle/>
          <a:p>
            <a:pPr algn="ctr">
              <a:buNone/>
            </a:pPr>
            <a:r>
              <a:rPr lang="fi-FI" sz="1800" b="1" dirty="0">
                <a:solidFill>
                  <a:srgbClr val="0070C0"/>
                </a:solidFill>
                <a:latin typeface="Arial Rounded MT Bold" panose="020F0704030504030204" pitchFamily="34" charset="0"/>
              </a:rPr>
              <a:t>Valitse sinua kiinnostava ala </a:t>
            </a:r>
          </a:p>
        </p:txBody>
      </p:sp>
      <p:grpSp>
        <p:nvGrpSpPr>
          <p:cNvPr id="4098" name="Ryhmä 4097"/>
          <p:cNvGrpSpPr/>
          <p:nvPr/>
        </p:nvGrpSpPr>
        <p:grpSpPr>
          <a:xfrm>
            <a:off x="6560533" y="4158447"/>
            <a:ext cx="2359637" cy="891559"/>
            <a:chOff x="3321543" y="2349316"/>
            <a:chExt cx="2498317" cy="925155"/>
          </a:xfrm>
        </p:grpSpPr>
        <p:sp>
          <p:nvSpPr>
            <p:cNvPr id="20" name="Vuokaaviosymboli: Rajoitin 19">
              <a:hlinkClick r:id="rId2" action="ppaction://hlinksldjump" tooltip="Katso tutkinnot"/>
            </p:cNvPr>
            <p:cNvSpPr/>
            <p:nvPr/>
          </p:nvSpPr>
          <p:spPr bwMode="auto">
            <a:xfrm>
              <a:off x="3321543" y="2349316"/>
              <a:ext cx="2498317" cy="925155"/>
            </a:xfrm>
            <a:prstGeom prst="flowChartTerminator">
              <a:avLst/>
            </a:prstGeom>
            <a:solidFill>
              <a:srgbClr val="FFCC66"/>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4" name="Tekstiruutu 53">
              <a:hlinkClick r:id="rId2" action="ppaction://hlinksldjump" tooltip="Katso tutkinnot"/>
            </p:cNvPr>
            <p:cNvSpPr txBox="1"/>
            <p:nvPr/>
          </p:nvSpPr>
          <p:spPr>
            <a:xfrm>
              <a:off x="3658059" y="2613440"/>
              <a:ext cx="1810801" cy="383250"/>
            </a:xfrm>
            <a:prstGeom prst="rect">
              <a:avLst/>
            </a:prstGeom>
            <a:noFill/>
          </p:spPr>
          <p:txBody>
            <a:bodyPr wrap="square" rtlCol="0">
              <a:spAutoFit/>
            </a:bodyPr>
            <a:lstStyle/>
            <a:p>
              <a:pPr algn="ctr">
                <a:buNone/>
              </a:pPr>
              <a:r>
                <a:rPr lang="fi-FI" sz="1800" b="1" dirty="0">
                  <a:latin typeface="Arial Rounded MT Bold" panose="020F0704030504030204" pitchFamily="34" charset="0"/>
                </a:rPr>
                <a:t>Sosiaaliala</a:t>
              </a:r>
            </a:p>
          </p:txBody>
        </p:sp>
      </p:grpSp>
      <p:grpSp>
        <p:nvGrpSpPr>
          <p:cNvPr id="61" name="Ryhmä 60"/>
          <p:cNvGrpSpPr/>
          <p:nvPr/>
        </p:nvGrpSpPr>
        <p:grpSpPr>
          <a:xfrm>
            <a:off x="3339963" y="1265711"/>
            <a:ext cx="2490696" cy="919953"/>
            <a:chOff x="1028772" y="4903658"/>
            <a:chExt cx="2637079" cy="954620"/>
          </a:xfrm>
        </p:grpSpPr>
        <p:sp>
          <p:nvSpPr>
            <p:cNvPr id="24" name="Vuokaaviosymboli: Rajoitin 23">
              <a:hlinkClick r:id="rId3" action="ppaction://hlinksldjump" tooltip="Katso tutkinnot"/>
            </p:cNvPr>
            <p:cNvSpPr/>
            <p:nvPr/>
          </p:nvSpPr>
          <p:spPr bwMode="auto">
            <a:xfrm>
              <a:off x="1028772" y="4903658"/>
              <a:ext cx="2637079" cy="954620"/>
            </a:xfrm>
            <a:prstGeom prst="flowChartTerminator">
              <a:avLst/>
            </a:prstGeom>
            <a:solidFill>
              <a:srgbClr val="C00000"/>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9" name="Tekstiruutu 58">
              <a:hlinkClick r:id="rId3" action="ppaction://hlinksldjump" tooltip="Katso tutkinnot"/>
            </p:cNvPr>
            <p:cNvSpPr txBox="1"/>
            <p:nvPr/>
          </p:nvSpPr>
          <p:spPr>
            <a:xfrm>
              <a:off x="1534220" y="5063232"/>
              <a:ext cx="1810801" cy="670687"/>
            </a:xfrm>
            <a:prstGeom prst="rect">
              <a:avLst/>
            </a:prstGeom>
            <a:noFill/>
          </p:spPr>
          <p:txBody>
            <a:bodyPr wrap="square" rtlCol="0">
              <a:spAutoFit/>
            </a:bodyPr>
            <a:lstStyle/>
            <a:p>
              <a:pPr algn="ctr">
                <a:buNone/>
              </a:pPr>
              <a:r>
                <a:rPr lang="fi-FI" sz="1800" b="1" dirty="0">
                  <a:solidFill>
                    <a:schemeClr val="bg1"/>
                  </a:solidFill>
                  <a:latin typeface="Arial Rounded MT Bold" panose="020F0704030504030204" pitchFamily="34" charset="0"/>
                </a:rPr>
                <a:t>Kauppa ja hallinto</a:t>
              </a:r>
            </a:p>
          </p:txBody>
        </p:sp>
      </p:grpSp>
      <p:grpSp>
        <p:nvGrpSpPr>
          <p:cNvPr id="4097" name="Ryhmä 4096"/>
          <p:cNvGrpSpPr/>
          <p:nvPr/>
        </p:nvGrpSpPr>
        <p:grpSpPr>
          <a:xfrm>
            <a:off x="3292041" y="5714704"/>
            <a:ext cx="2389069" cy="909614"/>
            <a:chOff x="6349394" y="2135618"/>
            <a:chExt cx="2529479" cy="943891"/>
          </a:xfrm>
        </p:grpSpPr>
        <p:sp>
          <p:nvSpPr>
            <p:cNvPr id="28" name="Vuokaaviosymboli: Rajoitin 27">
              <a:hlinkClick r:id="rId4" action="ppaction://hlinksldjump" tooltip="Katso tutkinnot"/>
            </p:cNvPr>
            <p:cNvSpPr/>
            <p:nvPr/>
          </p:nvSpPr>
          <p:spPr bwMode="auto">
            <a:xfrm>
              <a:off x="6349394" y="2135618"/>
              <a:ext cx="2529479" cy="943891"/>
            </a:xfrm>
            <a:prstGeom prst="flowChartTerminator">
              <a:avLst/>
            </a:prstGeom>
            <a:solidFill>
              <a:srgbClr val="00B050"/>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5" name="Tekstiruutu 54">
              <a:hlinkClick r:id="rId4" action="ppaction://hlinksldjump" tooltip="Katso tutkinnot"/>
            </p:cNvPr>
            <p:cNvSpPr txBox="1"/>
            <p:nvPr/>
          </p:nvSpPr>
          <p:spPr>
            <a:xfrm>
              <a:off x="6684423" y="2310102"/>
              <a:ext cx="1915621" cy="670687"/>
            </a:xfrm>
            <a:prstGeom prst="rect">
              <a:avLst/>
            </a:prstGeom>
            <a:noFill/>
          </p:spPr>
          <p:txBody>
            <a:bodyPr wrap="square" rtlCol="0">
              <a:spAutoFit/>
            </a:bodyPr>
            <a:lstStyle/>
            <a:p>
              <a:pPr algn="ctr">
                <a:buNone/>
              </a:pPr>
              <a:r>
                <a:rPr lang="fi-FI" sz="1800" b="1" dirty="0">
                  <a:latin typeface="Arial Rounded MT Bold" panose="020F0704030504030204" pitchFamily="34" charset="0"/>
                </a:rPr>
                <a:t>Maa- ja metsätalous</a:t>
              </a:r>
            </a:p>
          </p:txBody>
        </p:sp>
      </p:grpSp>
      <p:grpSp>
        <p:nvGrpSpPr>
          <p:cNvPr id="4096" name="Ryhmä 4095"/>
          <p:cNvGrpSpPr/>
          <p:nvPr/>
        </p:nvGrpSpPr>
        <p:grpSpPr>
          <a:xfrm>
            <a:off x="690092" y="5383639"/>
            <a:ext cx="2377676" cy="909614"/>
            <a:chOff x="5843224" y="3594233"/>
            <a:chExt cx="2517416" cy="943891"/>
          </a:xfrm>
        </p:grpSpPr>
        <p:sp>
          <p:nvSpPr>
            <p:cNvPr id="27" name="Vuokaaviosymboli: Rajoitin 26">
              <a:hlinkClick r:id="rId5" action="ppaction://hlinksldjump" tooltip="Katso tutkinnot"/>
            </p:cNvPr>
            <p:cNvSpPr/>
            <p:nvPr/>
          </p:nvSpPr>
          <p:spPr bwMode="auto">
            <a:xfrm>
              <a:off x="5843224" y="3594233"/>
              <a:ext cx="2517416" cy="943891"/>
            </a:xfrm>
            <a:prstGeom prst="flowChartTerminator">
              <a:avLst/>
            </a:prstGeom>
            <a:solidFill>
              <a:schemeClr val="accent1">
                <a:lumMod val="75000"/>
              </a:schemeClr>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6" name="Tekstiruutu 55">
              <a:hlinkClick r:id="rId5" action="ppaction://hlinksldjump" tooltip="Katso tutkinnot"/>
            </p:cNvPr>
            <p:cNvSpPr txBox="1"/>
            <p:nvPr/>
          </p:nvSpPr>
          <p:spPr>
            <a:xfrm>
              <a:off x="6169658" y="3889080"/>
              <a:ext cx="1810801" cy="383250"/>
            </a:xfrm>
            <a:prstGeom prst="rect">
              <a:avLst/>
            </a:prstGeom>
            <a:noFill/>
          </p:spPr>
          <p:txBody>
            <a:bodyPr wrap="square" rtlCol="0">
              <a:spAutoFit/>
            </a:bodyPr>
            <a:lstStyle/>
            <a:p>
              <a:pPr algn="ctr">
                <a:buNone/>
              </a:pPr>
              <a:r>
                <a:rPr lang="fi-FI" sz="1800" b="1" dirty="0">
                  <a:latin typeface="Arial Rounded MT Bold" panose="020F0704030504030204" pitchFamily="34" charset="0"/>
                </a:rPr>
                <a:t>Palvelualat</a:t>
              </a:r>
            </a:p>
          </p:txBody>
        </p:sp>
      </p:grpSp>
      <p:grpSp>
        <p:nvGrpSpPr>
          <p:cNvPr id="63" name="Ryhmä 62"/>
          <p:cNvGrpSpPr/>
          <p:nvPr/>
        </p:nvGrpSpPr>
        <p:grpSpPr>
          <a:xfrm>
            <a:off x="6570484" y="2884737"/>
            <a:ext cx="2527477" cy="1048319"/>
            <a:chOff x="6244923" y="5014491"/>
            <a:chExt cx="2676021" cy="1087822"/>
          </a:xfrm>
        </p:grpSpPr>
        <p:sp>
          <p:nvSpPr>
            <p:cNvPr id="26" name="Vuokaaviosymboli: Rajoitin 25">
              <a:hlinkClick r:id="rId6" action="ppaction://hlinksldjump" tooltip="Katso tutkinnot"/>
            </p:cNvPr>
            <p:cNvSpPr/>
            <p:nvPr/>
          </p:nvSpPr>
          <p:spPr bwMode="auto">
            <a:xfrm>
              <a:off x="6244923" y="5014491"/>
              <a:ext cx="2676021" cy="1087822"/>
            </a:xfrm>
            <a:prstGeom prst="flowChartTerminator">
              <a:avLst/>
            </a:prstGeom>
            <a:solidFill>
              <a:schemeClr val="accent6">
                <a:lumMod val="40000"/>
                <a:lumOff val="60000"/>
              </a:schemeClr>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7" name="Tekstiruutu 56">
              <a:hlinkClick r:id="rId6" action="ppaction://hlinksldjump" tooltip="Katso tutkinnot"/>
            </p:cNvPr>
            <p:cNvSpPr txBox="1"/>
            <p:nvPr/>
          </p:nvSpPr>
          <p:spPr>
            <a:xfrm>
              <a:off x="6584170" y="5093948"/>
              <a:ext cx="2005163" cy="958124"/>
            </a:xfrm>
            <a:prstGeom prst="rect">
              <a:avLst/>
            </a:prstGeom>
            <a:noFill/>
          </p:spPr>
          <p:txBody>
            <a:bodyPr wrap="square" rtlCol="0">
              <a:spAutoFit/>
            </a:bodyPr>
            <a:lstStyle/>
            <a:p>
              <a:pPr algn="ctr">
                <a:buNone/>
              </a:pPr>
              <a:r>
                <a:rPr lang="fi-FI" sz="1800" b="1" dirty="0">
                  <a:latin typeface="Arial Rounded MT Bold" panose="020F0704030504030204" pitchFamily="34" charset="0"/>
                </a:rPr>
                <a:t>Tekniikka, teollisuus ja rakentaminen</a:t>
              </a:r>
            </a:p>
          </p:txBody>
        </p:sp>
      </p:grpSp>
      <p:grpSp>
        <p:nvGrpSpPr>
          <p:cNvPr id="62" name="Ryhmä 61"/>
          <p:cNvGrpSpPr/>
          <p:nvPr/>
        </p:nvGrpSpPr>
        <p:grpSpPr>
          <a:xfrm>
            <a:off x="6000598" y="1284365"/>
            <a:ext cx="2919572" cy="1264342"/>
            <a:chOff x="3293188" y="5411650"/>
            <a:chExt cx="2498316" cy="1251465"/>
          </a:xfrm>
        </p:grpSpPr>
        <p:sp>
          <p:nvSpPr>
            <p:cNvPr id="25" name="Vuokaaviosymboli: Rajoitin 24">
              <a:hlinkClick r:id="rId7" action="ppaction://hlinksldjump" tooltip="Katso tutkinnot"/>
            </p:cNvPr>
            <p:cNvSpPr/>
            <p:nvPr/>
          </p:nvSpPr>
          <p:spPr bwMode="auto">
            <a:xfrm>
              <a:off x="3293188" y="5411650"/>
              <a:ext cx="2498316" cy="1251465"/>
            </a:xfrm>
            <a:prstGeom prst="flowChartTerminator">
              <a:avLst/>
            </a:prstGeom>
            <a:solidFill>
              <a:srgbClr val="3366CC"/>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8" name="Tekstiruutu 57">
              <a:hlinkClick r:id="rId7" action="ppaction://hlinksldjump" tooltip="Katso tutkinnot"/>
            </p:cNvPr>
            <p:cNvSpPr txBox="1"/>
            <p:nvPr/>
          </p:nvSpPr>
          <p:spPr>
            <a:xfrm>
              <a:off x="3403134" y="5618642"/>
              <a:ext cx="2357211" cy="741530"/>
            </a:xfrm>
            <a:prstGeom prst="rect">
              <a:avLst/>
            </a:prstGeom>
            <a:noFill/>
          </p:spPr>
          <p:txBody>
            <a:bodyPr wrap="square" rtlCol="0">
              <a:spAutoFit/>
            </a:bodyPr>
            <a:lstStyle/>
            <a:p>
              <a:pPr algn="ctr">
                <a:buNone/>
              </a:pPr>
              <a:r>
                <a:rPr lang="fi-FI" sz="1600" b="1" dirty="0">
                  <a:solidFill>
                    <a:schemeClr val="bg1"/>
                  </a:solidFill>
                  <a:latin typeface="Arial Rounded MT Bold" panose="020F0704030504030204" pitchFamily="34" charset="0"/>
                </a:rPr>
                <a:t>Tietojenkäsittely, tieto- ja viestintätekniikka (ICT), kirjasto- ja tietopalvelut</a:t>
              </a:r>
            </a:p>
          </p:txBody>
        </p:sp>
      </p:grpSp>
      <p:grpSp>
        <p:nvGrpSpPr>
          <p:cNvPr id="51" name="Ryhmä 50"/>
          <p:cNvGrpSpPr/>
          <p:nvPr/>
        </p:nvGrpSpPr>
        <p:grpSpPr>
          <a:xfrm>
            <a:off x="73774" y="4029272"/>
            <a:ext cx="2377676" cy="909614"/>
            <a:chOff x="-296668" y="3581918"/>
            <a:chExt cx="2517416" cy="943891"/>
          </a:xfrm>
        </p:grpSpPr>
        <p:sp>
          <p:nvSpPr>
            <p:cNvPr id="23" name="Vuokaaviosymboli: Rajoitin 22">
              <a:hlinkClick r:id="rId8" action="ppaction://hlinksldjump" tooltip="Katso tutkinnot"/>
            </p:cNvPr>
            <p:cNvSpPr/>
            <p:nvPr/>
          </p:nvSpPr>
          <p:spPr bwMode="auto">
            <a:xfrm>
              <a:off x="-296668" y="3581918"/>
              <a:ext cx="2517416" cy="943891"/>
            </a:xfrm>
            <a:prstGeom prst="flowChartTerminator">
              <a:avLst/>
            </a:prstGeom>
            <a:solidFill>
              <a:schemeClr val="accent1">
                <a:lumMod val="50000"/>
              </a:schemeClr>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0" name="Tekstiruutu 59">
              <a:hlinkClick r:id="rId8" action="ppaction://hlinksldjump" tooltip="Katso tutkinnot"/>
            </p:cNvPr>
            <p:cNvSpPr txBox="1"/>
            <p:nvPr/>
          </p:nvSpPr>
          <p:spPr>
            <a:xfrm>
              <a:off x="11600" y="3713676"/>
              <a:ext cx="1810801" cy="670687"/>
            </a:xfrm>
            <a:prstGeom prst="rect">
              <a:avLst/>
            </a:prstGeom>
            <a:noFill/>
          </p:spPr>
          <p:txBody>
            <a:bodyPr wrap="square" rtlCol="0">
              <a:spAutoFit/>
            </a:bodyPr>
            <a:lstStyle/>
            <a:p>
              <a:pPr algn="ctr">
                <a:buNone/>
              </a:pPr>
              <a:r>
                <a:rPr lang="fi-FI" sz="1800" b="1" dirty="0">
                  <a:solidFill>
                    <a:schemeClr val="bg1"/>
                  </a:solidFill>
                  <a:latin typeface="Arial Rounded MT Bold" panose="020F0704030504030204" pitchFamily="34" charset="0"/>
                </a:rPr>
                <a:t>Taiteet ja kulttuuri</a:t>
              </a:r>
            </a:p>
          </p:txBody>
        </p:sp>
      </p:grpSp>
      <p:grpSp>
        <p:nvGrpSpPr>
          <p:cNvPr id="42" name="Ryhmä 41"/>
          <p:cNvGrpSpPr/>
          <p:nvPr/>
        </p:nvGrpSpPr>
        <p:grpSpPr>
          <a:xfrm>
            <a:off x="8460432" y="6309756"/>
            <a:ext cx="748119" cy="548244"/>
            <a:chOff x="8532440" y="6100457"/>
            <a:chExt cx="792087" cy="568903"/>
          </a:xfrm>
        </p:grpSpPr>
        <p:sp>
          <p:nvSpPr>
            <p:cNvPr id="43" name="Toimintopainike: Seuraava 42">
              <a:hlinkClick r:id="rId9" action="ppaction://hlinksldjump" highlightClick="1"/>
            </p:cNvPr>
            <p:cNvSpPr/>
            <p:nvPr/>
          </p:nvSpPr>
          <p:spPr>
            <a:xfrm>
              <a:off x="8595608" y="6100457"/>
              <a:ext cx="50405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4" name="Tekstiruutu 43"/>
            <p:cNvSpPr txBox="1"/>
            <p:nvPr/>
          </p:nvSpPr>
          <p:spPr>
            <a:xfrm>
              <a:off x="8532440" y="6453916"/>
              <a:ext cx="792087" cy="215444"/>
            </a:xfrm>
            <a:prstGeom prst="rect">
              <a:avLst/>
            </a:prstGeom>
            <a:noFill/>
          </p:spPr>
          <p:txBody>
            <a:bodyPr wrap="square" rtlCol="0">
              <a:spAutoFit/>
            </a:bodyPr>
            <a:lstStyle/>
            <a:p>
              <a:pPr>
                <a:buNone/>
              </a:pPr>
              <a:r>
                <a:rPr lang="fi-FI" sz="800" dirty="0">
                  <a:latin typeface="Calibri" panose="020F0502020204030204" pitchFamily="34" charset="0"/>
                  <a:cs typeface="Calibri" panose="020F0502020204030204" pitchFamily="34" charset="0"/>
                </a:rPr>
                <a:t>Ohita alat</a:t>
              </a:r>
            </a:p>
          </p:txBody>
        </p:sp>
      </p:grpSp>
      <p:grpSp>
        <p:nvGrpSpPr>
          <p:cNvPr id="50" name="Ryhmä 49"/>
          <p:cNvGrpSpPr/>
          <p:nvPr/>
        </p:nvGrpSpPr>
        <p:grpSpPr>
          <a:xfrm>
            <a:off x="569155" y="1473055"/>
            <a:ext cx="2483321" cy="928791"/>
            <a:chOff x="176207" y="1265625"/>
            <a:chExt cx="2629271" cy="963791"/>
          </a:xfrm>
        </p:grpSpPr>
        <p:sp>
          <p:nvSpPr>
            <p:cNvPr id="22" name="Vuokaaviosymboli: Rajoitin 21">
              <a:hlinkClick r:id="rId10" action="ppaction://hlinksldjump" tooltip="Katso tutkinnot"/>
            </p:cNvPr>
            <p:cNvSpPr/>
            <p:nvPr/>
          </p:nvSpPr>
          <p:spPr bwMode="auto">
            <a:xfrm>
              <a:off x="176207" y="1265625"/>
              <a:ext cx="2629271" cy="963791"/>
            </a:xfrm>
            <a:prstGeom prst="flowChartTerminator">
              <a:avLst/>
            </a:prstGeom>
            <a:solidFill>
              <a:srgbClr val="FF9900"/>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2" name="Tekstiruutu 51">
              <a:hlinkClick r:id="rId10" action="ppaction://hlinksldjump" tooltip="Katso tutkinnot"/>
            </p:cNvPr>
            <p:cNvSpPr txBox="1"/>
            <p:nvPr/>
          </p:nvSpPr>
          <p:spPr>
            <a:xfrm>
              <a:off x="505318" y="1433909"/>
              <a:ext cx="1950470" cy="670687"/>
            </a:xfrm>
            <a:prstGeom prst="rect">
              <a:avLst/>
            </a:prstGeom>
            <a:noFill/>
          </p:spPr>
          <p:txBody>
            <a:bodyPr wrap="square" rtlCol="0">
              <a:spAutoFit/>
            </a:bodyPr>
            <a:lstStyle/>
            <a:p>
              <a:pPr algn="ctr">
                <a:buNone/>
              </a:pPr>
              <a:r>
                <a:rPr lang="fi-FI" sz="1800" b="1" dirty="0">
                  <a:latin typeface="Arial Rounded MT Bold" panose="020F0704030504030204" pitchFamily="34" charset="0"/>
                </a:rPr>
                <a:t>Humanistinen ala</a:t>
              </a:r>
            </a:p>
          </p:txBody>
        </p:sp>
      </p:grpSp>
      <p:grpSp>
        <p:nvGrpSpPr>
          <p:cNvPr id="64" name="Ryhmä 63">
            <a:extLst>
              <a:ext uri="{FF2B5EF4-FFF2-40B4-BE49-F238E27FC236}">
                <a16:creationId xmlns:a16="http://schemas.microsoft.com/office/drawing/2014/main" id="{863BFBCA-31E4-4082-9E1D-9A5B6A0CEE87}"/>
              </a:ext>
            </a:extLst>
          </p:cNvPr>
          <p:cNvGrpSpPr/>
          <p:nvPr/>
        </p:nvGrpSpPr>
        <p:grpSpPr>
          <a:xfrm>
            <a:off x="100055" y="2711185"/>
            <a:ext cx="2483321" cy="896838"/>
            <a:chOff x="692258" y="1721268"/>
            <a:chExt cx="2629271" cy="930634"/>
          </a:xfrm>
        </p:grpSpPr>
        <p:sp>
          <p:nvSpPr>
            <p:cNvPr id="65" name="Vuokaaviosymboli: Asettelu 64">
              <a:hlinkClick r:id="rId11" action="ppaction://hlinksldjump" tooltip="Katso tutkinnot"/>
              <a:extLst>
                <a:ext uri="{FF2B5EF4-FFF2-40B4-BE49-F238E27FC236}">
                  <a16:creationId xmlns:a16="http://schemas.microsoft.com/office/drawing/2014/main" id="{E8BD31A3-F696-4549-B4F6-F78F80BF8A48}"/>
                </a:ext>
              </a:extLst>
            </p:cNvPr>
            <p:cNvSpPr/>
            <p:nvPr/>
          </p:nvSpPr>
          <p:spPr bwMode="auto">
            <a:xfrm>
              <a:off x="692258" y="1721268"/>
              <a:ext cx="2629271" cy="930634"/>
            </a:xfrm>
            <a:prstGeom prst="flowChartTerminator">
              <a:avLst/>
            </a:prstGeom>
            <a:solidFill>
              <a:srgbClr val="CC9900"/>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6" name="Tekstiruutu 65">
              <a:hlinkClick r:id="rId11" action="ppaction://hlinksldjump" tooltip="Katso tutkinnot"/>
              <a:extLst>
                <a:ext uri="{FF2B5EF4-FFF2-40B4-BE49-F238E27FC236}">
                  <a16:creationId xmlns:a16="http://schemas.microsoft.com/office/drawing/2014/main" id="{00AC962B-9B6F-4914-9D89-995369048A24}"/>
                </a:ext>
              </a:extLst>
            </p:cNvPr>
            <p:cNvSpPr txBox="1"/>
            <p:nvPr/>
          </p:nvSpPr>
          <p:spPr>
            <a:xfrm>
              <a:off x="891575" y="1900682"/>
              <a:ext cx="2030803" cy="538922"/>
            </a:xfrm>
            <a:prstGeom prst="flowChartTerminator">
              <a:avLst/>
            </a:prstGeom>
            <a:noFill/>
          </p:spPr>
          <p:txBody>
            <a:bodyPr wrap="square" rtlCol="0">
              <a:spAutoFit/>
            </a:bodyPr>
            <a:lstStyle/>
            <a:p>
              <a:pPr algn="ctr">
                <a:buNone/>
              </a:pPr>
              <a:r>
                <a:rPr lang="fi-FI" sz="1800" b="1" dirty="0">
                  <a:latin typeface="Arial Rounded MT Bold" panose="020F0704030504030204" pitchFamily="34" charset="0"/>
                </a:rPr>
                <a:t>Kasvatusala</a:t>
              </a:r>
            </a:p>
          </p:txBody>
        </p:sp>
      </p:grpSp>
      <p:grpSp>
        <p:nvGrpSpPr>
          <p:cNvPr id="32" name="Ryhmä 31">
            <a:extLst>
              <a:ext uri="{FF2B5EF4-FFF2-40B4-BE49-F238E27FC236}">
                <a16:creationId xmlns:a16="http://schemas.microsoft.com/office/drawing/2014/main" id="{62C054F9-06FB-4911-989F-F8C09C5E3E20}"/>
              </a:ext>
            </a:extLst>
          </p:cNvPr>
          <p:cNvGrpSpPr/>
          <p:nvPr/>
        </p:nvGrpSpPr>
        <p:grpSpPr>
          <a:xfrm>
            <a:off x="5807301" y="5343866"/>
            <a:ext cx="2389069" cy="831219"/>
            <a:chOff x="5775234" y="5363982"/>
            <a:chExt cx="2389069" cy="831219"/>
          </a:xfrm>
        </p:grpSpPr>
        <p:sp>
          <p:nvSpPr>
            <p:cNvPr id="3" name="Vuokaaviosymboli: Rajoitin 2">
              <a:hlinkClick r:id="rId12" action="ppaction://hlinksldjump" tooltip="Katso tutkinnot"/>
            </p:cNvPr>
            <p:cNvSpPr/>
            <p:nvPr/>
          </p:nvSpPr>
          <p:spPr bwMode="auto">
            <a:xfrm>
              <a:off x="5775234" y="5363982"/>
              <a:ext cx="2389069" cy="831219"/>
            </a:xfrm>
            <a:prstGeom prst="flowChartTerminator">
              <a:avLst/>
            </a:prstGeom>
            <a:solidFill>
              <a:srgbClr val="92D050"/>
            </a:solidFill>
            <a:ln>
              <a:headEnd type="none" w="med" len="med"/>
              <a:tailEnd type="none" w="med" len="med"/>
            </a:ln>
            <a:effectLst>
              <a:outerShdw blurRad="76200" dir="13500000" sy="23000" kx="1200000" algn="br"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9" name="Tekstiruutu 68">
              <a:hlinkClick r:id="rId12" action="ppaction://hlinksldjump" tooltip="Katso tutkinnot"/>
              <a:extLst>
                <a:ext uri="{FF2B5EF4-FFF2-40B4-BE49-F238E27FC236}">
                  <a16:creationId xmlns:a16="http://schemas.microsoft.com/office/drawing/2014/main" id="{E218C850-167A-486D-88D0-13B83DE8D2AE}"/>
                </a:ext>
              </a:extLst>
            </p:cNvPr>
            <p:cNvSpPr txBox="1"/>
            <p:nvPr/>
          </p:nvSpPr>
          <p:spPr>
            <a:xfrm>
              <a:off x="6097016" y="5467081"/>
              <a:ext cx="1710285" cy="646331"/>
            </a:xfrm>
            <a:prstGeom prst="rect">
              <a:avLst/>
            </a:prstGeom>
            <a:noFill/>
          </p:spPr>
          <p:txBody>
            <a:bodyPr wrap="square" rtlCol="0">
              <a:spAutoFit/>
            </a:bodyPr>
            <a:lstStyle/>
            <a:p>
              <a:pPr algn="ctr">
                <a:buNone/>
              </a:pPr>
              <a:r>
                <a:rPr lang="fi-FI" sz="1800" b="1" dirty="0">
                  <a:latin typeface="Arial Rounded MT Bold" panose="020F0704030504030204" pitchFamily="34" charset="0"/>
                </a:rPr>
                <a:t>Terveys ja hyvinvointi</a:t>
              </a:r>
            </a:p>
          </p:txBody>
        </p:sp>
      </p:grpSp>
    </p:spTree>
    <p:extLst>
      <p:ext uri="{BB962C8B-B14F-4D97-AF65-F5344CB8AC3E}">
        <p14:creationId xmlns:p14="http://schemas.microsoft.com/office/powerpoint/2010/main" val="2562963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547664" y="116632"/>
            <a:ext cx="4176464" cy="56985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b="1" dirty="0"/>
              <a:t>Sosiaaliala</a:t>
            </a:r>
          </a:p>
        </p:txBody>
      </p:sp>
      <p:sp>
        <p:nvSpPr>
          <p:cNvPr id="23" name="Tekstiruutu 22"/>
          <p:cNvSpPr txBox="1"/>
          <p:nvPr/>
        </p:nvSpPr>
        <p:spPr>
          <a:xfrm>
            <a:off x="3080825" y="2841571"/>
            <a:ext cx="3363383" cy="1815882"/>
          </a:xfrm>
          <a:prstGeom prst="rect">
            <a:avLst/>
          </a:prstGeom>
          <a:noFill/>
          <a:ln>
            <a:solidFill>
              <a:srgbClr val="CC6600"/>
            </a:solidFill>
          </a:ln>
          <a:effectLst>
            <a:glow rad="101600">
              <a:srgbClr val="FF9900">
                <a:alpha val="60000"/>
              </a:srgbClr>
            </a:glow>
          </a:effectLst>
        </p:spPr>
        <p:txBody>
          <a:bodyPr wrap="square" rtlCol="0">
            <a:spAutoFit/>
          </a:bodyPr>
          <a:lstStyle/>
          <a:p>
            <a:pPr>
              <a:buNone/>
            </a:pPr>
            <a:r>
              <a:rPr lang="fi-FI" sz="1400" dirty="0">
                <a:latin typeface="Arial Rounded MT Bold" panose="020F0704030504030204" pitchFamily="34" charset="0"/>
              </a:rPr>
              <a:t>Alalta valmistuneet toimivat:</a:t>
            </a:r>
          </a:p>
          <a:p>
            <a:pPr marL="285750" indent="-285750">
              <a:buFont typeface="Arial" panose="020B0604020202020204" pitchFamily="34" charset="0"/>
              <a:buChar char="•"/>
            </a:pPr>
            <a:r>
              <a:rPr lang="fi-FI" sz="1400" dirty="0">
                <a:latin typeface="Arial Rounded MT Bold" panose="020F0704030504030204" pitchFamily="34" charset="0"/>
              </a:rPr>
              <a:t>lasten ja perheiden parissa </a:t>
            </a:r>
          </a:p>
          <a:p>
            <a:pPr marL="285750" indent="-285750">
              <a:buFont typeface="Arial" panose="020B0604020202020204" pitchFamily="34" charset="0"/>
              <a:buChar char="•"/>
            </a:pPr>
            <a:r>
              <a:rPr lang="fi-FI" sz="1400" dirty="0">
                <a:latin typeface="Arial Rounded MT Bold" panose="020F0704030504030204" pitchFamily="34" charset="0"/>
              </a:rPr>
              <a:t>vanhustyössä</a:t>
            </a:r>
          </a:p>
          <a:p>
            <a:pPr marL="285750" indent="-285750">
              <a:buFont typeface="Arial" panose="020B0604020202020204" pitchFamily="34" charset="0"/>
              <a:buChar char="•"/>
            </a:pPr>
            <a:r>
              <a:rPr lang="fi-FI" sz="1400" dirty="0">
                <a:latin typeface="Arial Rounded MT Bold" panose="020F0704030504030204" pitchFamily="34" charset="0"/>
              </a:rPr>
              <a:t>vammaistyössä</a:t>
            </a:r>
          </a:p>
          <a:p>
            <a:pPr marL="285750" indent="-285750">
              <a:buFont typeface="Arial" panose="020B0604020202020204" pitchFamily="34" charset="0"/>
              <a:buChar char="•"/>
            </a:pPr>
            <a:r>
              <a:rPr lang="fi-FI" sz="1400" dirty="0">
                <a:latin typeface="Arial Rounded MT Bold" panose="020F0704030504030204" pitchFamily="34" charset="0"/>
              </a:rPr>
              <a:t>mielenterveystyössä</a:t>
            </a:r>
          </a:p>
          <a:p>
            <a:pPr marL="285750" indent="-285750">
              <a:buFont typeface="Arial" panose="020B0604020202020204" pitchFamily="34" charset="0"/>
              <a:buChar char="•"/>
            </a:pPr>
            <a:r>
              <a:rPr lang="fi-FI" sz="1400" dirty="0">
                <a:latin typeface="Arial Rounded MT Bold" panose="020F0704030504030204" pitchFamily="34" charset="0"/>
              </a:rPr>
              <a:t>aikuissosiaalityössä, </a:t>
            </a:r>
          </a:p>
          <a:p>
            <a:pPr marL="285750" indent="-285750">
              <a:buFont typeface="Arial" panose="020B0604020202020204" pitchFamily="34" charset="0"/>
              <a:buChar char="•"/>
            </a:pPr>
            <a:r>
              <a:rPr lang="fi-FI" sz="1400" dirty="0">
                <a:latin typeface="Arial Rounded MT Bold" panose="020F0704030504030204" pitchFamily="34" charset="0"/>
              </a:rPr>
              <a:t>päihde- ja kriminaalityössä </a:t>
            </a:r>
          </a:p>
          <a:p>
            <a:pPr marL="285750" indent="-285750">
              <a:buFont typeface="Arial" panose="020B0604020202020204" pitchFamily="34" charset="0"/>
              <a:buChar char="•"/>
            </a:pPr>
            <a:r>
              <a:rPr lang="fi-FI" sz="1400" dirty="0">
                <a:latin typeface="Arial Rounded MT Bold" panose="020F0704030504030204" pitchFamily="34" charset="0"/>
              </a:rPr>
              <a:t>maahanmuuttajatyössä</a:t>
            </a:r>
          </a:p>
        </p:txBody>
      </p:sp>
      <p:grpSp>
        <p:nvGrpSpPr>
          <p:cNvPr id="26" name="Ryhmä 25"/>
          <p:cNvGrpSpPr/>
          <p:nvPr/>
        </p:nvGrpSpPr>
        <p:grpSpPr>
          <a:xfrm>
            <a:off x="-36512" y="2996952"/>
            <a:ext cx="2952328" cy="1656184"/>
            <a:chOff x="348404" y="2708920"/>
            <a:chExt cx="2520280" cy="1413157"/>
          </a:xfrm>
        </p:grpSpPr>
        <p:sp>
          <p:nvSpPr>
            <p:cNvPr id="30" name="Nuoli oikealle 29"/>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1" name="Ellipsi 30">
              <a:hlinkClick r:id="rId2"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2" name="Tekstiruutu 31">
              <a:hlinkClick r:id="rId2" tooltip="Opintopolkuun"/>
            </p:cNvPr>
            <p:cNvSpPr txBox="1"/>
            <p:nvPr/>
          </p:nvSpPr>
          <p:spPr>
            <a:xfrm>
              <a:off x="348404" y="3106755"/>
              <a:ext cx="2232248" cy="830997"/>
            </a:xfrm>
            <a:prstGeom prst="rect">
              <a:avLst/>
            </a:prstGeom>
            <a:noFill/>
          </p:spPr>
          <p:txBody>
            <a:bodyPr wrap="square" rtlCol="0">
              <a:spAutoFit/>
            </a:bodyPr>
            <a:lstStyle/>
            <a:p>
              <a:pPr algn="ctr">
                <a:buNone/>
              </a:pPr>
              <a:r>
                <a:rPr lang="fi-FI" sz="2400" b="1" dirty="0">
                  <a:latin typeface="Arial Rounded MT Bold" panose="020F0704030504030204" pitchFamily="34" charset="0"/>
                </a:rPr>
                <a:t>Sosionomi</a:t>
              </a:r>
            </a:p>
            <a:p>
              <a:pPr algn="ctr">
                <a:buNone/>
              </a:pPr>
              <a:r>
                <a:rPr lang="fi-FI" sz="2400" b="1" dirty="0">
                  <a:latin typeface="Arial Rounded MT Bold" panose="020F0704030504030204" pitchFamily="34" charset="0"/>
                </a:rPr>
                <a:t>210 op</a:t>
              </a:r>
            </a:p>
          </p:txBody>
        </p:sp>
      </p:grpSp>
      <p:grpSp>
        <p:nvGrpSpPr>
          <p:cNvPr id="22" name="Ryhmä 21"/>
          <p:cNvGrpSpPr/>
          <p:nvPr/>
        </p:nvGrpSpPr>
        <p:grpSpPr>
          <a:xfrm>
            <a:off x="8023071" y="6305602"/>
            <a:ext cx="1229449" cy="549004"/>
            <a:chOff x="8023071" y="6305602"/>
            <a:chExt cx="1229449" cy="549004"/>
          </a:xfrm>
        </p:grpSpPr>
        <p:sp>
          <p:nvSpPr>
            <p:cNvPr id="24" name="Toimintopainike: Seuraava 23">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5" name="Toimintopainike: Edellinen 24">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7" name="Tekstiruutu 26"/>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28" name="Tekstiruutu 27"/>
            <p:cNvSpPr txBox="1"/>
            <p:nvPr/>
          </p:nvSpPr>
          <p:spPr>
            <a:xfrm>
              <a:off x="8101193" y="6665642"/>
              <a:ext cx="704282" cy="184666"/>
            </a:xfrm>
            <a:prstGeom prst="rect">
              <a:avLst/>
            </a:prstGeom>
            <a:noFill/>
          </p:spPr>
          <p:txBody>
            <a:bodyPr wrap="square" rtlCol="0">
              <a:spAutoFit/>
            </a:bodyPr>
            <a:lstStyle/>
            <a:p>
              <a:pPr>
                <a:buNone/>
              </a:pPr>
              <a:r>
                <a:rPr lang="fi-FI" sz="600" b="1" dirty="0">
                  <a:latin typeface="+mj-lt"/>
                </a:rPr>
                <a:t>Alat</a:t>
              </a:r>
            </a:p>
          </p:txBody>
        </p:sp>
      </p:grpSp>
      <p:sp>
        <p:nvSpPr>
          <p:cNvPr id="29" name="Toimintopainike: Tietoja 28">
            <a:hlinkClick r:id="rId3" highlightClick="1"/>
          </p:cNvPr>
          <p:cNvSpPr/>
          <p:nvPr/>
        </p:nvSpPr>
        <p:spPr bwMode="auto">
          <a:xfrm>
            <a:off x="103113" y="1124744"/>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3" name="Tekstiruutu 32">
            <a:extLst>
              <a:ext uri="{FF2B5EF4-FFF2-40B4-BE49-F238E27FC236}">
                <a16:creationId xmlns:a16="http://schemas.microsoft.com/office/drawing/2014/main" id="{EB05C635-402A-4DC8-A42D-B00FDDFC33BE}"/>
              </a:ext>
            </a:extLst>
          </p:cNvPr>
          <p:cNvSpPr txBox="1"/>
          <p:nvPr/>
        </p:nvSpPr>
        <p:spPr>
          <a:xfrm>
            <a:off x="937721" y="1209526"/>
            <a:ext cx="7450703" cy="1326105"/>
          </a:xfrm>
          <a:prstGeom prst="rect">
            <a:avLst/>
          </a:prstGeom>
          <a:solidFill>
            <a:schemeClr val="bg1">
              <a:lumMod val="85000"/>
            </a:schemeClr>
          </a:solidFill>
          <a:ln w="88900">
            <a:solidFill>
              <a:srgbClr val="FF990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Sosionomin tehtävänä on edistää ihmisten hyvinvointia ja ehkäistä syrjäytymistä ja huono-osaisuutta.</a:t>
            </a:r>
          </a:p>
          <a:p>
            <a:r>
              <a:rPr lang="fi-FI" dirty="0"/>
              <a:t>Työ on asiakastyötä, ryhmien ja yhteisöjen ohjaamista ja johtamis- ja kehittämistyötä.</a:t>
            </a:r>
          </a:p>
        </p:txBody>
      </p:sp>
      <p:pic>
        <p:nvPicPr>
          <p:cNvPr id="3" name="Kuva 2">
            <a:extLst>
              <a:ext uri="{FF2B5EF4-FFF2-40B4-BE49-F238E27FC236}">
                <a16:creationId xmlns:a16="http://schemas.microsoft.com/office/drawing/2014/main" id="{A8725D8C-D549-4E15-836F-06719C1F2CBA}"/>
              </a:ext>
            </a:extLst>
          </p:cNvPr>
          <p:cNvPicPr>
            <a:picLocks noChangeAspect="1"/>
          </p:cNvPicPr>
          <p:nvPr/>
        </p:nvPicPr>
        <p:blipFill>
          <a:blip r:embed="rId4"/>
          <a:stretch>
            <a:fillRect/>
          </a:stretch>
        </p:blipFill>
        <p:spPr>
          <a:xfrm>
            <a:off x="3080825" y="4870744"/>
            <a:ext cx="3404779"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6568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907704" y="-27384"/>
            <a:ext cx="5544616" cy="7887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t>Palveluala (1/4), kauneudenhoitoala, liikunta-ala</a:t>
            </a:r>
          </a:p>
        </p:txBody>
      </p:sp>
      <p:grpSp>
        <p:nvGrpSpPr>
          <p:cNvPr id="50" name="Ryhmä 49"/>
          <p:cNvGrpSpPr/>
          <p:nvPr/>
        </p:nvGrpSpPr>
        <p:grpSpPr>
          <a:xfrm>
            <a:off x="-36512" y="1628800"/>
            <a:ext cx="2952328" cy="1656184"/>
            <a:chOff x="348404" y="2708920"/>
            <a:chExt cx="2520280" cy="1413157"/>
          </a:xfrm>
        </p:grpSpPr>
        <p:sp>
          <p:nvSpPr>
            <p:cNvPr id="51" name="Nuoli oikealle 50"/>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2" name="Ellipsi 51">
              <a:hlinkClick r:id="rId2" tooltip="Opintopolkuun"/>
            </p:cNvPr>
            <p:cNvSpPr/>
            <p:nvPr/>
          </p:nvSpPr>
          <p:spPr bwMode="auto">
            <a:xfrm>
              <a:off x="492420" y="2708920"/>
              <a:ext cx="1872208" cy="1413157"/>
            </a:xfrm>
            <a:prstGeom prst="ellipse">
              <a:avLst/>
            </a:prstGeom>
            <a:solidFill>
              <a:srgbClr val="0099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3" name="Tekstiruutu 52">
              <a:hlinkClick r:id="rId2" tooltip="Opintopolkuun"/>
            </p:cNvPr>
            <p:cNvSpPr txBox="1"/>
            <p:nvPr/>
          </p:nvSpPr>
          <p:spPr>
            <a:xfrm>
              <a:off x="348404" y="2954686"/>
              <a:ext cx="2232248" cy="1024194"/>
            </a:xfrm>
            <a:prstGeom prst="rect">
              <a:avLst/>
            </a:prstGeom>
            <a:noFill/>
          </p:spPr>
          <p:txBody>
            <a:bodyPr wrap="square" rtlCol="0">
              <a:spAutoFit/>
            </a:bodyPr>
            <a:lstStyle/>
            <a:p>
              <a:pPr algn="ctr">
                <a:buNone/>
              </a:pPr>
              <a:r>
                <a:rPr lang="fi-FI" sz="2400" b="1" dirty="0">
                  <a:solidFill>
                    <a:schemeClr val="bg1"/>
                  </a:solidFill>
                  <a:latin typeface="Arial Rounded MT Bold" panose="020F0704030504030204" pitchFamily="34" charset="0"/>
                </a:rPr>
                <a:t>Liikunnan-</a:t>
              </a:r>
            </a:p>
            <a:p>
              <a:pPr algn="ctr">
                <a:buNone/>
              </a:pPr>
              <a:r>
                <a:rPr lang="fi-FI" sz="2400" b="1" dirty="0">
                  <a:solidFill>
                    <a:schemeClr val="bg1"/>
                  </a:solidFill>
                  <a:latin typeface="Arial Rounded MT Bold" panose="020F0704030504030204" pitchFamily="34" charset="0"/>
                </a:rPr>
                <a:t>ohjaaja</a:t>
              </a:r>
            </a:p>
            <a:p>
              <a:pPr algn="ctr">
                <a:buNone/>
              </a:pPr>
              <a:r>
                <a:rPr lang="fi-FI" sz="2400" b="1" dirty="0">
                  <a:solidFill>
                    <a:schemeClr val="bg1"/>
                  </a:solidFill>
                  <a:latin typeface="Arial Rounded MT Bold" panose="020F0704030504030204" pitchFamily="34" charset="0"/>
                </a:rPr>
                <a:t>210 op</a:t>
              </a:r>
            </a:p>
          </p:txBody>
        </p:sp>
      </p:grpSp>
      <p:sp>
        <p:nvSpPr>
          <p:cNvPr id="55" name="Tekstiruutu 54"/>
          <p:cNvSpPr txBox="1"/>
          <p:nvPr/>
        </p:nvSpPr>
        <p:spPr>
          <a:xfrm>
            <a:off x="3122412" y="1825063"/>
            <a:ext cx="3758342" cy="1656177"/>
          </a:xfrm>
          <a:prstGeom prst="rect">
            <a:avLst/>
          </a:prstGeom>
          <a:noFill/>
          <a:ln>
            <a:solidFill>
              <a:srgbClr val="0070C0"/>
            </a:solidFill>
          </a:ln>
          <a:effectLst>
            <a:glow rad="101600">
              <a:srgbClr val="0066CC">
                <a:alpha val="60000"/>
              </a:srgbClr>
            </a:glow>
          </a:effectLst>
        </p:spPr>
        <p:txBody>
          <a:bodyPr wrap="square" lIns="180000" tIns="180000" rIns="180000" bIns="180000" rtlCol="0">
            <a:spAutoFit/>
          </a:bodyPr>
          <a:lstStyle>
            <a:defPPr>
              <a:defRPr lang="fi-FI"/>
            </a:defPPr>
            <a:lvl1pPr>
              <a:buNone/>
              <a:defRPr sz="1400">
                <a:latin typeface="Arial Rounded MT Bold" panose="020F0704030504030204" pitchFamily="34" charset="0"/>
              </a:defRPr>
            </a:lvl1pPr>
          </a:lstStyle>
          <a:p>
            <a:r>
              <a:rPr lang="fi-FI" dirty="0"/>
              <a:t>Alalta valmistuneet toimivat ohjaajina, valmentajina ja kouluttajina kuntien, liikuntajärjestöjen ja yritysten palveluksessa. Monet toimivat asiantuntijoina, esimiehinä, hallinto- ja kehittämistehtävissä sekä yrittäjinä. </a:t>
            </a:r>
          </a:p>
        </p:txBody>
      </p:sp>
      <p:grpSp>
        <p:nvGrpSpPr>
          <p:cNvPr id="56" name="Ryhmä 55"/>
          <p:cNvGrpSpPr/>
          <p:nvPr/>
        </p:nvGrpSpPr>
        <p:grpSpPr>
          <a:xfrm>
            <a:off x="-36512" y="4149080"/>
            <a:ext cx="2952328" cy="1656184"/>
            <a:chOff x="348404" y="2708920"/>
            <a:chExt cx="2520280" cy="1413157"/>
          </a:xfrm>
        </p:grpSpPr>
        <p:sp>
          <p:nvSpPr>
            <p:cNvPr id="57" name="Nuoli oikealle 56"/>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8" name="Ellipsi 57">
              <a:hlinkClick r:id="rId3" tooltip="Opintopolkuun"/>
            </p:cNvPr>
            <p:cNvSpPr/>
            <p:nvPr/>
          </p:nvSpPr>
          <p:spPr bwMode="auto">
            <a:xfrm>
              <a:off x="492420" y="2708920"/>
              <a:ext cx="1872208" cy="1413157"/>
            </a:xfrm>
            <a:prstGeom prst="ellipse">
              <a:avLst/>
            </a:prstGeom>
            <a:solidFill>
              <a:srgbClr val="0099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9" name="Tekstiruutu 58">
              <a:hlinkClick r:id="rId3" tooltip="Opintopolkuun"/>
            </p:cNvPr>
            <p:cNvSpPr txBox="1"/>
            <p:nvPr/>
          </p:nvSpPr>
          <p:spPr>
            <a:xfrm>
              <a:off x="348404" y="3106755"/>
              <a:ext cx="2232248" cy="709057"/>
            </a:xfrm>
            <a:prstGeom prst="rect">
              <a:avLst/>
            </a:prstGeom>
            <a:noFill/>
          </p:spPr>
          <p:txBody>
            <a:bodyPr wrap="square" rtlCol="0">
              <a:spAutoFit/>
            </a:bodyPr>
            <a:lstStyle/>
            <a:p>
              <a:pPr algn="ctr">
                <a:buNone/>
              </a:pPr>
              <a:r>
                <a:rPr lang="fi-FI" sz="2400" b="1" dirty="0">
                  <a:solidFill>
                    <a:schemeClr val="bg1"/>
                  </a:solidFill>
                  <a:latin typeface="Arial Rounded MT Bold" panose="020F0704030504030204" pitchFamily="34" charset="0"/>
                </a:rPr>
                <a:t>Estenomi</a:t>
              </a:r>
            </a:p>
            <a:p>
              <a:pPr algn="ctr">
                <a:buNone/>
              </a:pPr>
              <a:r>
                <a:rPr lang="fi-FI" sz="2400" b="1" dirty="0">
                  <a:solidFill>
                    <a:schemeClr val="bg1"/>
                  </a:solidFill>
                  <a:latin typeface="Arial Rounded MT Bold" panose="020F0704030504030204" pitchFamily="34" charset="0"/>
                </a:rPr>
                <a:t>210 op</a:t>
              </a:r>
            </a:p>
          </p:txBody>
        </p:sp>
      </p:grpSp>
      <p:sp>
        <p:nvSpPr>
          <p:cNvPr id="60" name="Tekstiruutu 59"/>
          <p:cNvSpPr txBox="1"/>
          <p:nvPr/>
        </p:nvSpPr>
        <p:spPr>
          <a:xfrm>
            <a:off x="3131840" y="4005064"/>
            <a:ext cx="3672408" cy="1871621"/>
          </a:xfrm>
          <a:prstGeom prst="rect">
            <a:avLst/>
          </a:prstGeom>
          <a:noFill/>
          <a:ln>
            <a:solidFill>
              <a:srgbClr val="0070C0"/>
            </a:solidFill>
          </a:ln>
          <a:effectLst>
            <a:glow rad="101600">
              <a:srgbClr val="0066CC">
                <a:alpha val="60000"/>
              </a:srgbClr>
            </a:glow>
          </a:effectLst>
        </p:spPr>
        <p:txBody>
          <a:bodyPr wrap="square" lIns="180000" tIns="180000" rIns="180000" bIns="180000" rtlCol="0">
            <a:spAutoFit/>
          </a:bodyPr>
          <a:lstStyle>
            <a:defPPr>
              <a:defRPr lang="fi-FI"/>
            </a:defPPr>
            <a:lvl1pPr>
              <a:buNone/>
              <a:defRPr sz="1400">
                <a:latin typeface="Arial Rounded MT Bold" panose="020F0704030504030204" pitchFamily="34" charset="0"/>
              </a:defRPr>
            </a:lvl1pPr>
          </a:lstStyle>
          <a:p>
            <a:r>
              <a:rPr lang="fi-FI" dirty="0"/>
              <a:t>Estenomi osaa yhdistää kosmetiikkavalmisteen raaka-ainetietouden ja kosmetiikka-alan kaupallisen osaamisen. Estenomi on kauneudenhoitoalan tuotteiden, palvelujen ja liiketoiminnan tuottaja, suunnittelija ja kehittäjä.</a:t>
            </a:r>
          </a:p>
        </p:txBody>
      </p:sp>
      <p:pic>
        <p:nvPicPr>
          <p:cNvPr id="61" name="Picture 3" descr="C:\Users\Seppo\AppData\Local\Microsoft\Windows\Temporary Internet Files\Content.IE5\LBLZ05NX\MP9003373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2142" y="3886866"/>
            <a:ext cx="1623484" cy="21080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grpSp>
        <p:nvGrpSpPr>
          <p:cNvPr id="22" name="Ryhmä 21"/>
          <p:cNvGrpSpPr/>
          <p:nvPr/>
        </p:nvGrpSpPr>
        <p:grpSpPr>
          <a:xfrm>
            <a:off x="8023071" y="6305602"/>
            <a:ext cx="1229449" cy="549004"/>
            <a:chOff x="8023071" y="6305602"/>
            <a:chExt cx="1229449" cy="549004"/>
          </a:xfrm>
        </p:grpSpPr>
        <p:sp>
          <p:nvSpPr>
            <p:cNvPr id="24" name="Toimintopainike: Seuraava 23">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5" name="Toimintopainike: Edellinen 24">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7" name="Tekstiruutu 26"/>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Alan dia 2/4</a:t>
              </a:r>
            </a:p>
          </p:txBody>
        </p:sp>
        <p:sp>
          <p:nvSpPr>
            <p:cNvPr id="28" name="Tekstiruutu 27"/>
            <p:cNvSpPr txBox="1"/>
            <p:nvPr/>
          </p:nvSpPr>
          <p:spPr>
            <a:xfrm>
              <a:off x="8101193" y="6665642"/>
              <a:ext cx="704282" cy="184666"/>
            </a:xfrm>
            <a:prstGeom prst="rect">
              <a:avLst/>
            </a:prstGeom>
            <a:noFill/>
          </p:spPr>
          <p:txBody>
            <a:bodyPr wrap="square" rtlCol="0">
              <a:spAutoFit/>
            </a:bodyPr>
            <a:lstStyle/>
            <a:p>
              <a:pPr>
                <a:buNone/>
              </a:pPr>
              <a:r>
                <a:rPr lang="fi-FI" sz="600" b="1" dirty="0">
                  <a:latin typeface="+mj-lt"/>
                </a:rPr>
                <a:t>Alat</a:t>
              </a:r>
            </a:p>
          </p:txBody>
        </p:sp>
      </p:grpSp>
      <p:sp>
        <p:nvSpPr>
          <p:cNvPr id="29" name="Toimintopainike: Tietoja 28">
            <a:hlinkClick r:id="rId5" highlightClick="1"/>
          </p:cNvPr>
          <p:cNvSpPr/>
          <p:nvPr/>
        </p:nvSpPr>
        <p:spPr bwMode="auto">
          <a:xfrm>
            <a:off x="103113" y="1124744"/>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pic>
        <p:nvPicPr>
          <p:cNvPr id="3" name="Kuva 2">
            <a:extLst>
              <a:ext uri="{FF2B5EF4-FFF2-40B4-BE49-F238E27FC236}">
                <a16:creationId xmlns:a16="http://schemas.microsoft.com/office/drawing/2014/main" id="{B6AF600C-829E-4F72-B491-672BFA2E5DA2}"/>
              </a:ext>
            </a:extLst>
          </p:cNvPr>
          <p:cNvPicPr>
            <a:picLocks noChangeAspect="1"/>
          </p:cNvPicPr>
          <p:nvPr/>
        </p:nvPicPr>
        <p:blipFill>
          <a:blip r:embed="rId6"/>
          <a:stretch>
            <a:fillRect/>
          </a:stretch>
        </p:blipFill>
        <p:spPr>
          <a:xfrm>
            <a:off x="7133363" y="1501238"/>
            <a:ext cx="1935659" cy="21431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91155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691680" y="-27384"/>
            <a:ext cx="5544616" cy="7887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t>Palveluala (2/4), </a:t>
            </a:r>
            <a:br>
              <a:rPr lang="fi-FI" sz="2400" b="1" dirty="0"/>
            </a:br>
            <a:r>
              <a:rPr lang="fi-FI" sz="2400" b="1" dirty="0"/>
              <a:t>matkailu- ravitsemis- ja talousala</a:t>
            </a:r>
          </a:p>
        </p:txBody>
      </p:sp>
      <p:grpSp>
        <p:nvGrpSpPr>
          <p:cNvPr id="22" name="Ryhmä 21"/>
          <p:cNvGrpSpPr/>
          <p:nvPr/>
        </p:nvGrpSpPr>
        <p:grpSpPr>
          <a:xfrm>
            <a:off x="8023071" y="6305602"/>
            <a:ext cx="1229449" cy="549004"/>
            <a:chOff x="8023071" y="6305602"/>
            <a:chExt cx="1229449" cy="549004"/>
          </a:xfrm>
        </p:grpSpPr>
        <p:sp>
          <p:nvSpPr>
            <p:cNvPr id="24" name="Toimintopainike: Seuraava 23">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5" name="Toimintopainike: Edellinen 24">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7" name="Tekstiruutu 26"/>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Alan dia 3/4</a:t>
              </a:r>
            </a:p>
          </p:txBody>
        </p:sp>
        <p:sp>
          <p:nvSpPr>
            <p:cNvPr id="28" name="Tekstiruutu 27"/>
            <p:cNvSpPr txBox="1"/>
            <p:nvPr/>
          </p:nvSpPr>
          <p:spPr>
            <a:xfrm>
              <a:off x="8101193" y="6665642"/>
              <a:ext cx="704282" cy="184666"/>
            </a:xfrm>
            <a:prstGeom prst="rect">
              <a:avLst/>
            </a:prstGeom>
            <a:noFill/>
          </p:spPr>
          <p:txBody>
            <a:bodyPr wrap="square" rtlCol="0">
              <a:spAutoFit/>
            </a:bodyPr>
            <a:lstStyle/>
            <a:p>
              <a:pPr>
                <a:buNone/>
              </a:pPr>
              <a:r>
                <a:rPr lang="fi-FI" sz="600" b="1" dirty="0">
                  <a:latin typeface="+mj-lt"/>
                </a:rPr>
                <a:t>Alat</a:t>
              </a:r>
            </a:p>
          </p:txBody>
        </p:sp>
      </p:grpSp>
      <p:sp>
        <p:nvSpPr>
          <p:cNvPr id="29" name="Toimintopainike: Tietoja 28">
            <a:hlinkClick r:id="rId2" highlightClick="1"/>
          </p:cNvPr>
          <p:cNvSpPr/>
          <p:nvPr/>
        </p:nvSpPr>
        <p:spPr bwMode="auto">
          <a:xfrm>
            <a:off x="103113" y="1124744"/>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nvGrpSpPr>
          <p:cNvPr id="21" name="Ryhmä 20">
            <a:extLst>
              <a:ext uri="{FF2B5EF4-FFF2-40B4-BE49-F238E27FC236}">
                <a16:creationId xmlns:a16="http://schemas.microsoft.com/office/drawing/2014/main" id="{63A85C73-0434-4416-A2FB-2DEBA5834719}"/>
              </a:ext>
            </a:extLst>
          </p:cNvPr>
          <p:cNvGrpSpPr/>
          <p:nvPr/>
        </p:nvGrpSpPr>
        <p:grpSpPr>
          <a:xfrm>
            <a:off x="1822618" y="2852936"/>
            <a:ext cx="3469462" cy="1872208"/>
            <a:chOff x="492420" y="2708920"/>
            <a:chExt cx="3469462" cy="1872208"/>
          </a:xfrm>
          <a:solidFill>
            <a:srgbClr val="92D050"/>
          </a:solidFill>
        </p:grpSpPr>
        <p:sp>
          <p:nvSpPr>
            <p:cNvPr id="23" name="Nuoli oikealle 16">
              <a:extLst>
                <a:ext uri="{FF2B5EF4-FFF2-40B4-BE49-F238E27FC236}">
                  <a16:creationId xmlns:a16="http://schemas.microsoft.com/office/drawing/2014/main" id="{F87B4951-FC09-4E88-9A3B-6A8BDE2F3CEC}"/>
                </a:ext>
              </a:extLst>
            </p:cNvPr>
            <p:cNvSpPr/>
            <p:nvPr/>
          </p:nvSpPr>
          <p:spPr bwMode="auto">
            <a:xfrm>
              <a:off x="3025778" y="3392995"/>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99FF">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6" name="Ellipsi 25">
              <a:hlinkClick r:id="rId3" tooltip="Opintopolkuun"/>
              <a:extLst>
                <a:ext uri="{FF2B5EF4-FFF2-40B4-BE49-F238E27FC236}">
                  <a16:creationId xmlns:a16="http://schemas.microsoft.com/office/drawing/2014/main" id="{2E38DDE5-5308-416E-B149-419ABFACAB3F}"/>
                </a:ext>
              </a:extLst>
            </p:cNvPr>
            <p:cNvSpPr/>
            <p:nvPr/>
          </p:nvSpPr>
          <p:spPr bwMode="auto">
            <a:xfrm>
              <a:off x="492420" y="2708920"/>
              <a:ext cx="2808312" cy="1872208"/>
            </a:xfrm>
            <a:prstGeom prst="ellipse">
              <a:avLst/>
            </a:prstGeom>
            <a:solidFill>
              <a:srgbClr val="0099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0" name="Tekstiruutu 29">
              <a:hlinkClick r:id="rId3" tooltip="Opintopolkuun"/>
              <a:extLst>
                <a:ext uri="{FF2B5EF4-FFF2-40B4-BE49-F238E27FC236}">
                  <a16:creationId xmlns:a16="http://schemas.microsoft.com/office/drawing/2014/main" id="{2672F562-93C4-4DEE-80DA-D408F659087C}"/>
                </a:ext>
              </a:extLst>
            </p:cNvPr>
            <p:cNvSpPr txBox="1"/>
            <p:nvPr/>
          </p:nvSpPr>
          <p:spPr>
            <a:xfrm>
              <a:off x="793530" y="3167970"/>
              <a:ext cx="2232248" cy="954107"/>
            </a:xfrm>
            <a:prstGeom prst="rect">
              <a:avLst/>
            </a:prstGeom>
            <a:noFill/>
          </p:spPr>
          <p:txBody>
            <a:bodyPr wrap="square" rtlCol="0">
              <a:spAutoFit/>
            </a:bodyPr>
            <a:lstStyle/>
            <a:p>
              <a:pPr algn="ctr">
                <a:buNone/>
              </a:pPr>
              <a:r>
                <a:rPr lang="fi-FI" b="1" dirty="0">
                  <a:solidFill>
                    <a:schemeClr val="bg1"/>
                  </a:solidFill>
                  <a:latin typeface="Arial Rounded MT Bold" panose="020F0704030504030204" pitchFamily="34" charset="0"/>
                </a:rPr>
                <a:t>Restonomi</a:t>
              </a:r>
            </a:p>
            <a:p>
              <a:pPr algn="ctr">
                <a:buNone/>
              </a:pPr>
              <a:r>
                <a:rPr lang="fi-FI" b="1" dirty="0">
                  <a:solidFill>
                    <a:schemeClr val="bg1"/>
                  </a:solidFill>
                  <a:latin typeface="Arial Rounded MT Bold" panose="020F0704030504030204" pitchFamily="34" charset="0"/>
                </a:rPr>
                <a:t>210 op</a:t>
              </a:r>
            </a:p>
          </p:txBody>
        </p:sp>
      </p:grpSp>
      <p:sp>
        <p:nvSpPr>
          <p:cNvPr id="31" name="Tekstiruutu 30">
            <a:extLst>
              <a:ext uri="{FF2B5EF4-FFF2-40B4-BE49-F238E27FC236}">
                <a16:creationId xmlns:a16="http://schemas.microsoft.com/office/drawing/2014/main" id="{87EFFF43-9576-4AAE-A266-C11354FC42F7}"/>
              </a:ext>
            </a:extLst>
          </p:cNvPr>
          <p:cNvSpPr txBox="1"/>
          <p:nvPr/>
        </p:nvSpPr>
        <p:spPr>
          <a:xfrm>
            <a:off x="5788095" y="3071869"/>
            <a:ext cx="2952328" cy="2733395"/>
          </a:xfrm>
          <a:prstGeom prst="rect">
            <a:avLst/>
          </a:prstGeom>
          <a:noFill/>
          <a:ln>
            <a:solidFill>
              <a:srgbClr val="0070C0"/>
            </a:solidFill>
          </a:ln>
          <a:effectLst>
            <a:glow rad="101600">
              <a:srgbClr val="0066CC">
                <a:alpha val="60000"/>
              </a:srgbClr>
            </a:glow>
          </a:effectLst>
        </p:spPr>
        <p:txBody>
          <a:bodyPr wrap="square" lIns="180000" tIns="180000" rIns="180000" bIns="180000" rtlCol="0">
            <a:spAutoFit/>
          </a:bodyPr>
          <a:lstStyle>
            <a:defPPr>
              <a:defRPr lang="fi-FI"/>
            </a:defPPr>
            <a:lvl1pPr>
              <a:buNone/>
              <a:defRPr sz="1400">
                <a:latin typeface="Arial Rounded MT Bold" panose="020F0704030504030204" pitchFamily="34" charset="0"/>
              </a:defRPr>
            </a:lvl1pPr>
          </a:lstStyle>
          <a:p>
            <a:pPr marL="285750" indent="-285750">
              <a:buFont typeface="Courier New" panose="02070309020205020404" pitchFamily="49" charset="0"/>
              <a:buChar char="o"/>
            </a:pPr>
            <a:r>
              <a:rPr lang="fi-FI" dirty="0"/>
              <a:t>baariesimies</a:t>
            </a:r>
          </a:p>
          <a:p>
            <a:pPr marL="285750" indent="-285750">
              <a:buFont typeface="Courier New" panose="02070309020205020404" pitchFamily="49" charset="0"/>
              <a:buChar char="o"/>
            </a:pPr>
            <a:r>
              <a:rPr lang="fi-FI" dirty="0"/>
              <a:t>hotellipäällikkö</a:t>
            </a:r>
          </a:p>
          <a:p>
            <a:pPr marL="285750" indent="-285750">
              <a:buFont typeface="Courier New" panose="02070309020205020404" pitchFamily="49" charset="0"/>
              <a:buChar char="o"/>
            </a:pPr>
            <a:r>
              <a:rPr lang="fi-FI" dirty="0"/>
              <a:t>keittiöpäällikkö</a:t>
            </a:r>
          </a:p>
          <a:p>
            <a:pPr marL="285750" indent="-285750">
              <a:buFont typeface="Courier New" panose="02070309020205020404" pitchFamily="49" charset="0"/>
              <a:buChar char="o"/>
            </a:pPr>
            <a:r>
              <a:rPr lang="fi-FI" dirty="0"/>
              <a:t>opetustehtävät</a:t>
            </a:r>
          </a:p>
          <a:p>
            <a:pPr marL="285750" indent="-285750">
              <a:buFont typeface="Courier New" panose="02070309020205020404" pitchFamily="49" charset="0"/>
              <a:buChar char="o"/>
            </a:pPr>
            <a:r>
              <a:rPr lang="fi-FI" dirty="0"/>
              <a:t>matkasihteeri</a:t>
            </a:r>
          </a:p>
          <a:p>
            <a:pPr marL="285750" indent="-285750">
              <a:buFont typeface="Courier New" panose="02070309020205020404" pitchFamily="49" charset="0"/>
              <a:buChar char="o"/>
            </a:pPr>
            <a:r>
              <a:rPr lang="fi-FI" dirty="0"/>
              <a:t>puhtauspalvelupäällikkö</a:t>
            </a:r>
          </a:p>
          <a:p>
            <a:pPr marL="285750" indent="-285750">
              <a:buFont typeface="Courier New" panose="02070309020205020404" pitchFamily="49" charset="0"/>
              <a:buChar char="o"/>
            </a:pPr>
            <a:r>
              <a:rPr lang="fi-FI" dirty="0"/>
              <a:t>ravintolaesimies</a:t>
            </a:r>
          </a:p>
          <a:p>
            <a:pPr marL="285750" indent="-285750">
              <a:buFont typeface="Courier New" panose="02070309020205020404" pitchFamily="49" charset="0"/>
              <a:buChar char="o"/>
            </a:pPr>
            <a:r>
              <a:rPr lang="fi-FI" dirty="0"/>
              <a:t>siivouspäällikkö</a:t>
            </a:r>
          </a:p>
          <a:p>
            <a:pPr marL="285750" indent="-285750">
              <a:buFont typeface="Courier New" panose="02070309020205020404" pitchFamily="49" charset="0"/>
              <a:buChar char="o"/>
            </a:pPr>
            <a:r>
              <a:rPr lang="fi-FI" dirty="0"/>
              <a:t>vastaanottopäällikkö</a:t>
            </a:r>
          </a:p>
          <a:p>
            <a:pPr marL="285750" indent="-285750">
              <a:buFont typeface="Courier New" panose="02070309020205020404" pitchFamily="49" charset="0"/>
              <a:buChar char="o"/>
            </a:pPr>
            <a:r>
              <a:rPr lang="fi-FI" dirty="0"/>
              <a:t>yrittäjä</a:t>
            </a:r>
          </a:p>
          <a:p>
            <a:pPr marL="285750" indent="-285750">
              <a:buFont typeface="Courier New" panose="02070309020205020404" pitchFamily="49" charset="0"/>
              <a:buChar char="o"/>
            </a:pPr>
            <a:r>
              <a:rPr lang="fi-FI" dirty="0"/>
              <a:t>…</a:t>
            </a:r>
          </a:p>
        </p:txBody>
      </p:sp>
      <p:sp>
        <p:nvSpPr>
          <p:cNvPr id="32" name="Tekstiruutu 31">
            <a:extLst>
              <a:ext uri="{FF2B5EF4-FFF2-40B4-BE49-F238E27FC236}">
                <a16:creationId xmlns:a16="http://schemas.microsoft.com/office/drawing/2014/main" id="{42C5C29D-A7CE-4D12-B03E-4A5BEB8F5A8A}"/>
              </a:ext>
            </a:extLst>
          </p:cNvPr>
          <p:cNvSpPr txBox="1"/>
          <p:nvPr/>
        </p:nvSpPr>
        <p:spPr>
          <a:xfrm>
            <a:off x="713535" y="1268760"/>
            <a:ext cx="8178945" cy="1449216"/>
          </a:xfrm>
          <a:prstGeom prst="rect">
            <a:avLst/>
          </a:prstGeom>
          <a:solidFill>
            <a:schemeClr val="bg1">
              <a:lumMod val="85000"/>
            </a:schemeClr>
          </a:solidFill>
          <a:ln w="88900">
            <a:solidFill>
              <a:srgbClr val="0099FF"/>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sz="1600" dirty="0"/>
              <a:t>Perusopinnoissa edistetään muun muassa viestinnällisiä ja vuorovaikutustaitoja sekä alan perustaitoja. Ammattiopinnot painottuvat asiakas- ja palvelu-prosessien kehittämiseen ja johtamiseen sekä palvelutuotteiden kehittämiseen. Ammattikorkeakouluissa voi erikoistua: matkailuun, majoitukseen, ravitsemiseen, ohjelmapalveluihin, elintarvikepalveluihin, toimitilapalveluihin.</a:t>
            </a:r>
          </a:p>
        </p:txBody>
      </p:sp>
      <p:pic>
        <p:nvPicPr>
          <p:cNvPr id="4" name="Kuva 3">
            <a:extLst>
              <a:ext uri="{FF2B5EF4-FFF2-40B4-BE49-F238E27FC236}">
                <a16:creationId xmlns:a16="http://schemas.microsoft.com/office/drawing/2014/main" id="{F2D2C8D9-1206-4F97-AD31-0F986EAA79C8}"/>
              </a:ext>
            </a:extLst>
          </p:cNvPr>
          <p:cNvPicPr>
            <a:picLocks noChangeAspect="1"/>
          </p:cNvPicPr>
          <p:nvPr/>
        </p:nvPicPr>
        <p:blipFill>
          <a:blip r:embed="rId4"/>
          <a:stretch>
            <a:fillRect/>
          </a:stretch>
        </p:blipFill>
        <p:spPr>
          <a:xfrm>
            <a:off x="728647" y="4950168"/>
            <a:ext cx="4779457" cy="152510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82011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1D890D2-DB91-4812-AC5C-F25B765E15AE}"/>
              </a:ext>
            </a:extLst>
          </p:cNvPr>
          <p:cNvPicPr>
            <a:picLocks noChangeAspect="1"/>
          </p:cNvPicPr>
          <p:nvPr/>
        </p:nvPicPr>
        <p:blipFill>
          <a:blip r:embed="rId2"/>
          <a:stretch>
            <a:fillRect/>
          </a:stretch>
        </p:blipFill>
        <p:spPr>
          <a:xfrm>
            <a:off x="3500258" y="5335385"/>
            <a:ext cx="3452824" cy="1434554"/>
          </a:xfrm>
          <a:prstGeom prst="rect">
            <a:avLst/>
          </a:prstGeom>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1" name="Nuoli oikealle 56">
            <a:extLst>
              <a:ext uri="{FF2B5EF4-FFF2-40B4-BE49-F238E27FC236}">
                <a16:creationId xmlns:a16="http://schemas.microsoft.com/office/drawing/2014/main" id="{6BF3B5C1-2D16-4431-8474-D066A882E93F}"/>
              </a:ext>
            </a:extLst>
          </p:cNvPr>
          <p:cNvSpPr/>
          <p:nvPr/>
        </p:nvSpPr>
        <p:spPr bwMode="auto">
          <a:xfrm>
            <a:off x="2411760" y="1546155"/>
            <a:ext cx="998732" cy="476721"/>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133" name="Rectangle 13"/>
          <p:cNvSpPr>
            <a:spLocks noGrp="1" noChangeArrowheads="1"/>
          </p:cNvSpPr>
          <p:nvPr>
            <p:ph type="title"/>
          </p:nvPr>
        </p:nvSpPr>
        <p:spPr bwMode="auto">
          <a:xfrm>
            <a:off x="1763688" y="-24004"/>
            <a:ext cx="4846288" cy="7887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t>Palveluala (3/4), </a:t>
            </a:r>
            <a:br>
              <a:rPr lang="fi-FI" sz="2400" b="1" dirty="0"/>
            </a:br>
            <a:r>
              <a:rPr lang="fi-FI" sz="2400" b="1" dirty="0"/>
              <a:t>liikenne ja kuljetus</a:t>
            </a:r>
          </a:p>
        </p:txBody>
      </p:sp>
      <p:sp>
        <p:nvSpPr>
          <p:cNvPr id="55" name="Tekstiruutu 54"/>
          <p:cNvSpPr txBox="1"/>
          <p:nvPr/>
        </p:nvSpPr>
        <p:spPr>
          <a:xfrm>
            <a:off x="3549962" y="1224901"/>
            <a:ext cx="5198502" cy="1102179"/>
          </a:xfrm>
          <a:prstGeom prst="rect">
            <a:avLst/>
          </a:prstGeom>
          <a:noFill/>
          <a:ln>
            <a:solidFill>
              <a:srgbClr val="0070C0"/>
            </a:solidFill>
          </a:ln>
          <a:effectLst>
            <a:glow rad="101600">
              <a:srgbClr val="0066CC">
                <a:alpha val="60000"/>
              </a:srgbClr>
            </a:glow>
          </a:effectLst>
        </p:spPr>
        <p:txBody>
          <a:bodyPr wrap="square" lIns="180000" tIns="180000" rIns="180000" bIns="180000" rtlCol="0">
            <a:spAutoFit/>
          </a:bodyPr>
          <a:lstStyle>
            <a:defPPr>
              <a:defRPr lang="fi-FI"/>
            </a:defPPr>
            <a:lvl1pPr>
              <a:buNone/>
              <a:defRPr sz="1400">
                <a:latin typeface="Arial Rounded MT Bold" panose="020F0704030504030204" pitchFamily="34" charset="0"/>
              </a:defRPr>
            </a:lvl1pPr>
          </a:lstStyle>
          <a:p>
            <a:r>
              <a:rPr lang="fi-FI" sz="1200" dirty="0"/>
              <a:t>Merikapteenit toimivat kansipäällystö- ja päällikkötehtävissä kaikissa alustyypeissä maailmanlaajuisessa meriliikenteessä, maaorganisaatioissa sekä erilaisissa tarkastus-, asiantuntija- ja esimiestehtävissä.</a:t>
            </a:r>
          </a:p>
        </p:txBody>
      </p:sp>
      <p:grpSp>
        <p:nvGrpSpPr>
          <p:cNvPr id="56" name="Ryhmä 55"/>
          <p:cNvGrpSpPr/>
          <p:nvPr/>
        </p:nvGrpSpPr>
        <p:grpSpPr>
          <a:xfrm>
            <a:off x="812622" y="2492896"/>
            <a:ext cx="2535242" cy="1194375"/>
            <a:chOff x="492420" y="2708920"/>
            <a:chExt cx="2376264" cy="1413157"/>
          </a:xfrm>
        </p:grpSpPr>
        <p:sp>
          <p:nvSpPr>
            <p:cNvPr id="57" name="Nuoli oikealle 56"/>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8" name="Ellipsi 57">
              <a:hlinkClick r:id="rId3" tooltip="Opintopolkuun"/>
            </p:cNvPr>
            <p:cNvSpPr/>
            <p:nvPr/>
          </p:nvSpPr>
          <p:spPr bwMode="auto">
            <a:xfrm>
              <a:off x="492420" y="2708920"/>
              <a:ext cx="1872208" cy="1413157"/>
            </a:xfrm>
            <a:prstGeom prst="ellipse">
              <a:avLst/>
            </a:prstGeom>
            <a:solidFill>
              <a:srgbClr val="0099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9" name="Tekstiruutu 58">
              <a:hlinkClick r:id="rId4" tooltip="Opintopolkuun"/>
            </p:cNvPr>
            <p:cNvSpPr txBox="1"/>
            <p:nvPr/>
          </p:nvSpPr>
          <p:spPr>
            <a:xfrm>
              <a:off x="656488" y="3106755"/>
              <a:ext cx="1586701" cy="764724"/>
            </a:xfrm>
            <a:prstGeom prst="rect">
              <a:avLst/>
            </a:prstGeom>
            <a:noFill/>
          </p:spPr>
          <p:txBody>
            <a:bodyPr wrap="square" rtlCol="0">
              <a:spAutoFit/>
            </a:bodyPr>
            <a:lstStyle/>
            <a:p>
              <a:pPr algn="ctr">
                <a:buNone/>
              </a:pPr>
              <a:r>
                <a:rPr lang="fi-FI" sz="1800" b="1" dirty="0">
                  <a:solidFill>
                    <a:schemeClr val="bg1"/>
                  </a:solidFill>
                  <a:latin typeface="Arial Rounded MT Bold" panose="020F0704030504030204" pitchFamily="34" charset="0"/>
                </a:rPr>
                <a:t>Insinööri</a:t>
              </a:r>
            </a:p>
            <a:p>
              <a:pPr algn="ctr">
                <a:buNone/>
              </a:pPr>
              <a:r>
                <a:rPr lang="fi-FI" sz="1800" b="1" dirty="0">
                  <a:solidFill>
                    <a:schemeClr val="bg1"/>
                  </a:solidFill>
                  <a:latin typeface="Arial Rounded MT Bold" panose="020F0704030504030204" pitchFamily="34" charset="0"/>
                </a:rPr>
                <a:t>240 op</a:t>
              </a:r>
            </a:p>
          </p:txBody>
        </p:sp>
      </p:grpSp>
      <p:sp>
        <p:nvSpPr>
          <p:cNvPr id="60" name="Tekstiruutu 59"/>
          <p:cNvSpPr txBox="1"/>
          <p:nvPr/>
        </p:nvSpPr>
        <p:spPr>
          <a:xfrm>
            <a:off x="3500258" y="2533269"/>
            <a:ext cx="5198502" cy="1102179"/>
          </a:xfrm>
          <a:prstGeom prst="rect">
            <a:avLst/>
          </a:prstGeom>
          <a:noFill/>
          <a:ln>
            <a:solidFill>
              <a:srgbClr val="0070C0"/>
            </a:solidFill>
          </a:ln>
          <a:effectLst>
            <a:glow rad="101600">
              <a:srgbClr val="0066CC">
                <a:alpha val="60000"/>
              </a:srgbClr>
            </a:glow>
          </a:effectLst>
        </p:spPr>
        <p:txBody>
          <a:bodyPr wrap="square" lIns="180000" tIns="180000" rIns="180000" bIns="180000" rtlCol="0">
            <a:spAutoFit/>
          </a:bodyPr>
          <a:lstStyle>
            <a:defPPr>
              <a:defRPr lang="fi-FI"/>
            </a:defPPr>
            <a:lvl1pPr>
              <a:buNone/>
              <a:defRPr sz="1400">
                <a:latin typeface="Arial Rounded MT Bold" panose="020F0704030504030204" pitchFamily="34" charset="0"/>
              </a:defRPr>
            </a:lvl1pPr>
          </a:lstStyle>
          <a:p>
            <a:r>
              <a:rPr lang="fi-FI" sz="1200" u="sng" dirty="0"/>
              <a:t>Logistiikkainsinöörien</a:t>
            </a:r>
            <a:r>
              <a:rPr lang="fi-FI" sz="1200" dirty="0"/>
              <a:t> työtä on materiaali- ja tietovirtojen hallinta ja kehittäminen. Opinnoissa voi erikoistua esimerkiksi tietojärjestelmiin, hankintatoimintaan, varastointiin, materiaalinkäsittelyyn tai kuljetuksiin.</a:t>
            </a:r>
          </a:p>
        </p:txBody>
      </p:sp>
      <p:grpSp>
        <p:nvGrpSpPr>
          <p:cNvPr id="22" name="Ryhmä 21"/>
          <p:cNvGrpSpPr/>
          <p:nvPr/>
        </p:nvGrpSpPr>
        <p:grpSpPr>
          <a:xfrm>
            <a:off x="8023071" y="6305602"/>
            <a:ext cx="1229449" cy="549004"/>
            <a:chOff x="8023071" y="6305602"/>
            <a:chExt cx="1229449" cy="549004"/>
          </a:xfrm>
        </p:grpSpPr>
        <p:sp>
          <p:nvSpPr>
            <p:cNvPr id="24" name="Toimintopainike: Seuraava 23">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5" name="Toimintopainike: Edellinen 24">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7" name="Tekstiruutu 26"/>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Alan dia 4/4</a:t>
              </a:r>
            </a:p>
          </p:txBody>
        </p:sp>
        <p:sp>
          <p:nvSpPr>
            <p:cNvPr id="28" name="Tekstiruutu 27"/>
            <p:cNvSpPr txBox="1"/>
            <p:nvPr/>
          </p:nvSpPr>
          <p:spPr>
            <a:xfrm>
              <a:off x="8101193" y="6665642"/>
              <a:ext cx="704282" cy="184666"/>
            </a:xfrm>
            <a:prstGeom prst="rect">
              <a:avLst/>
            </a:prstGeom>
            <a:noFill/>
          </p:spPr>
          <p:txBody>
            <a:bodyPr wrap="square" rtlCol="0">
              <a:spAutoFit/>
            </a:bodyPr>
            <a:lstStyle/>
            <a:p>
              <a:pPr>
                <a:buNone/>
              </a:pPr>
              <a:r>
                <a:rPr lang="fi-FI" sz="600" b="1" dirty="0">
                  <a:latin typeface="+mj-lt"/>
                </a:rPr>
                <a:t>Alat</a:t>
              </a:r>
            </a:p>
          </p:txBody>
        </p:sp>
      </p:grpSp>
      <p:sp>
        <p:nvSpPr>
          <p:cNvPr id="29" name="Toimintopainike: Tietoja 28">
            <a:hlinkClick r:id="rId5" highlightClick="1"/>
          </p:cNvPr>
          <p:cNvSpPr/>
          <p:nvPr/>
        </p:nvSpPr>
        <p:spPr bwMode="auto">
          <a:xfrm>
            <a:off x="102755" y="1164619"/>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nvGrpSpPr>
          <p:cNvPr id="21" name="Ryhmä 20">
            <a:extLst>
              <a:ext uri="{FF2B5EF4-FFF2-40B4-BE49-F238E27FC236}">
                <a16:creationId xmlns:a16="http://schemas.microsoft.com/office/drawing/2014/main" id="{D2DDD9D0-28A3-4EF6-8BF6-173643346CE7}"/>
              </a:ext>
            </a:extLst>
          </p:cNvPr>
          <p:cNvGrpSpPr/>
          <p:nvPr/>
        </p:nvGrpSpPr>
        <p:grpSpPr>
          <a:xfrm>
            <a:off x="815581" y="1181937"/>
            <a:ext cx="2083734" cy="1194375"/>
            <a:chOff x="-110158" y="2313740"/>
            <a:chExt cx="2752613" cy="1619315"/>
          </a:xfrm>
          <a:solidFill>
            <a:srgbClr val="0099FF"/>
          </a:solidFill>
        </p:grpSpPr>
        <p:sp>
          <p:nvSpPr>
            <p:cNvPr id="26" name="Ellipsi 25">
              <a:hlinkClick r:id="rId6" tooltip="Opintopolkuun"/>
              <a:extLst>
                <a:ext uri="{FF2B5EF4-FFF2-40B4-BE49-F238E27FC236}">
                  <a16:creationId xmlns:a16="http://schemas.microsoft.com/office/drawing/2014/main" id="{DF7C8C44-6C43-41A3-AF44-79E25626C741}"/>
                </a:ext>
              </a:extLst>
            </p:cNvPr>
            <p:cNvSpPr/>
            <p:nvPr/>
          </p:nvSpPr>
          <p:spPr bwMode="auto">
            <a:xfrm>
              <a:off x="-110158" y="2313740"/>
              <a:ext cx="2752613" cy="1619315"/>
            </a:xfrm>
            <a:prstGeom prst="ellipse">
              <a:avLst/>
            </a:prstGeom>
            <a:grp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0" name="Tekstiruutu 29">
              <a:hlinkClick r:id="rId6" tooltip="Opintopolkuun"/>
              <a:extLst>
                <a:ext uri="{FF2B5EF4-FFF2-40B4-BE49-F238E27FC236}">
                  <a16:creationId xmlns:a16="http://schemas.microsoft.com/office/drawing/2014/main" id="{27A9423A-6A6D-4569-9A34-89C3D404004D}"/>
                </a:ext>
              </a:extLst>
            </p:cNvPr>
            <p:cNvSpPr txBox="1"/>
            <p:nvPr/>
          </p:nvSpPr>
          <p:spPr>
            <a:xfrm>
              <a:off x="190130" y="2716118"/>
              <a:ext cx="2232249" cy="876285"/>
            </a:xfrm>
            <a:prstGeom prst="rect">
              <a:avLst/>
            </a:prstGeom>
            <a:noFill/>
          </p:spPr>
          <p:txBody>
            <a:bodyPr wrap="square" rtlCol="0">
              <a:spAutoFit/>
            </a:bodyPr>
            <a:lstStyle/>
            <a:p>
              <a:pPr algn="ctr">
                <a:buNone/>
              </a:pPr>
              <a:r>
                <a:rPr lang="fi-FI" sz="1800" b="1" dirty="0">
                  <a:solidFill>
                    <a:schemeClr val="bg1"/>
                  </a:solidFill>
                  <a:latin typeface="Arial Rounded MT Bold" panose="020F0704030504030204" pitchFamily="34" charset="0"/>
                </a:rPr>
                <a:t>Merikapteeni</a:t>
              </a:r>
            </a:p>
            <a:p>
              <a:pPr algn="ctr">
                <a:buNone/>
              </a:pPr>
              <a:r>
                <a:rPr lang="fi-FI" sz="1800" b="1" dirty="0">
                  <a:solidFill>
                    <a:schemeClr val="bg1"/>
                  </a:solidFill>
                  <a:latin typeface="Arial Rounded MT Bold" panose="020F0704030504030204" pitchFamily="34" charset="0"/>
                </a:rPr>
                <a:t>270 op</a:t>
              </a:r>
            </a:p>
          </p:txBody>
        </p:sp>
      </p:grpSp>
      <p:grpSp>
        <p:nvGrpSpPr>
          <p:cNvPr id="32" name="Ryhmä 31">
            <a:extLst>
              <a:ext uri="{FF2B5EF4-FFF2-40B4-BE49-F238E27FC236}">
                <a16:creationId xmlns:a16="http://schemas.microsoft.com/office/drawing/2014/main" id="{B20B875F-BDF1-4FD6-B95E-DED1BDB49736}"/>
              </a:ext>
            </a:extLst>
          </p:cNvPr>
          <p:cNvGrpSpPr/>
          <p:nvPr/>
        </p:nvGrpSpPr>
        <p:grpSpPr>
          <a:xfrm>
            <a:off x="812622" y="3861048"/>
            <a:ext cx="2535242" cy="1162030"/>
            <a:chOff x="492420" y="2708920"/>
            <a:chExt cx="2376264" cy="1413157"/>
          </a:xfrm>
        </p:grpSpPr>
        <p:sp>
          <p:nvSpPr>
            <p:cNvPr id="33" name="Nuoli oikealle 56">
              <a:extLst>
                <a:ext uri="{FF2B5EF4-FFF2-40B4-BE49-F238E27FC236}">
                  <a16:creationId xmlns:a16="http://schemas.microsoft.com/office/drawing/2014/main" id="{068429B1-5A8B-47EB-92EE-4762BFD1C9F7}"/>
                </a:ext>
              </a:extLst>
            </p:cNvPr>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4" name="Ellipsi 33">
              <a:hlinkClick r:id="rId4" tooltip="Opintopolkuun"/>
              <a:extLst>
                <a:ext uri="{FF2B5EF4-FFF2-40B4-BE49-F238E27FC236}">
                  <a16:creationId xmlns:a16="http://schemas.microsoft.com/office/drawing/2014/main" id="{03F36828-0C0B-4D38-BAD0-58FEB405D92B}"/>
                </a:ext>
              </a:extLst>
            </p:cNvPr>
            <p:cNvSpPr/>
            <p:nvPr/>
          </p:nvSpPr>
          <p:spPr bwMode="auto">
            <a:xfrm>
              <a:off x="492420" y="2708920"/>
              <a:ext cx="1872208" cy="1413157"/>
            </a:xfrm>
            <a:prstGeom prst="ellipse">
              <a:avLst/>
            </a:prstGeom>
            <a:solidFill>
              <a:srgbClr val="0099FF"/>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5" name="Tekstiruutu 34">
              <a:hlinkClick r:id="rId7" tooltip="Opintopolkuun"/>
              <a:extLst>
                <a:ext uri="{FF2B5EF4-FFF2-40B4-BE49-F238E27FC236}">
                  <a16:creationId xmlns:a16="http://schemas.microsoft.com/office/drawing/2014/main" id="{ADBD121F-9089-4275-81D8-5BF49984518E}"/>
                </a:ext>
              </a:extLst>
            </p:cNvPr>
            <p:cNvSpPr txBox="1"/>
            <p:nvPr/>
          </p:nvSpPr>
          <p:spPr>
            <a:xfrm>
              <a:off x="656488" y="3106755"/>
              <a:ext cx="1586701" cy="786010"/>
            </a:xfrm>
            <a:prstGeom prst="rect">
              <a:avLst/>
            </a:prstGeom>
            <a:noFill/>
          </p:spPr>
          <p:txBody>
            <a:bodyPr wrap="square" rtlCol="0">
              <a:spAutoFit/>
            </a:bodyPr>
            <a:lstStyle/>
            <a:p>
              <a:pPr algn="ctr">
                <a:buNone/>
              </a:pPr>
              <a:r>
                <a:rPr lang="fi-FI" sz="1800" b="1" dirty="0">
                  <a:solidFill>
                    <a:schemeClr val="bg1"/>
                  </a:solidFill>
                  <a:latin typeface="Arial Rounded MT Bold" panose="020F0704030504030204" pitchFamily="34" charset="0"/>
                </a:rPr>
                <a:t>Tradenomi</a:t>
              </a:r>
            </a:p>
            <a:p>
              <a:pPr algn="ctr">
                <a:buNone/>
              </a:pPr>
              <a:r>
                <a:rPr lang="fi-FI" sz="1800" b="1" dirty="0">
                  <a:solidFill>
                    <a:schemeClr val="bg1"/>
                  </a:solidFill>
                  <a:latin typeface="Arial Rounded MT Bold" panose="020F0704030504030204" pitchFamily="34" charset="0"/>
                </a:rPr>
                <a:t>210 op</a:t>
              </a:r>
            </a:p>
          </p:txBody>
        </p:sp>
      </p:grpSp>
      <p:sp>
        <p:nvSpPr>
          <p:cNvPr id="36" name="Tekstiruutu 35">
            <a:extLst>
              <a:ext uri="{FF2B5EF4-FFF2-40B4-BE49-F238E27FC236}">
                <a16:creationId xmlns:a16="http://schemas.microsoft.com/office/drawing/2014/main" id="{AFAC06EE-C749-48E7-A65A-3FF367287A58}"/>
              </a:ext>
            </a:extLst>
          </p:cNvPr>
          <p:cNvSpPr txBox="1"/>
          <p:nvPr/>
        </p:nvSpPr>
        <p:spPr>
          <a:xfrm>
            <a:off x="3500258" y="3861048"/>
            <a:ext cx="5198502" cy="1471511"/>
          </a:xfrm>
          <a:prstGeom prst="rect">
            <a:avLst/>
          </a:prstGeom>
          <a:noFill/>
          <a:ln>
            <a:solidFill>
              <a:srgbClr val="0070C0"/>
            </a:solidFill>
          </a:ln>
          <a:effectLst>
            <a:glow rad="101600">
              <a:srgbClr val="0066CC">
                <a:alpha val="60000"/>
              </a:srgbClr>
            </a:glow>
          </a:effectLst>
        </p:spPr>
        <p:txBody>
          <a:bodyPr wrap="square" lIns="180000" tIns="180000" rIns="180000" bIns="180000" rtlCol="0">
            <a:spAutoFit/>
          </a:bodyPr>
          <a:lstStyle>
            <a:defPPr>
              <a:defRPr lang="fi-FI"/>
            </a:defPPr>
            <a:lvl1pPr>
              <a:buNone/>
              <a:defRPr sz="1400">
                <a:latin typeface="Arial Rounded MT Bold" panose="020F0704030504030204" pitchFamily="34" charset="0"/>
              </a:defRPr>
            </a:lvl1pPr>
          </a:lstStyle>
          <a:p>
            <a:r>
              <a:rPr lang="fi-FI" sz="1200" u="sng" dirty="0"/>
              <a:t>Logistiikan tradenomit</a:t>
            </a:r>
            <a:r>
              <a:rPr lang="fi-FI" sz="1200" dirty="0"/>
              <a:t> työskentelevät logistiikan eri osa-alueilla; hankinta- toiminnassa, kuljetus-, varastointi- ja logistiikkapalveluissa sekä informaatiologistiikassa. Valmistuneiden tehtävänimikkeitä ovat mm. ostaja, kuljetussuunnittelija, vienti-/tuontiassistentti, materiaalisuunnittelija, logistiikkapäällikkö.</a:t>
            </a:r>
          </a:p>
        </p:txBody>
      </p:sp>
    </p:spTree>
    <p:extLst>
      <p:ext uri="{BB962C8B-B14F-4D97-AF65-F5344CB8AC3E}">
        <p14:creationId xmlns:p14="http://schemas.microsoft.com/office/powerpoint/2010/main" val="197786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561226" y="116632"/>
            <a:ext cx="5819086" cy="7200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800" b="1" dirty="0"/>
              <a:t>Palveluala (4/4), turvallisuusala</a:t>
            </a:r>
          </a:p>
        </p:txBody>
      </p:sp>
      <p:sp>
        <p:nvSpPr>
          <p:cNvPr id="143" name="Tekstiruutu 142"/>
          <p:cNvSpPr txBox="1"/>
          <p:nvPr/>
        </p:nvSpPr>
        <p:spPr>
          <a:xfrm>
            <a:off x="755576" y="1196752"/>
            <a:ext cx="8208912" cy="956773"/>
          </a:xfrm>
          <a:prstGeom prst="rect">
            <a:avLst/>
          </a:prstGeom>
          <a:solidFill>
            <a:schemeClr val="bg1">
              <a:lumMod val="85000"/>
            </a:schemeClr>
          </a:solidFill>
          <a:ln w="88900">
            <a:solidFill>
              <a:srgbClr val="0099FF"/>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sz="1600" dirty="0"/>
              <a:t>Ala liittyy ihmisten ja yhteiskunnan turvallisuuden varmistamiseen. Työ vaatii tasapuolisuutta, oikeudenmukaisuutta, rehellisyyttä sekä vastuuntuntoisuutta. Alalla pitää olla riittävä fyysinen ja psyykkinen kunto.</a:t>
            </a:r>
          </a:p>
        </p:txBody>
      </p:sp>
      <p:grpSp>
        <p:nvGrpSpPr>
          <p:cNvPr id="28" name="Ryhmä 27"/>
          <p:cNvGrpSpPr/>
          <p:nvPr/>
        </p:nvGrpSpPr>
        <p:grpSpPr>
          <a:xfrm>
            <a:off x="-36512" y="2276872"/>
            <a:ext cx="2520280" cy="1296144"/>
            <a:chOff x="311355" y="2708920"/>
            <a:chExt cx="2557329" cy="1413157"/>
          </a:xfrm>
        </p:grpSpPr>
        <p:sp>
          <p:nvSpPr>
            <p:cNvPr id="32" name="Nuoli oikealle 31"/>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6" name="Ellipsi 35">
              <a:hlinkClick r:id="rId2" tooltip="Poliisiammattikorkeakouluun"/>
            </p:cNvPr>
            <p:cNvSpPr/>
            <p:nvPr/>
          </p:nvSpPr>
          <p:spPr bwMode="auto">
            <a:xfrm>
              <a:off x="492420" y="2708920"/>
              <a:ext cx="1872208" cy="1413157"/>
            </a:xfrm>
            <a:prstGeom prst="ellipse">
              <a:avLst/>
            </a:prstGeom>
            <a:solidFill>
              <a:srgbClr val="0070C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0" name="Tekstiruutu 39">
              <a:hlinkClick r:id="rId2" tooltip="Poliisiammattikorkeakouluun"/>
            </p:cNvPr>
            <p:cNvSpPr txBox="1"/>
            <p:nvPr/>
          </p:nvSpPr>
          <p:spPr>
            <a:xfrm>
              <a:off x="311355" y="3036250"/>
              <a:ext cx="2232248" cy="771792"/>
            </a:xfrm>
            <a:prstGeom prst="rect">
              <a:avLst/>
            </a:prstGeom>
            <a:noFill/>
          </p:spPr>
          <p:txBody>
            <a:bodyPr wrap="square" rtlCol="0">
              <a:spAutoFit/>
            </a:bodyPr>
            <a:lstStyle/>
            <a:p>
              <a:pPr algn="ctr">
                <a:buNone/>
              </a:pPr>
              <a:r>
                <a:rPr lang="fi-FI" sz="2000" b="1" dirty="0">
                  <a:solidFill>
                    <a:schemeClr val="bg1"/>
                  </a:solidFill>
                  <a:latin typeface="Arial Rounded MT Bold" panose="020F0704030504030204" pitchFamily="34" charset="0"/>
                </a:rPr>
                <a:t>Poliisi</a:t>
              </a:r>
            </a:p>
            <a:p>
              <a:pPr algn="ctr">
                <a:buNone/>
              </a:pPr>
              <a:r>
                <a:rPr lang="fi-FI" sz="2000" b="1" dirty="0">
                  <a:solidFill>
                    <a:schemeClr val="bg1"/>
                  </a:solidFill>
                  <a:latin typeface="Arial Rounded MT Bold" panose="020F0704030504030204" pitchFamily="34" charset="0"/>
                </a:rPr>
                <a:t>180 op</a:t>
              </a:r>
            </a:p>
          </p:txBody>
        </p:sp>
      </p:grpSp>
      <p:grpSp>
        <p:nvGrpSpPr>
          <p:cNvPr id="42" name="Ryhmä 41"/>
          <p:cNvGrpSpPr/>
          <p:nvPr/>
        </p:nvGrpSpPr>
        <p:grpSpPr>
          <a:xfrm>
            <a:off x="-36512" y="3789040"/>
            <a:ext cx="2520280" cy="1296144"/>
            <a:chOff x="311355" y="2708920"/>
            <a:chExt cx="2557329" cy="1413157"/>
          </a:xfrm>
        </p:grpSpPr>
        <p:sp>
          <p:nvSpPr>
            <p:cNvPr id="44" name="Nuoli oikealle 43"/>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5" name="Ellipsi 44">
              <a:hlinkClick r:id="rId3" tooltip="Laurea ammattikorkeakoulu"/>
            </p:cNvPr>
            <p:cNvSpPr/>
            <p:nvPr/>
          </p:nvSpPr>
          <p:spPr bwMode="auto">
            <a:xfrm>
              <a:off x="492420" y="2708920"/>
              <a:ext cx="1872208" cy="1413157"/>
            </a:xfrm>
            <a:prstGeom prst="ellipse">
              <a:avLst/>
            </a:prstGeom>
            <a:solidFill>
              <a:srgbClr val="0070C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7" name="Tekstiruutu 46">
              <a:hlinkClick r:id="rId3" tooltip="Laurea ammattikorkeakoulu"/>
            </p:cNvPr>
            <p:cNvSpPr txBox="1"/>
            <p:nvPr/>
          </p:nvSpPr>
          <p:spPr>
            <a:xfrm>
              <a:off x="311355" y="3114758"/>
              <a:ext cx="2232248" cy="771792"/>
            </a:xfrm>
            <a:prstGeom prst="rect">
              <a:avLst/>
            </a:prstGeom>
            <a:noFill/>
          </p:spPr>
          <p:txBody>
            <a:bodyPr wrap="square" rtlCol="0">
              <a:spAutoFit/>
            </a:bodyPr>
            <a:lstStyle/>
            <a:p>
              <a:pPr algn="ctr">
                <a:buNone/>
              </a:pPr>
              <a:r>
                <a:rPr lang="fi-FI" sz="2000" b="1" dirty="0">
                  <a:solidFill>
                    <a:schemeClr val="bg1"/>
                  </a:solidFill>
                  <a:latin typeface="Arial Rounded MT Bold" panose="020F0704030504030204" pitchFamily="34" charset="0"/>
                </a:rPr>
                <a:t>Sosionomi</a:t>
              </a:r>
            </a:p>
            <a:p>
              <a:pPr algn="ctr">
                <a:buNone/>
              </a:pPr>
              <a:r>
                <a:rPr lang="fi-FI" sz="2000" b="1" dirty="0">
                  <a:solidFill>
                    <a:schemeClr val="bg1"/>
                  </a:solidFill>
                  <a:latin typeface="Arial Rounded MT Bold" panose="020F0704030504030204" pitchFamily="34" charset="0"/>
                </a:rPr>
                <a:t>210 op</a:t>
              </a:r>
            </a:p>
          </p:txBody>
        </p:sp>
      </p:grpSp>
      <p:grpSp>
        <p:nvGrpSpPr>
          <p:cNvPr id="50" name="Ryhmä 49"/>
          <p:cNvGrpSpPr/>
          <p:nvPr/>
        </p:nvGrpSpPr>
        <p:grpSpPr>
          <a:xfrm>
            <a:off x="-36512" y="5301208"/>
            <a:ext cx="2520280" cy="1296144"/>
            <a:chOff x="311355" y="2708920"/>
            <a:chExt cx="2557329" cy="1413157"/>
          </a:xfrm>
        </p:grpSpPr>
        <p:sp>
          <p:nvSpPr>
            <p:cNvPr id="51" name="Nuoli oikealle 50"/>
            <p:cNvSpPr/>
            <p:nvPr/>
          </p:nvSpPr>
          <p:spPr bwMode="auto">
            <a:xfrm>
              <a:off x="1932580" y="3193521"/>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66CC">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2" name="Ellipsi 51">
              <a:hlinkClick r:id="rId4" tooltip="Opintopolkuun"/>
            </p:cNvPr>
            <p:cNvSpPr/>
            <p:nvPr/>
          </p:nvSpPr>
          <p:spPr bwMode="auto">
            <a:xfrm>
              <a:off x="492420" y="2708920"/>
              <a:ext cx="1872208" cy="1413157"/>
            </a:xfrm>
            <a:prstGeom prst="ellipse">
              <a:avLst/>
            </a:prstGeom>
            <a:solidFill>
              <a:srgbClr val="0070C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3" name="Tekstiruutu 52">
              <a:hlinkClick r:id="rId4" tooltip="Opintopolkuun"/>
            </p:cNvPr>
            <p:cNvSpPr txBox="1"/>
            <p:nvPr/>
          </p:nvSpPr>
          <p:spPr>
            <a:xfrm>
              <a:off x="311355" y="3036250"/>
              <a:ext cx="2232248" cy="771792"/>
            </a:xfrm>
            <a:prstGeom prst="rect">
              <a:avLst/>
            </a:prstGeom>
            <a:noFill/>
          </p:spPr>
          <p:txBody>
            <a:bodyPr wrap="square" rtlCol="0">
              <a:spAutoFit/>
            </a:bodyPr>
            <a:lstStyle/>
            <a:p>
              <a:pPr algn="ctr">
                <a:buNone/>
              </a:pPr>
              <a:r>
                <a:rPr lang="fi-FI" sz="2000" b="1" dirty="0">
                  <a:solidFill>
                    <a:schemeClr val="bg1"/>
                  </a:solidFill>
                  <a:latin typeface="Arial Rounded MT Bold" panose="020F0704030504030204" pitchFamily="34" charset="0"/>
                </a:rPr>
                <a:t>Tradenomi</a:t>
              </a:r>
            </a:p>
            <a:p>
              <a:pPr algn="ctr">
                <a:buNone/>
              </a:pPr>
              <a:r>
                <a:rPr lang="fi-FI" sz="2000" b="1" dirty="0">
                  <a:solidFill>
                    <a:schemeClr val="bg1"/>
                  </a:solidFill>
                  <a:latin typeface="Arial Rounded MT Bold" panose="020F0704030504030204" pitchFamily="34" charset="0"/>
                </a:rPr>
                <a:t>210 op</a:t>
              </a:r>
            </a:p>
          </p:txBody>
        </p:sp>
      </p:grpSp>
      <p:sp>
        <p:nvSpPr>
          <p:cNvPr id="54" name="Tekstiruutu 53"/>
          <p:cNvSpPr txBox="1"/>
          <p:nvPr/>
        </p:nvSpPr>
        <p:spPr>
          <a:xfrm>
            <a:off x="2734320" y="5229200"/>
            <a:ext cx="3709888" cy="1569660"/>
          </a:xfrm>
          <a:prstGeom prst="rect">
            <a:avLst/>
          </a:prstGeom>
          <a:noFill/>
          <a:ln w="28575">
            <a:solidFill>
              <a:schemeClr val="accent5">
                <a:lumMod val="50000"/>
              </a:schemeClr>
            </a:solidFill>
          </a:ln>
          <a:effectLst>
            <a:glow rad="139700">
              <a:srgbClr val="0066CC">
                <a:alpha val="40000"/>
              </a:srgbClr>
            </a:glow>
          </a:effectLst>
        </p:spPr>
        <p:txBody>
          <a:bodyPr wrap="square" rtlCol="0">
            <a:spAutoFit/>
          </a:bodyPr>
          <a:lstStyle/>
          <a:p>
            <a:pPr>
              <a:buNone/>
            </a:pPr>
            <a:endParaRPr lang="fi-FI" sz="1200" dirty="0">
              <a:latin typeface="Arial Rounded MT Bold" panose="020F0704030504030204" pitchFamily="34" charset="0"/>
            </a:endParaRPr>
          </a:p>
          <a:p>
            <a:pPr>
              <a:buNone/>
            </a:pPr>
            <a:r>
              <a:rPr lang="fi-FI" sz="1200" u="sng" dirty="0">
                <a:latin typeface="Arial Rounded MT Bold" panose="020F0704030504030204" pitchFamily="34" charset="0"/>
              </a:rPr>
              <a:t>Turvallisuusalan tradenomin </a:t>
            </a:r>
            <a:r>
              <a:rPr lang="fi-FI" sz="1200" dirty="0">
                <a:latin typeface="Arial Rounded MT Bold" panose="020F0704030504030204" pitchFamily="34" charset="0"/>
              </a:rPr>
              <a:t>osaamisalueita ovat riskienhallinta, turvallisuusjohtaminen, liiketoimintaosaaminen, henkilöturvallisuus, tietoturvallisuus ja turvavallisuusjohtaminen sekä toiminnan, toimitilojen ja ympäristön turvallisuus.</a:t>
            </a:r>
          </a:p>
          <a:p>
            <a:pPr>
              <a:buNone/>
            </a:pPr>
            <a:endParaRPr lang="fi-FI" sz="1200" dirty="0">
              <a:latin typeface="Arial Rounded MT Bold" panose="020F0704030504030204" pitchFamily="34" charset="0"/>
            </a:endParaRPr>
          </a:p>
        </p:txBody>
      </p:sp>
      <p:sp>
        <p:nvSpPr>
          <p:cNvPr id="55" name="Tekstiruutu 54"/>
          <p:cNvSpPr txBox="1"/>
          <p:nvPr/>
        </p:nvSpPr>
        <p:spPr>
          <a:xfrm>
            <a:off x="2757093" y="3933056"/>
            <a:ext cx="3672408" cy="1015663"/>
          </a:xfrm>
          <a:prstGeom prst="rect">
            <a:avLst/>
          </a:prstGeom>
          <a:noFill/>
          <a:ln w="28575">
            <a:solidFill>
              <a:schemeClr val="accent5">
                <a:lumMod val="50000"/>
              </a:schemeClr>
            </a:solidFill>
          </a:ln>
          <a:effectLst>
            <a:glow rad="139700">
              <a:srgbClr val="0066CC">
                <a:alpha val="40000"/>
              </a:srgbClr>
            </a:glow>
          </a:effectLst>
        </p:spPr>
        <p:txBody>
          <a:bodyPr wrap="square" rtlCol="0">
            <a:spAutoFit/>
          </a:bodyPr>
          <a:lstStyle/>
          <a:p>
            <a:pPr marL="285750" indent="-285750">
              <a:buFont typeface="Arial" panose="020B0604020202020204" pitchFamily="34" charset="0"/>
              <a:buChar char="•"/>
            </a:pPr>
            <a:endParaRPr lang="fi-FI" sz="1200" dirty="0">
              <a:latin typeface="Arial Rounded MT Bold" panose="020F0704030504030204" pitchFamily="34" charset="0"/>
            </a:endParaRPr>
          </a:p>
          <a:p>
            <a:pPr>
              <a:buNone/>
            </a:pPr>
            <a:r>
              <a:rPr lang="fi-FI" sz="1200" u="sng" dirty="0">
                <a:latin typeface="Arial Rounded MT Bold" panose="020F0704030504030204" pitchFamily="34" charset="0"/>
              </a:rPr>
              <a:t>Rikosseuraamusalan</a:t>
            </a:r>
            <a:r>
              <a:rPr lang="fi-FI" sz="1200" dirty="0">
                <a:latin typeface="Arial Rounded MT Bold" panose="020F0704030504030204" pitchFamily="34" charset="0"/>
              </a:rPr>
              <a:t> sosionomit toimivat esimies- ja asiantuntijatehtävissä vankeinhoidon alalla.</a:t>
            </a:r>
          </a:p>
          <a:p>
            <a:pPr marL="285750" indent="-285750">
              <a:buFont typeface="Arial" panose="020B0604020202020204" pitchFamily="34" charset="0"/>
              <a:buChar char="•"/>
            </a:pPr>
            <a:endParaRPr lang="fi-FI" sz="1200" dirty="0">
              <a:latin typeface="Arial Rounded MT Bold" panose="020F0704030504030204" pitchFamily="34" charset="0"/>
            </a:endParaRPr>
          </a:p>
        </p:txBody>
      </p:sp>
      <p:sp>
        <p:nvSpPr>
          <p:cNvPr id="56" name="Tekstiruutu 55"/>
          <p:cNvSpPr txBox="1"/>
          <p:nvPr/>
        </p:nvSpPr>
        <p:spPr>
          <a:xfrm>
            <a:off x="2771800" y="2420888"/>
            <a:ext cx="6192688" cy="1263217"/>
          </a:xfrm>
          <a:prstGeom prst="rect">
            <a:avLst/>
          </a:prstGeom>
          <a:noFill/>
          <a:ln w="28575">
            <a:solidFill>
              <a:schemeClr val="accent5">
                <a:lumMod val="50000"/>
              </a:schemeClr>
            </a:solidFill>
          </a:ln>
          <a:effectLst>
            <a:glow rad="139700">
              <a:srgbClr val="0066CC">
                <a:alpha val="40000"/>
              </a:srgbClr>
            </a:glow>
          </a:effectLst>
        </p:spPr>
        <p:txBody>
          <a:bodyPr wrap="square" lIns="108000" bIns="108000" rtlCol="0">
            <a:spAutoFit/>
          </a:bodyPr>
          <a:lstStyle/>
          <a:p>
            <a:pPr marL="285750" indent="-285750">
              <a:buFont typeface="Arial" panose="020B0604020202020204" pitchFamily="34" charset="0"/>
              <a:buChar char="•"/>
            </a:pPr>
            <a:endParaRPr lang="fi-FI" sz="1200" dirty="0">
              <a:latin typeface="Arial Rounded MT Bold" panose="020F0704030504030204" pitchFamily="34" charset="0"/>
            </a:endParaRPr>
          </a:p>
          <a:p>
            <a:pPr>
              <a:buNone/>
            </a:pPr>
            <a:r>
              <a:rPr lang="fi-FI" sz="1200" dirty="0">
                <a:latin typeface="Arial Rounded MT Bold" panose="020F0704030504030204" pitchFamily="34" charset="0"/>
              </a:rPr>
              <a:t>Voit suorittaa poliisi (AMK)-tutkinnon, joka antaa kelpoisuuden miehistövirkoihin, esimerkiksi vanhemmaksi konstaapeliksi. Poliisi (YAMK) -tutkinto antaa kelpoisuuden poliisipäällystön virkoihin, esimerkiksi komisarioksi. Esimiestaidon ja työnjohdon erikoistumisopinnot antavat kelpoisuuden alipäällystövirkoihin, esimerkiksi ylikonstaapeliksi. </a:t>
            </a:r>
          </a:p>
        </p:txBody>
      </p:sp>
      <p:pic>
        <p:nvPicPr>
          <p:cNvPr id="4100" name="Picture 4" descr="C:\Users\Seppo\AppData\Local\Microsoft\Windows\Temporary Internet Files\Content.IE5\M7M9S5O5\MP9002022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6185" y="3933056"/>
            <a:ext cx="1584176" cy="106667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Seppo\AppData\Local\Microsoft\Windows\Temporary Internet Files\Content.IE5\TIM40J5S\MP9003854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5229200"/>
            <a:ext cx="1006160" cy="140862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7" name="Ryhmä 56"/>
          <p:cNvGrpSpPr/>
          <p:nvPr/>
        </p:nvGrpSpPr>
        <p:grpSpPr>
          <a:xfrm>
            <a:off x="8023071" y="6305602"/>
            <a:ext cx="1229449" cy="552398"/>
            <a:chOff x="8023071" y="6305602"/>
            <a:chExt cx="1229449" cy="552398"/>
          </a:xfrm>
        </p:grpSpPr>
        <p:sp>
          <p:nvSpPr>
            <p:cNvPr id="58" name="Toimintopainike: Seuraava 57">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9" name="Toimintopainike: Edellinen 58">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0" name="Tekstiruutu 59"/>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61" name="Tekstiruutu 60"/>
            <p:cNvSpPr txBox="1"/>
            <p:nvPr/>
          </p:nvSpPr>
          <p:spPr>
            <a:xfrm>
              <a:off x="8131988" y="6673334"/>
              <a:ext cx="704282" cy="184666"/>
            </a:xfrm>
            <a:prstGeom prst="rect">
              <a:avLst/>
            </a:prstGeom>
            <a:noFill/>
          </p:spPr>
          <p:txBody>
            <a:bodyPr wrap="square" rtlCol="0">
              <a:spAutoFit/>
            </a:bodyPr>
            <a:lstStyle/>
            <a:p>
              <a:pPr>
                <a:buNone/>
              </a:pPr>
              <a:r>
                <a:rPr lang="fi-FI" sz="600" b="1" dirty="0">
                  <a:latin typeface="+mj-lt"/>
                </a:rPr>
                <a:t>Alat</a:t>
              </a:r>
            </a:p>
          </p:txBody>
        </p:sp>
      </p:grpSp>
      <p:sp>
        <p:nvSpPr>
          <p:cNvPr id="27" name="Toimintopainike: Tietoja 26">
            <a:hlinkClick r:id="rId7"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Tree>
    <p:extLst>
      <p:ext uri="{BB962C8B-B14F-4D97-AF65-F5344CB8AC3E}">
        <p14:creationId xmlns:p14="http://schemas.microsoft.com/office/powerpoint/2010/main" val="492474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403648" y="188640"/>
            <a:ext cx="6264696"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latin typeface="Arial Rounded MT Bold" panose="020F0704030504030204" pitchFamily="34" charset="0"/>
              </a:rPr>
              <a:t>Tekniikka, teollisuus ja rakentaminen</a:t>
            </a:r>
          </a:p>
        </p:txBody>
      </p:sp>
      <p:grpSp>
        <p:nvGrpSpPr>
          <p:cNvPr id="2" name="Ryhmä 1"/>
          <p:cNvGrpSpPr/>
          <p:nvPr/>
        </p:nvGrpSpPr>
        <p:grpSpPr>
          <a:xfrm>
            <a:off x="498238" y="3385077"/>
            <a:ext cx="1769506" cy="1969227"/>
            <a:chOff x="148818" y="2313740"/>
            <a:chExt cx="2232248" cy="2169479"/>
          </a:xfrm>
        </p:grpSpPr>
        <p:sp>
          <p:nvSpPr>
            <p:cNvPr id="17" name="Nuoli oikealle 16"/>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9" name="Ellipsi 18">
              <a:hlinkClick r:id="rId2" tooltip="Opintopolkuun"/>
            </p:cNvPr>
            <p:cNvSpPr/>
            <p:nvPr/>
          </p:nvSpPr>
          <p:spPr bwMode="auto">
            <a:xfrm>
              <a:off x="190132" y="2313740"/>
              <a:ext cx="2149620" cy="1619315"/>
            </a:xfrm>
            <a:prstGeom prst="ellipse">
              <a:avLst/>
            </a:prstGeom>
            <a:solidFill>
              <a:schemeClr val="accent6">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0" name="Tekstiruutu 19">
              <a:hlinkClick r:id="rId2" tooltip="Opintopolkuun"/>
            </p:cNvPr>
            <p:cNvSpPr txBox="1"/>
            <p:nvPr/>
          </p:nvSpPr>
          <p:spPr>
            <a:xfrm>
              <a:off x="148818" y="2573753"/>
              <a:ext cx="2232248" cy="1017224"/>
            </a:xfrm>
            <a:prstGeom prst="rect">
              <a:avLst/>
            </a:prstGeom>
            <a:noFill/>
          </p:spPr>
          <p:txBody>
            <a:bodyPr wrap="square" rtlCol="0">
              <a:spAutoFit/>
            </a:bodyPr>
            <a:lstStyle/>
            <a:p>
              <a:pPr algn="ctr">
                <a:buNone/>
              </a:pPr>
              <a:r>
                <a:rPr lang="fi-FI" sz="1800" b="1" dirty="0">
                  <a:latin typeface="Arial Rounded MT Bold" panose="020F0704030504030204" pitchFamily="34" charset="0"/>
                </a:rPr>
                <a:t>Insinööri</a:t>
              </a:r>
            </a:p>
            <a:p>
              <a:pPr algn="ctr">
                <a:buNone/>
              </a:pPr>
              <a:r>
                <a:rPr lang="fi-FI" sz="1800" b="1" dirty="0">
                  <a:latin typeface="Arial Rounded MT Bold" panose="020F0704030504030204" pitchFamily="34" charset="0"/>
                </a:rPr>
                <a:t>240 op</a:t>
              </a:r>
            </a:p>
            <a:p>
              <a:pPr algn="ctr">
                <a:buNone/>
              </a:pPr>
              <a:r>
                <a:rPr lang="fi-FI" sz="1800" b="1" dirty="0">
                  <a:latin typeface="Arial Rounded MT Bold" panose="020F0704030504030204" pitchFamily="34" charset="0"/>
                </a:rPr>
                <a:t>(270 op)</a:t>
              </a:r>
            </a:p>
          </p:txBody>
        </p:sp>
      </p:grpSp>
      <p:sp>
        <p:nvSpPr>
          <p:cNvPr id="22" name="Tekstiruutu 21"/>
          <p:cNvSpPr txBox="1"/>
          <p:nvPr/>
        </p:nvSpPr>
        <p:spPr>
          <a:xfrm>
            <a:off x="827584" y="1484784"/>
            <a:ext cx="5184576" cy="1049106"/>
          </a:xfrm>
          <a:prstGeom prst="rect">
            <a:avLst/>
          </a:prstGeom>
          <a:solidFill>
            <a:schemeClr val="bg1">
              <a:lumMod val="85000"/>
            </a:schemeClr>
          </a:solidFill>
          <a:ln w="88900">
            <a:solidFill>
              <a:schemeClr val="accent6">
                <a:lumMod val="60000"/>
                <a:lumOff val="40000"/>
              </a:schemeClr>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Opinnoissa ovat tärkeitä kiinnostus matematiikkaan, tekniikkaan, luovaan ongelmanratkaisuun ja tiimityöskentelyyn.</a:t>
            </a:r>
          </a:p>
        </p:txBody>
      </p:sp>
      <p:sp>
        <p:nvSpPr>
          <p:cNvPr id="23" name="Tekstiruutu 22"/>
          <p:cNvSpPr txBox="1"/>
          <p:nvPr/>
        </p:nvSpPr>
        <p:spPr>
          <a:xfrm>
            <a:off x="395536" y="5746030"/>
            <a:ext cx="7534144" cy="923330"/>
          </a:xfrm>
          <a:prstGeom prst="rect">
            <a:avLst/>
          </a:prstGeom>
          <a:noFill/>
          <a:ln>
            <a:solidFill>
              <a:schemeClr val="accent6">
                <a:lumMod val="60000"/>
                <a:lumOff val="40000"/>
              </a:schemeClr>
            </a:solidFill>
          </a:ln>
          <a:effectLst>
            <a:glow rad="101600">
              <a:schemeClr val="accent2">
                <a:satMod val="175000"/>
                <a:alpha val="40000"/>
              </a:schemeClr>
            </a:glow>
          </a:effectLst>
        </p:spPr>
        <p:txBody>
          <a:bodyPr wrap="square" rtlCol="0">
            <a:spAutoFit/>
          </a:bodyPr>
          <a:lstStyle/>
          <a:p>
            <a:pPr>
              <a:buNone/>
            </a:pPr>
            <a:r>
              <a:rPr lang="fi-FI" sz="1800" dirty="0">
                <a:latin typeface="Arial Rounded MT Bold" panose="020F0704030504030204" pitchFamily="34" charset="0"/>
              </a:rPr>
              <a:t>Alalta valmistuneet toimivat tuotanto-, suunnittelu-, kehittämis-, asiantuntija- ja johtotehtävissä. Heitä toimii myös kouluttajina, hankintatehtävissä ja yrityshallinnossa.</a:t>
            </a:r>
          </a:p>
        </p:txBody>
      </p:sp>
      <p:grpSp>
        <p:nvGrpSpPr>
          <p:cNvPr id="26" name="Ryhmä 25"/>
          <p:cNvGrpSpPr/>
          <p:nvPr/>
        </p:nvGrpSpPr>
        <p:grpSpPr>
          <a:xfrm>
            <a:off x="2411760" y="3385077"/>
            <a:ext cx="1728192" cy="1969227"/>
            <a:chOff x="190132" y="2313740"/>
            <a:chExt cx="2232248" cy="2169479"/>
          </a:xfrm>
        </p:grpSpPr>
        <p:sp>
          <p:nvSpPr>
            <p:cNvPr id="30" name="Nuoli oikealle 29"/>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1" name="Ellipsi 30">
              <a:hlinkClick r:id="rId3" tooltip="Opintopolkuun"/>
            </p:cNvPr>
            <p:cNvSpPr/>
            <p:nvPr/>
          </p:nvSpPr>
          <p:spPr bwMode="auto">
            <a:xfrm>
              <a:off x="190132" y="2313740"/>
              <a:ext cx="2149620" cy="1619315"/>
            </a:xfrm>
            <a:prstGeom prst="ellipse">
              <a:avLst/>
            </a:prstGeom>
            <a:solidFill>
              <a:schemeClr val="accent6">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2" name="Tekstiruutu 31">
              <a:hlinkClick r:id="rId3" tooltip="Opintopolkuun"/>
            </p:cNvPr>
            <p:cNvSpPr txBox="1"/>
            <p:nvPr/>
          </p:nvSpPr>
          <p:spPr>
            <a:xfrm>
              <a:off x="190132" y="2601772"/>
              <a:ext cx="2232248" cy="923330"/>
            </a:xfrm>
            <a:prstGeom prst="rect">
              <a:avLst/>
            </a:prstGeom>
            <a:noFill/>
          </p:spPr>
          <p:txBody>
            <a:bodyPr wrap="square" rtlCol="0">
              <a:spAutoFit/>
            </a:bodyPr>
            <a:lstStyle/>
            <a:p>
              <a:pPr algn="ctr">
                <a:buNone/>
              </a:pPr>
              <a:r>
                <a:rPr lang="fi-FI" sz="1800" b="1" dirty="0">
                  <a:latin typeface="Arial Rounded MT Bold" panose="020F0704030504030204" pitchFamily="34" charset="0"/>
                </a:rPr>
                <a:t>Rakennus-</a:t>
              </a:r>
            </a:p>
            <a:p>
              <a:pPr algn="ctr">
                <a:buNone/>
              </a:pPr>
              <a:r>
                <a:rPr lang="fi-FI" sz="1800" b="1" dirty="0">
                  <a:latin typeface="Arial Rounded MT Bold" panose="020F0704030504030204" pitchFamily="34" charset="0"/>
                </a:rPr>
                <a:t>mestari</a:t>
              </a:r>
            </a:p>
            <a:p>
              <a:pPr algn="ctr">
                <a:buNone/>
              </a:pPr>
              <a:r>
                <a:rPr lang="fi-FI" sz="1800" b="1" dirty="0">
                  <a:latin typeface="Arial Rounded MT Bold" panose="020F0704030504030204" pitchFamily="34" charset="0"/>
                </a:rPr>
                <a:t>210 op</a:t>
              </a:r>
            </a:p>
          </p:txBody>
        </p:sp>
      </p:grpSp>
      <p:grpSp>
        <p:nvGrpSpPr>
          <p:cNvPr id="33" name="Ryhmä 32"/>
          <p:cNvGrpSpPr/>
          <p:nvPr/>
        </p:nvGrpSpPr>
        <p:grpSpPr>
          <a:xfrm>
            <a:off x="6012160" y="3356992"/>
            <a:ext cx="1800200" cy="1997312"/>
            <a:chOff x="190132" y="2313740"/>
            <a:chExt cx="2232248" cy="2169479"/>
          </a:xfrm>
        </p:grpSpPr>
        <p:sp>
          <p:nvSpPr>
            <p:cNvPr id="34" name="Nuoli oikealle 33"/>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5" name="Ellipsi 34">
              <a:hlinkClick r:id="rId4" tooltip="Opintopolkuun"/>
            </p:cNvPr>
            <p:cNvSpPr/>
            <p:nvPr/>
          </p:nvSpPr>
          <p:spPr bwMode="auto">
            <a:xfrm>
              <a:off x="190132" y="2313740"/>
              <a:ext cx="2149620" cy="1619315"/>
            </a:xfrm>
            <a:prstGeom prst="ellipse">
              <a:avLst/>
            </a:prstGeom>
            <a:solidFill>
              <a:schemeClr val="accent6">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6" name="Tekstiruutu 35">
              <a:hlinkClick r:id="rId4" tooltip="Opintopolkuun"/>
            </p:cNvPr>
            <p:cNvSpPr txBox="1"/>
            <p:nvPr/>
          </p:nvSpPr>
          <p:spPr>
            <a:xfrm>
              <a:off x="190132" y="2601772"/>
              <a:ext cx="2232248" cy="923330"/>
            </a:xfrm>
            <a:prstGeom prst="rect">
              <a:avLst/>
            </a:prstGeom>
            <a:noFill/>
          </p:spPr>
          <p:txBody>
            <a:bodyPr wrap="square" rtlCol="0">
              <a:spAutoFit/>
            </a:bodyPr>
            <a:lstStyle/>
            <a:p>
              <a:pPr algn="ctr">
                <a:buNone/>
              </a:pPr>
              <a:r>
                <a:rPr lang="fi-FI" sz="1800" b="1" dirty="0">
                  <a:latin typeface="Arial Rounded MT Bold" panose="020F0704030504030204" pitchFamily="34" charset="0"/>
                </a:rPr>
                <a:t>Laboratorio-</a:t>
              </a:r>
            </a:p>
            <a:p>
              <a:pPr algn="ctr">
                <a:buNone/>
              </a:pPr>
              <a:r>
                <a:rPr lang="fi-FI" sz="1800" b="1" dirty="0">
                  <a:latin typeface="Arial Rounded MT Bold" panose="020F0704030504030204" pitchFamily="34" charset="0"/>
                </a:rPr>
                <a:t>analyytikko</a:t>
              </a:r>
            </a:p>
            <a:p>
              <a:pPr algn="ctr">
                <a:buNone/>
              </a:pPr>
              <a:r>
                <a:rPr lang="fi-FI" sz="1800" b="1" dirty="0">
                  <a:latin typeface="Arial Rounded MT Bold" panose="020F0704030504030204" pitchFamily="34" charset="0"/>
                </a:rPr>
                <a:t>210 op</a:t>
              </a:r>
            </a:p>
          </p:txBody>
        </p:sp>
      </p:grpSp>
      <p:pic>
        <p:nvPicPr>
          <p:cNvPr id="3074" name="Picture 2" descr="C:\Users\Seppo\AppData\Local\Microsoft\Windows\Temporary Internet Files\Content.IE5\LBLZ05NX\MP90043929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409" y="1340768"/>
            <a:ext cx="2409442" cy="1613466"/>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5" name="Ryhmä 24"/>
          <p:cNvGrpSpPr/>
          <p:nvPr/>
        </p:nvGrpSpPr>
        <p:grpSpPr>
          <a:xfrm>
            <a:off x="8023071" y="6305602"/>
            <a:ext cx="1229449" cy="549004"/>
            <a:chOff x="8023071" y="6305602"/>
            <a:chExt cx="1229449" cy="549004"/>
          </a:xfrm>
        </p:grpSpPr>
        <p:sp>
          <p:nvSpPr>
            <p:cNvPr id="27" name="Toimintopainike: Seuraava 26">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8" name="Toimintopainike: Edellinen 27">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9" name="Tekstiruutu 28"/>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41" name="Tekstiruutu 40"/>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a:t>
              </a:r>
            </a:p>
          </p:txBody>
        </p:sp>
      </p:grpSp>
      <p:sp>
        <p:nvSpPr>
          <p:cNvPr id="42" name="Toimintopainike: Tietoja 41">
            <a:hlinkClick r:id="rId6"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nvGrpSpPr>
          <p:cNvPr id="43" name="Ryhmä 42"/>
          <p:cNvGrpSpPr/>
          <p:nvPr/>
        </p:nvGrpSpPr>
        <p:grpSpPr>
          <a:xfrm>
            <a:off x="4211960" y="3375838"/>
            <a:ext cx="1728192" cy="1969227"/>
            <a:chOff x="190132" y="2313740"/>
            <a:chExt cx="2232248" cy="2169479"/>
          </a:xfrm>
        </p:grpSpPr>
        <p:sp>
          <p:nvSpPr>
            <p:cNvPr id="44" name="Nuoli oikealle 43"/>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5" name="Ellipsi 44">
              <a:hlinkClick r:id="rId7" tooltip="Opintopolkuun"/>
            </p:cNvPr>
            <p:cNvSpPr/>
            <p:nvPr/>
          </p:nvSpPr>
          <p:spPr bwMode="auto">
            <a:xfrm>
              <a:off x="190132" y="2313740"/>
              <a:ext cx="2149620" cy="1619315"/>
            </a:xfrm>
            <a:prstGeom prst="ellipse">
              <a:avLst/>
            </a:prstGeom>
            <a:solidFill>
              <a:schemeClr val="accent6">
                <a:lumMod val="40000"/>
                <a:lumOff val="6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6" name="Tekstiruutu 45">
              <a:hlinkClick r:id="rId3" tooltip="Opintopolkuun"/>
            </p:cNvPr>
            <p:cNvSpPr txBox="1"/>
            <p:nvPr/>
          </p:nvSpPr>
          <p:spPr>
            <a:xfrm>
              <a:off x="190132" y="2601772"/>
              <a:ext cx="2232248" cy="1017224"/>
            </a:xfrm>
            <a:prstGeom prst="rect">
              <a:avLst/>
            </a:prstGeom>
            <a:noFill/>
          </p:spPr>
          <p:txBody>
            <a:bodyPr wrap="square" rtlCol="0">
              <a:spAutoFit/>
            </a:bodyPr>
            <a:lstStyle/>
            <a:p>
              <a:pPr algn="ctr">
                <a:buNone/>
              </a:pPr>
              <a:r>
                <a:rPr lang="fi-FI" sz="1800" b="1" dirty="0">
                  <a:latin typeface="Arial Rounded MT Bold" panose="020F0704030504030204" pitchFamily="34" charset="0"/>
                </a:rPr>
                <a:t>Rakennus-</a:t>
              </a:r>
            </a:p>
            <a:p>
              <a:pPr algn="ctr">
                <a:buNone/>
              </a:pPr>
              <a:r>
                <a:rPr lang="fi-FI" sz="1800" b="1" dirty="0">
                  <a:latin typeface="Arial Rounded MT Bold" panose="020F0704030504030204" pitchFamily="34" charset="0"/>
                </a:rPr>
                <a:t>arkkitehti</a:t>
              </a:r>
            </a:p>
            <a:p>
              <a:pPr algn="ctr">
                <a:buNone/>
              </a:pPr>
              <a:r>
                <a:rPr lang="fi-FI" sz="1800" b="1" dirty="0">
                  <a:latin typeface="Arial Rounded MT Bold" panose="020F0704030504030204" pitchFamily="34" charset="0"/>
                </a:rPr>
                <a:t>240 op</a:t>
              </a:r>
            </a:p>
          </p:txBody>
        </p:sp>
      </p:grpSp>
    </p:spTree>
    <p:extLst>
      <p:ext uri="{BB962C8B-B14F-4D97-AF65-F5344CB8AC3E}">
        <p14:creationId xmlns:p14="http://schemas.microsoft.com/office/powerpoint/2010/main" val="235950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511660" y="90651"/>
            <a:ext cx="4680520" cy="64633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b="1" dirty="0">
                <a:latin typeface="Arial Rounded MT Bold" panose="020F0704030504030204" pitchFamily="34" charset="0"/>
              </a:rPr>
              <a:t>Kauppa ja hallinto</a:t>
            </a:r>
          </a:p>
        </p:txBody>
      </p:sp>
      <p:grpSp>
        <p:nvGrpSpPr>
          <p:cNvPr id="3" name="Ryhmä 2"/>
          <p:cNvGrpSpPr/>
          <p:nvPr/>
        </p:nvGrpSpPr>
        <p:grpSpPr>
          <a:xfrm>
            <a:off x="1102538" y="3042758"/>
            <a:ext cx="3469462" cy="1872208"/>
            <a:chOff x="492420" y="2708920"/>
            <a:chExt cx="3469462" cy="1872208"/>
          </a:xfrm>
          <a:solidFill>
            <a:srgbClr val="92D050"/>
          </a:solidFill>
        </p:grpSpPr>
        <p:sp>
          <p:nvSpPr>
            <p:cNvPr id="17" name="Nuoli oikealle 16"/>
            <p:cNvSpPr/>
            <p:nvPr/>
          </p:nvSpPr>
          <p:spPr bwMode="auto">
            <a:xfrm>
              <a:off x="3025778" y="3392995"/>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C0000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9" name="Ellipsi 18">
              <a:hlinkClick r:id="rId2" tooltip="Opintopolkuun"/>
            </p:cNvPr>
            <p:cNvSpPr/>
            <p:nvPr/>
          </p:nvSpPr>
          <p:spPr bwMode="auto">
            <a:xfrm>
              <a:off x="492420" y="2708920"/>
              <a:ext cx="2808312" cy="1872208"/>
            </a:xfrm>
            <a:prstGeom prst="ellips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0" name="Tekstiruutu 19">
              <a:hlinkClick r:id="rId2" tooltip="Opintopolkuun"/>
            </p:cNvPr>
            <p:cNvSpPr txBox="1"/>
            <p:nvPr/>
          </p:nvSpPr>
          <p:spPr>
            <a:xfrm>
              <a:off x="793530" y="3167970"/>
              <a:ext cx="2232248" cy="954107"/>
            </a:xfrm>
            <a:prstGeom prst="rect">
              <a:avLst/>
            </a:prstGeom>
            <a:noFill/>
          </p:spPr>
          <p:txBody>
            <a:bodyPr wrap="square" rtlCol="0">
              <a:spAutoFit/>
            </a:bodyPr>
            <a:lstStyle/>
            <a:p>
              <a:pPr algn="ctr">
                <a:buNone/>
              </a:pPr>
              <a:r>
                <a:rPr lang="fi-FI" b="1" dirty="0">
                  <a:solidFill>
                    <a:schemeClr val="bg1"/>
                  </a:solidFill>
                  <a:latin typeface="Arial Rounded MT Bold" panose="020F0704030504030204" pitchFamily="34" charset="0"/>
                </a:rPr>
                <a:t>Tradenomi</a:t>
              </a:r>
            </a:p>
            <a:p>
              <a:pPr algn="ctr">
                <a:buNone/>
              </a:pPr>
              <a:r>
                <a:rPr lang="fi-FI" b="1" dirty="0">
                  <a:solidFill>
                    <a:schemeClr val="bg1"/>
                  </a:solidFill>
                  <a:latin typeface="Arial Rounded MT Bold" panose="020F0704030504030204" pitchFamily="34" charset="0"/>
                </a:rPr>
                <a:t>210 op</a:t>
              </a:r>
            </a:p>
          </p:txBody>
        </p:sp>
      </p:grpSp>
      <p:sp>
        <p:nvSpPr>
          <p:cNvPr id="22" name="Tekstiruutu 21"/>
          <p:cNvSpPr txBox="1"/>
          <p:nvPr/>
        </p:nvSpPr>
        <p:spPr>
          <a:xfrm>
            <a:off x="755575" y="1196752"/>
            <a:ext cx="8285312" cy="1695437"/>
          </a:xfrm>
          <a:prstGeom prst="rect">
            <a:avLst/>
          </a:prstGeom>
          <a:solidFill>
            <a:schemeClr val="bg1">
              <a:lumMod val="85000"/>
            </a:schemeClr>
          </a:solidFill>
          <a:ln w="88900">
            <a:solidFill>
              <a:srgbClr val="C0000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sz="1600" u="sng" dirty="0"/>
              <a:t>Liiketalouden koulutuksessa </a:t>
            </a:r>
            <a:r>
              <a:rPr lang="fi-FI" sz="1600" dirty="0"/>
              <a:t>opiskelija saavuttaa laaja-alaisen liiketoiminta-osaamisen kattaen yrityksen ja organisaatioiden toiminnan keskeiset piirteet. </a:t>
            </a:r>
            <a:r>
              <a:rPr lang="fi-FI" sz="1600" u="sng" dirty="0"/>
              <a:t>Johdon assistenttityön ja kielten </a:t>
            </a:r>
            <a:r>
              <a:rPr lang="fi-FI" sz="1600" dirty="0"/>
              <a:t>koulutuksessa opiskelija saavuttaa ainut-laatuisen yhdistelmän kielten, viestinnän, liiketalouden ja assistenttityön osaamista. Ohjelma valmentaa työskentelyyn monialaisissa ja kansainvälisissä työtehtävissä.</a:t>
            </a:r>
          </a:p>
        </p:txBody>
      </p:sp>
      <p:sp>
        <p:nvSpPr>
          <p:cNvPr id="23" name="Tekstiruutu 22"/>
          <p:cNvSpPr txBox="1"/>
          <p:nvPr/>
        </p:nvSpPr>
        <p:spPr>
          <a:xfrm>
            <a:off x="4867931" y="3118316"/>
            <a:ext cx="3376477" cy="3046988"/>
          </a:xfrm>
          <a:prstGeom prst="rect">
            <a:avLst/>
          </a:prstGeom>
          <a:noFill/>
          <a:ln>
            <a:solidFill>
              <a:srgbClr val="C00000"/>
            </a:solidFill>
          </a:ln>
          <a:effectLst>
            <a:glow rad="101600">
              <a:srgbClr val="C00000">
                <a:alpha val="6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henkilöstöhallinto ja johtaminen</a:t>
            </a:r>
          </a:p>
          <a:p>
            <a:pPr marL="285750" indent="-285750">
              <a:buFont typeface="Courier New" panose="02070309020205020404" pitchFamily="49" charset="0"/>
              <a:buChar char="o"/>
            </a:pPr>
            <a:r>
              <a:rPr lang="fi-FI" sz="1600" dirty="0">
                <a:latin typeface="Arial Rounded MT Bold" panose="020F0704030504030204" pitchFamily="34" charset="0"/>
              </a:rPr>
              <a:t>yritysjuridiikka</a:t>
            </a:r>
          </a:p>
          <a:p>
            <a:pPr marL="285750" indent="-285750">
              <a:buFont typeface="Courier New" panose="02070309020205020404" pitchFamily="49" charset="0"/>
              <a:buChar char="o"/>
            </a:pPr>
            <a:r>
              <a:rPr lang="fi-FI" sz="1600" dirty="0">
                <a:latin typeface="Arial Rounded MT Bold" panose="020F0704030504030204" pitchFamily="34" charset="0"/>
              </a:rPr>
              <a:t>julkishallinto</a:t>
            </a:r>
          </a:p>
          <a:p>
            <a:pPr marL="285750" indent="-285750">
              <a:buFont typeface="Courier New" panose="02070309020205020404" pitchFamily="49" charset="0"/>
              <a:buChar char="o"/>
            </a:pPr>
            <a:r>
              <a:rPr lang="fi-FI" sz="1600" dirty="0">
                <a:latin typeface="Arial Rounded MT Bold" panose="020F0704030504030204" pitchFamily="34" charset="0"/>
              </a:rPr>
              <a:t>kansainvälinen liiketoiminta</a:t>
            </a:r>
          </a:p>
          <a:p>
            <a:pPr marL="285750" indent="-285750">
              <a:buFont typeface="Courier New" panose="02070309020205020404" pitchFamily="49" charset="0"/>
              <a:buChar char="o"/>
            </a:pPr>
            <a:r>
              <a:rPr lang="fi-FI" sz="1600" dirty="0">
                <a:latin typeface="Arial Rounded MT Bold" panose="020F0704030504030204" pitchFamily="34" charset="0"/>
              </a:rPr>
              <a:t>mainonta</a:t>
            </a:r>
          </a:p>
          <a:p>
            <a:pPr marL="285750" indent="-285750">
              <a:buFont typeface="Courier New" panose="02070309020205020404" pitchFamily="49" charset="0"/>
              <a:buChar char="o"/>
            </a:pPr>
            <a:r>
              <a:rPr lang="fi-FI" sz="1600" dirty="0">
                <a:latin typeface="Arial Rounded MT Bold" panose="020F0704030504030204" pitchFamily="34" charset="0"/>
              </a:rPr>
              <a:t>markkinointi</a:t>
            </a:r>
          </a:p>
          <a:p>
            <a:pPr marL="285750" indent="-285750">
              <a:buFont typeface="Courier New" panose="02070309020205020404" pitchFamily="49" charset="0"/>
              <a:buChar char="o"/>
            </a:pPr>
            <a:r>
              <a:rPr lang="fi-FI" sz="1600" dirty="0">
                <a:latin typeface="Arial Rounded MT Bold" panose="020F0704030504030204" pitchFamily="34" charset="0"/>
              </a:rPr>
              <a:t>myynti</a:t>
            </a:r>
          </a:p>
          <a:p>
            <a:pPr marL="285750" indent="-285750">
              <a:buFont typeface="Courier New" panose="02070309020205020404" pitchFamily="49" charset="0"/>
              <a:buChar char="o"/>
            </a:pPr>
            <a:r>
              <a:rPr lang="fi-FI" sz="1600" dirty="0">
                <a:latin typeface="Arial Rounded MT Bold" panose="020F0704030504030204" pitchFamily="34" charset="0"/>
              </a:rPr>
              <a:t>rahoitus</a:t>
            </a:r>
          </a:p>
          <a:p>
            <a:pPr marL="285750" indent="-285750">
              <a:buFont typeface="Courier New" panose="02070309020205020404" pitchFamily="49" charset="0"/>
              <a:buChar char="o"/>
            </a:pPr>
            <a:r>
              <a:rPr lang="fi-FI" sz="1600" dirty="0">
                <a:latin typeface="Arial Rounded MT Bold" panose="020F0704030504030204" pitchFamily="34" charset="0"/>
              </a:rPr>
              <a:t>taloushallinto</a:t>
            </a:r>
          </a:p>
          <a:p>
            <a:pPr marL="285750" indent="-285750">
              <a:buFont typeface="Courier New" panose="02070309020205020404" pitchFamily="49" charset="0"/>
              <a:buChar char="o"/>
            </a:pPr>
            <a:r>
              <a:rPr lang="fi-FI" sz="1600" dirty="0">
                <a:latin typeface="Arial Rounded MT Bold" panose="020F0704030504030204" pitchFamily="34" charset="0"/>
              </a:rPr>
              <a:t>sekä yrittäjyys</a:t>
            </a:r>
          </a:p>
          <a:p>
            <a:pPr marL="285750" indent="-285750">
              <a:buFont typeface="Courier New" panose="02070309020205020404" pitchFamily="49" charset="0"/>
              <a:buChar char="o"/>
            </a:pPr>
            <a:r>
              <a:rPr lang="fi-FI" sz="1600" dirty="0">
                <a:latin typeface="Arial Rounded MT Bold" panose="020F0704030504030204" pitchFamily="34" charset="0"/>
              </a:rPr>
              <a:t>…</a:t>
            </a:r>
          </a:p>
        </p:txBody>
      </p:sp>
      <p:grpSp>
        <p:nvGrpSpPr>
          <p:cNvPr id="12" name="Ryhmä 11"/>
          <p:cNvGrpSpPr/>
          <p:nvPr/>
        </p:nvGrpSpPr>
        <p:grpSpPr>
          <a:xfrm>
            <a:off x="8023071" y="6305602"/>
            <a:ext cx="1229449" cy="549004"/>
            <a:chOff x="8023071" y="6305602"/>
            <a:chExt cx="1229449" cy="549004"/>
          </a:xfrm>
        </p:grpSpPr>
        <p:sp>
          <p:nvSpPr>
            <p:cNvPr id="13" name="Toimintopainike: Seuraava 12">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4" name="Toimintopainike: Edellinen 13">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 name="Tekstiruutu 14"/>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dia</a:t>
              </a:r>
            </a:p>
          </p:txBody>
        </p:sp>
        <p:sp>
          <p:nvSpPr>
            <p:cNvPr id="16" name="Tekstiruutu 15"/>
            <p:cNvSpPr txBox="1"/>
            <p:nvPr/>
          </p:nvSpPr>
          <p:spPr>
            <a:xfrm>
              <a:off x="8139887" y="6669870"/>
              <a:ext cx="704282" cy="184666"/>
            </a:xfrm>
            <a:prstGeom prst="rect">
              <a:avLst/>
            </a:prstGeom>
            <a:noFill/>
          </p:spPr>
          <p:txBody>
            <a:bodyPr wrap="square" rtlCol="0">
              <a:spAutoFit/>
            </a:bodyPr>
            <a:lstStyle/>
            <a:p>
              <a:pPr>
                <a:buNone/>
              </a:pPr>
              <a:r>
                <a:rPr lang="fi-FI" sz="600" b="1" dirty="0">
                  <a:latin typeface="+mj-lt"/>
                </a:rPr>
                <a:t>Alat</a:t>
              </a:r>
            </a:p>
          </p:txBody>
        </p:sp>
      </p:grpSp>
      <p:pic>
        <p:nvPicPr>
          <p:cNvPr id="3074" name="Picture 2" descr="C:\Users\Seppo\AppData\Local\Microsoft\Windows\Temporary Internet Files\Content.IE5\M7M9S5O5\MC90043877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77" y="5065535"/>
            <a:ext cx="1852774" cy="15439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8" name="Toimintopainike: Tietoja 17">
            <a:hlinkClick r:id="rId4"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pic>
        <p:nvPicPr>
          <p:cNvPr id="2" name="Kuva 1">
            <a:extLst>
              <a:ext uri="{FF2B5EF4-FFF2-40B4-BE49-F238E27FC236}">
                <a16:creationId xmlns:a16="http://schemas.microsoft.com/office/drawing/2014/main" id="{22759AF7-4AE6-43F0-A65B-BB50946F5B4B}"/>
              </a:ext>
            </a:extLst>
          </p:cNvPr>
          <p:cNvPicPr>
            <a:picLocks noChangeAspect="1"/>
          </p:cNvPicPr>
          <p:nvPr/>
        </p:nvPicPr>
        <p:blipFill>
          <a:blip r:embed="rId5"/>
          <a:stretch>
            <a:fillRect/>
          </a:stretch>
        </p:blipFill>
        <p:spPr>
          <a:xfrm>
            <a:off x="2287551" y="5065533"/>
            <a:ext cx="1564369" cy="15643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08013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bwMode="auto">
          <a:xfrm>
            <a:off x="1259632" y="-99392"/>
            <a:ext cx="5637312" cy="79208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800" b="1" dirty="0"/>
              <a:t>Opiskelu ammattikorkeakoulussa</a:t>
            </a:r>
          </a:p>
        </p:txBody>
      </p:sp>
      <p:sp>
        <p:nvSpPr>
          <p:cNvPr id="14" name="Tekstiruutu 13"/>
          <p:cNvSpPr txBox="1"/>
          <p:nvPr/>
        </p:nvSpPr>
        <p:spPr>
          <a:xfrm>
            <a:off x="323528" y="1268760"/>
            <a:ext cx="6840760" cy="923330"/>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marL="285750" indent="-285750">
              <a:buFont typeface="Arial" panose="020B0604020202020204" pitchFamily="34" charset="0"/>
              <a:buChar char="•"/>
            </a:pPr>
            <a:r>
              <a:rPr lang="fi-FI" sz="1800" dirty="0">
                <a:latin typeface="Arial Rounded MT Bold" panose="020F0704030504030204" pitchFamily="34" charset="0"/>
              </a:rPr>
              <a:t>Suomessa on </a:t>
            </a:r>
            <a:r>
              <a:rPr lang="fi-FI" sz="1800" dirty="0">
                <a:solidFill>
                  <a:srgbClr val="C00000"/>
                </a:solidFill>
                <a:latin typeface="Arial Rounded MT Bold" panose="020F0704030504030204" pitchFamily="34" charset="0"/>
              </a:rPr>
              <a:t>25 ammattikorkeakoulua.</a:t>
            </a:r>
          </a:p>
          <a:p>
            <a:pPr marL="285750" indent="-285750">
              <a:buFont typeface="Arial" panose="020B0604020202020204" pitchFamily="34" charset="0"/>
              <a:buChar char="•"/>
            </a:pPr>
            <a:r>
              <a:rPr lang="fi-FI" sz="1800" dirty="0">
                <a:latin typeface="Arial Rounded MT Bold" panose="020F0704030504030204" pitchFamily="34" charset="0"/>
              </a:rPr>
              <a:t>Kotipaikkakunnan lisäksi  ammattikorkeakouluilla on sivutoimipisteitä  kymmenillä paikkakunnilla.</a:t>
            </a:r>
          </a:p>
        </p:txBody>
      </p:sp>
      <p:sp>
        <p:nvSpPr>
          <p:cNvPr id="19" name="Tekstiruutu 18"/>
          <p:cNvSpPr txBox="1"/>
          <p:nvPr/>
        </p:nvSpPr>
        <p:spPr>
          <a:xfrm>
            <a:off x="323528" y="2348880"/>
            <a:ext cx="6840760" cy="1477328"/>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marL="285750" indent="-285750">
              <a:buFont typeface="Arial" panose="020B0604020202020204" pitchFamily="34" charset="0"/>
              <a:buChar char="•"/>
            </a:pPr>
            <a:r>
              <a:rPr lang="fi-FI" sz="1800" dirty="0">
                <a:latin typeface="Arial Rounded MT Bold" panose="020F0704030504030204" pitchFamily="34" charset="0"/>
              </a:rPr>
              <a:t>Ammattikorkeakoulut suunnittelevat itse koulutusten sisällöt. </a:t>
            </a:r>
          </a:p>
          <a:p>
            <a:pPr marL="285750" indent="-285750">
              <a:buFont typeface="Arial" panose="020B0604020202020204" pitchFamily="34" charset="0"/>
              <a:buChar char="•"/>
            </a:pPr>
            <a:r>
              <a:rPr lang="fi-FI" sz="1800" dirty="0">
                <a:latin typeface="Arial Rounded MT Bold" panose="020F0704030504030204" pitchFamily="34" charset="0"/>
              </a:rPr>
              <a:t>Samannimisten koulutusten opinnot voivat eri ammattikorkeakouluissa koostua </a:t>
            </a:r>
            <a:r>
              <a:rPr lang="fi-FI" sz="1800" dirty="0">
                <a:solidFill>
                  <a:srgbClr val="C00000"/>
                </a:solidFill>
                <a:latin typeface="Arial Rounded MT Bold" panose="020F0704030504030204" pitchFamily="34" charset="0"/>
              </a:rPr>
              <a:t>erilaisista opintokokonaisuuksista ja -jaksoista.</a:t>
            </a:r>
          </a:p>
        </p:txBody>
      </p:sp>
      <p:sp>
        <p:nvSpPr>
          <p:cNvPr id="20" name="Tekstiruutu 19"/>
          <p:cNvSpPr txBox="1"/>
          <p:nvPr/>
        </p:nvSpPr>
        <p:spPr>
          <a:xfrm>
            <a:off x="323528" y="4005064"/>
            <a:ext cx="6840760" cy="1200329"/>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marL="285750" indent="-285750">
              <a:buFont typeface="Arial" panose="020B0604020202020204" pitchFamily="34" charset="0"/>
              <a:buChar char="•"/>
            </a:pPr>
            <a:r>
              <a:rPr lang="fi-FI" sz="1800" dirty="0">
                <a:latin typeface="Arial Rounded MT Bold" panose="020F0704030504030204" pitchFamily="34" charset="0"/>
              </a:rPr>
              <a:t>Opiskelussa korostuu </a:t>
            </a:r>
            <a:r>
              <a:rPr lang="fi-FI" sz="1800" dirty="0">
                <a:solidFill>
                  <a:srgbClr val="C00000"/>
                </a:solidFill>
                <a:latin typeface="Arial Rounded MT Bold" panose="020F0704030504030204" pitchFamily="34" charset="0"/>
              </a:rPr>
              <a:t>yhteys työelämään </a:t>
            </a:r>
            <a:r>
              <a:rPr lang="fi-FI" sz="1800" dirty="0">
                <a:latin typeface="Arial Rounded MT Bold" panose="020F0704030504030204" pitchFamily="34" charset="0"/>
              </a:rPr>
              <a:t>ja alueelliseen kehittämiseen sekä monialaisuus.</a:t>
            </a:r>
          </a:p>
          <a:p>
            <a:pPr marL="285750" indent="-285750">
              <a:buFont typeface="Arial" panose="020B0604020202020204" pitchFamily="34" charset="0"/>
              <a:buChar char="•"/>
            </a:pPr>
            <a:r>
              <a:rPr lang="fi-FI" sz="1800" dirty="0">
                <a:latin typeface="Arial Rounded MT Bold" panose="020F0704030504030204" pitchFamily="34" charset="0"/>
              </a:rPr>
              <a:t>Useilla aloilla voi suorittaa myös tutkinnon </a:t>
            </a:r>
            <a:r>
              <a:rPr lang="fi-FI" sz="1800" dirty="0">
                <a:solidFill>
                  <a:srgbClr val="C00000"/>
                </a:solidFill>
                <a:latin typeface="Arial Rounded MT Bold" panose="020F0704030504030204" pitchFamily="34" charset="0"/>
              </a:rPr>
              <a:t>vieraalla kielellä </a:t>
            </a:r>
            <a:r>
              <a:rPr lang="fi-FI" sz="1800" dirty="0">
                <a:latin typeface="Arial Rounded MT Bold" panose="020F0704030504030204" pitchFamily="34" charset="0"/>
              </a:rPr>
              <a:t>tai osan opinnoista ulkomailla.</a:t>
            </a:r>
          </a:p>
        </p:txBody>
      </p:sp>
      <p:sp>
        <p:nvSpPr>
          <p:cNvPr id="21" name="Tekstiruutu 20"/>
          <p:cNvSpPr txBox="1"/>
          <p:nvPr/>
        </p:nvSpPr>
        <p:spPr>
          <a:xfrm>
            <a:off x="323528" y="5345340"/>
            <a:ext cx="6840760" cy="1354217"/>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800" dirty="0">
                <a:latin typeface="Arial Rounded MT Bold" panose="020F0704030504030204" pitchFamily="34" charset="0"/>
              </a:rPr>
              <a:t>Tutkintonimikkeeseen lisätään lyhenne AMK  tai ylempi AMK</a:t>
            </a:r>
          </a:p>
          <a:p>
            <a:pPr marL="285750" indent="-285750">
              <a:buFont typeface="Courier New" panose="02070309020205020404" pitchFamily="49" charset="0"/>
              <a:buChar char="o"/>
            </a:pPr>
            <a:r>
              <a:rPr lang="fi-FI" sz="1600" dirty="0">
                <a:latin typeface="Arial Rounded MT Bold" panose="020F0704030504030204" pitchFamily="34" charset="0"/>
              </a:rPr>
              <a:t>Restonomi (AMK)</a:t>
            </a:r>
          </a:p>
          <a:p>
            <a:pPr marL="285750" indent="-285750">
              <a:buFont typeface="Courier New" panose="02070309020205020404" pitchFamily="49" charset="0"/>
              <a:buChar char="o"/>
            </a:pPr>
            <a:r>
              <a:rPr lang="fi-FI" sz="1600" dirty="0">
                <a:latin typeface="Arial Rounded MT Bold" panose="020F0704030504030204" pitchFamily="34" charset="0"/>
              </a:rPr>
              <a:t>Insinööri (AMK)</a:t>
            </a:r>
          </a:p>
          <a:p>
            <a:pPr marL="285750" indent="-285750">
              <a:buFont typeface="Courier New" panose="02070309020205020404" pitchFamily="49" charset="0"/>
              <a:buChar char="o"/>
            </a:pPr>
            <a:r>
              <a:rPr lang="fi-FI" sz="1600" dirty="0">
                <a:latin typeface="Arial Rounded MT Bold" panose="020F0704030504030204" pitchFamily="34" charset="0"/>
              </a:rPr>
              <a:t>Sairaanhoitaja (ylempi AMK tai YAMK)</a:t>
            </a:r>
          </a:p>
          <a:p>
            <a:pPr marL="285750" indent="-285750">
              <a:buFont typeface="Courier New" panose="02070309020205020404" pitchFamily="49" charset="0"/>
              <a:buChar char="o"/>
            </a:pPr>
            <a:r>
              <a:rPr lang="fi-FI" sz="1600" dirty="0">
                <a:latin typeface="Arial Rounded MT Bold" panose="020F0704030504030204" pitchFamily="34" charset="0"/>
              </a:rPr>
              <a:t>…</a:t>
            </a:r>
          </a:p>
        </p:txBody>
      </p:sp>
      <p:sp>
        <p:nvSpPr>
          <p:cNvPr id="3" name="Kuvaselitepilvi 2"/>
          <p:cNvSpPr/>
          <p:nvPr/>
        </p:nvSpPr>
        <p:spPr bwMode="auto">
          <a:xfrm>
            <a:off x="6516216" y="1675275"/>
            <a:ext cx="2448272" cy="1269957"/>
          </a:xfrm>
          <a:prstGeom prst="cloudCallout">
            <a:avLst>
              <a:gd name="adj1" fmla="val -34222"/>
              <a:gd name="adj2" fmla="val 73368"/>
            </a:avLst>
          </a:prstGeom>
          <a:solidFill>
            <a:schemeClr val="accent1"/>
          </a:solid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 name="Tekstiruutu 4"/>
          <p:cNvSpPr txBox="1"/>
          <p:nvPr/>
        </p:nvSpPr>
        <p:spPr>
          <a:xfrm>
            <a:off x="6948264" y="1899404"/>
            <a:ext cx="1728192" cy="738664"/>
          </a:xfrm>
          <a:prstGeom prst="rect">
            <a:avLst/>
          </a:prstGeom>
          <a:noFill/>
        </p:spPr>
        <p:txBody>
          <a:bodyPr wrap="square" rtlCol="0">
            <a:spAutoFit/>
          </a:bodyPr>
          <a:lstStyle/>
          <a:p>
            <a:pPr algn="ctr">
              <a:buNone/>
            </a:pPr>
            <a:r>
              <a:rPr lang="fi-FI" sz="1400" dirty="0">
                <a:solidFill>
                  <a:srgbClr val="C00000"/>
                </a:solidFill>
                <a:latin typeface="Arial Rounded MT Bold" panose="020F0704030504030204" pitchFamily="34" charset="0"/>
              </a:rPr>
              <a:t>Tarkista aina opintojen sisältö koulun oppaista</a:t>
            </a:r>
          </a:p>
        </p:txBody>
      </p:sp>
      <p:pic>
        <p:nvPicPr>
          <p:cNvPr id="1026" name="Picture 2" descr="C:\Users\Seppo\AppData\Local\Microsoft\Windows\Temporary Internet Files\Content.IE5\XD7KKTVJ\MC90043806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08" y="3460972"/>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5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 name="Picture 51"/>
          <p:cNvPicPr>
            <a:picLocks noChangeAspect="1" noChangeArrowheads="1"/>
          </p:cNvPicPr>
          <p:nvPr/>
        </p:nvPicPr>
        <p:blipFill rotWithShape="1">
          <a:blip r:embed="rId2">
            <a:extLst>
              <a:ext uri="{28A0092B-C50C-407E-A947-70E740481C1C}">
                <a14:useLocalDpi xmlns:a14="http://schemas.microsoft.com/office/drawing/2010/main" val="0"/>
              </a:ext>
            </a:extLst>
          </a:blip>
          <a:srcRect t="23730"/>
          <a:stretch/>
        </p:blipFill>
        <p:spPr bwMode="auto">
          <a:xfrm>
            <a:off x="2207596" y="1014122"/>
            <a:ext cx="4536504" cy="5541718"/>
          </a:xfrm>
          <a:prstGeom prst="rect">
            <a:avLst/>
          </a:prstGeom>
          <a:noFill/>
          <a:ln>
            <a:noFill/>
          </a:ln>
          <a:effectLst>
            <a:glow rad="101600">
              <a:srgbClr val="3366CC">
                <a:alpha val="6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60" name="Rectangle 112"/>
          <p:cNvSpPr>
            <a:spLocks noGrp="1" noChangeArrowheads="1"/>
          </p:cNvSpPr>
          <p:nvPr>
            <p:ph type="title"/>
          </p:nvPr>
        </p:nvSpPr>
        <p:spPr bwMode="auto">
          <a:xfrm>
            <a:off x="1335135" y="72795"/>
            <a:ext cx="6420697" cy="76470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latin typeface="Arial Rounded MT Bold" panose="020F0704030504030204" pitchFamily="34" charset="0"/>
              </a:rPr>
              <a:t>Ammattikorkeakoulut</a:t>
            </a:r>
          </a:p>
        </p:txBody>
      </p:sp>
      <p:sp>
        <p:nvSpPr>
          <p:cNvPr id="4" name="Tekstiruutu 3"/>
          <p:cNvSpPr txBox="1"/>
          <p:nvPr/>
        </p:nvSpPr>
        <p:spPr>
          <a:xfrm>
            <a:off x="18135" y="1124744"/>
            <a:ext cx="1638956" cy="461665"/>
          </a:xfrm>
          <a:prstGeom prst="rect">
            <a:avLst/>
          </a:prstGeom>
          <a:noFill/>
        </p:spPr>
        <p:txBody>
          <a:bodyPr wrap="square" rtlCol="0">
            <a:spAutoFit/>
          </a:bodyPr>
          <a:lstStyle/>
          <a:p>
            <a:pPr>
              <a:buNone/>
            </a:pPr>
            <a:r>
              <a:rPr lang="fi-FI" sz="1200" u="sng" dirty="0">
                <a:latin typeface="Arial Rounded MT Bold" panose="020F0704030504030204" pitchFamily="34" charset="0"/>
              </a:rPr>
              <a:t>Toimipisteitä ympäri Suomea:</a:t>
            </a:r>
          </a:p>
        </p:txBody>
      </p:sp>
      <p:grpSp>
        <p:nvGrpSpPr>
          <p:cNvPr id="10" name="Ryhmä 9"/>
          <p:cNvGrpSpPr/>
          <p:nvPr/>
        </p:nvGrpSpPr>
        <p:grpSpPr>
          <a:xfrm>
            <a:off x="2587843" y="1459809"/>
            <a:ext cx="2486483" cy="541425"/>
            <a:chOff x="2479026" y="1693822"/>
            <a:chExt cx="2486483" cy="541425"/>
          </a:xfrm>
        </p:grpSpPr>
        <p:sp>
          <p:nvSpPr>
            <p:cNvPr id="2" name="Tekstiruutu 1"/>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Rovaniemi</a:t>
              </a:r>
            </a:p>
          </p:txBody>
        </p:sp>
        <p:cxnSp>
          <p:nvCxnSpPr>
            <p:cNvPr id="8" name="Suora nuoliyhdysviiva 7"/>
            <p:cNvCxnSpPr/>
            <p:nvPr/>
          </p:nvCxnSpPr>
          <p:spPr bwMode="auto">
            <a:xfrm flipV="1">
              <a:off x="2479026" y="1816932"/>
              <a:ext cx="1561236" cy="418315"/>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3126" name="Picture 54">
            <a:hlinkClick r:id="rId3" tooltip="LAPIN AM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992" y="1687927"/>
            <a:ext cx="1224224" cy="371281"/>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nvGrpSpPr>
          <p:cNvPr id="39" name="Ryhmä 38"/>
          <p:cNvGrpSpPr/>
          <p:nvPr/>
        </p:nvGrpSpPr>
        <p:grpSpPr>
          <a:xfrm>
            <a:off x="2513687" y="2659267"/>
            <a:ext cx="2449938" cy="246221"/>
            <a:chOff x="2515571" y="1693822"/>
            <a:chExt cx="2449938" cy="246221"/>
          </a:xfrm>
        </p:grpSpPr>
        <p:sp>
          <p:nvSpPr>
            <p:cNvPr id="40" name="Tekstiruutu 39"/>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Oulu</a:t>
              </a:r>
            </a:p>
          </p:txBody>
        </p:sp>
        <p:cxnSp>
          <p:nvCxnSpPr>
            <p:cNvPr id="41" name="Suora nuoliyhdysviiva 40"/>
            <p:cNvCxnSpPr/>
            <p:nvPr/>
          </p:nvCxnSpPr>
          <p:spPr bwMode="auto">
            <a:xfrm>
              <a:off x="2515571" y="1693822"/>
              <a:ext cx="1524691" cy="123110"/>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43" name="Ryhmä 42"/>
          <p:cNvGrpSpPr/>
          <p:nvPr/>
        </p:nvGrpSpPr>
        <p:grpSpPr>
          <a:xfrm>
            <a:off x="2708628" y="2978173"/>
            <a:ext cx="1383773" cy="762530"/>
            <a:chOff x="3472666" y="1177513"/>
            <a:chExt cx="1492843" cy="762530"/>
          </a:xfrm>
        </p:grpSpPr>
        <p:sp>
          <p:nvSpPr>
            <p:cNvPr id="44" name="Tekstiruutu 43"/>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Kokkola</a:t>
              </a:r>
            </a:p>
          </p:txBody>
        </p:sp>
        <p:cxnSp>
          <p:nvCxnSpPr>
            <p:cNvPr id="45" name="Suora nuoliyhdysviiva 44"/>
            <p:cNvCxnSpPr/>
            <p:nvPr/>
          </p:nvCxnSpPr>
          <p:spPr bwMode="auto">
            <a:xfrm>
              <a:off x="3472666" y="1177513"/>
              <a:ext cx="567596" cy="639419"/>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3079" name="Picture 7" descr="Oulun ammattikorkeakoulu">
            <a:hlinkClick r:id="rId5" tooltip="OULUN AMK"/>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800" b="44552"/>
          <a:stretch/>
        </p:blipFill>
        <p:spPr bwMode="auto">
          <a:xfrm>
            <a:off x="2269042" y="2350685"/>
            <a:ext cx="831782" cy="367698"/>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1" name="Picture 9" descr="http://web.centria.fi/kuvat/amk_paalogo_fi.jpg">
            <a:hlinkClick r:id="rId7" tooltip="CENTRIA-AMK"/>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257" y="2767253"/>
            <a:ext cx="985012" cy="310097"/>
          </a:xfrm>
          <a:prstGeom prst="rect">
            <a:avLst/>
          </a:prstGeom>
          <a:ln w="1270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47" name="Ryhmä 46"/>
          <p:cNvGrpSpPr/>
          <p:nvPr/>
        </p:nvGrpSpPr>
        <p:grpSpPr>
          <a:xfrm>
            <a:off x="2267744" y="3933056"/>
            <a:ext cx="1407177" cy="281961"/>
            <a:chOff x="3466395" y="1596199"/>
            <a:chExt cx="1499114" cy="343844"/>
          </a:xfrm>
        </p:grpSpPr>
        <p:sp>
          <p:nvSpPr>
            <p:cNvPr id="48" name="Tekstiruutu 47"/>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Vaasa</a:t>
              </a:r>
            </a:p>
          </p:txBody>
        </p:sp>
        <p:cxnSp>
          <p:nvCxnSpPr>
            <p:cNvPr id="49" name="Suora nuoliyhdysviiva 48"/>
            <p:cNvCxnSpPr/>
            <p:nvPr/>
          </p:nvCxnSpPr>
          <p:spPr bwMode="auto">
            <a:xfrm>
              <a:off x="3466395" y="1596199"/>
              <a:ext cx="573867" cy="220733"/>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24" name="Ryhmä 23"/>
          <p:cNvGrpSpPr/>
          <p:nvPr/>
        </p:nvGrpSpPr>
        <p:grpSpPr>
          <a:xfrm>
            <a:off x="4572000" y="3254787"/>
            <a:ext cx="2059592" cy="246221"/>
            <a:chOff x="93401" y="1420998"/>
            <a:chExt cx="2435594" cy="246221"/>
          </a:xfrm>
        </p:grpSpPr>
        <p:sp>
          <p:nvSpPr>
            <p:cNvPr id="53" name="Tekstiruutu 52"/>
            <p:cNvSpPr txBox="1"/>
            <p:nvPr/>
          </p:nvSpPr>
          <p:spPr>
            <a:xfrm>
              <a:off x="93401" y="1420998"/>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Kajaani</a:t>
              </a:r>
            </a:p>
          </p:txBody>
        </p:sp>
        <p:cxnSp>
          <p:nvCxnSpPr>
            <p:cNvPr id="54" name="Suora nuoliyhdysviiva 53"/>
            <p:cNvCxnSpPr>
              <a:cxnSpLocks/>
            </p:cNvCxnSpPr>
            <p:nvPr/>
          </p:nvCxnSpPr>
          <p:spPr bwMode="auto">
            <a:xfrm flipV="1">
              <a:off x="796980" y="1464093"/>
              <a:ext cx="1732015" cy="80015"/>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56" name="Ryhmä 55"/>
          <p:cNvGrpSpPr/>
          <p:nvPr/>
        </p:nvGrpSpPr>
        <p:grpSpPr>
          <a:xfrm>
            <a:off x="1790250" y="6031772"/>
            <a:ext cx="1305132" cy="427788"/>
            <a:chOff x="3995936" y="1573971"/>
            <a:chExt cx="1150373" cy="427788"/>
          </a:xfrm>
        </p:grpSpPr>
        <p:sp>
          <p:nvSpPr>
            <p:cNvPr id="57" name="Tekstiruutu 56"/>
            <p:cNvSpPr txBox="1"/>
            <p:nvPr/>
          </p:nvSpPr>
          <p:spPr>
            <a:xfrm>
              <a:off x="3995936" y="1755538"/>
              <a:ext cx="1150373" cy="246221"/>
            </a:xfrm>
            <a:prstGeom prst="rect">
              <a:avLst/>
            </a:prstGeom>
            <a:noFill/>
          </p:spPr>
          <p:txBody>
            <a:bodyPr wrap="square" rtlCol="0">
              <a:spAutoFit/>
            </a:bodyPr>
            <a:lstStyle/>
            <a:p>
              <a:pPr>
                <a:buNone/>
              </a:pPr>
              <a:r>
                <a:rPr lang="fi-FI" sz="1000" dirty="0" err="1">
                  <a:latin typeface="Arial Rounded MT Bold" panose="020F0704030504030204" pitchFamily="34" charset="0"/>
                </a:rPr>
                <a:t>Mariehamn</a:t>
              </a:r>
              <a:endParaRPr lang="fi-FI" sz="1000" dirty="0">
                <a:latin typeface="Arial Rounded MT Bold" panose="020F0704030504030204" pitchFamily="34" charset="0"/>
              </a:endParaRPr>
            </a:p>
          </p:txBody>
        </p:sp>
        <p:cxnSp>
          <p:nvCxnSpPr>
            <p:cNvPr id="58" name="Suora nuoliyhdysviiva 57"/>
            <p:cNvCxnSpPr/>
            <p:nvPr/>
          </p:nvCxnSpPr>
          <p:spPr bwMode="auto">
            <a:xfrm>
              <a:off x="4040262" y="1573971"/>
              <a:ext cx="0" cy="242962"/>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59" name="Ryhmä 58"/>
          <p:cNvGrpSpPr/>
          <p:nvPr/>
        </p:nvGrpSpPr>
        <p:grpSpPr>
          <a:xfrm>
            <a:off x="2485869" y="5902438"/>
            <a:ext cx="1183540" cy="773903"/>
            <a:chOff x="3781969" y="1693822"/>
            <a:chExt cx="1183540" cy="773903"/>
          </a:xfrm>
        </p:grpSpPr>
        <p:sp>
          <p:nvSpPr>
            <p:cNvPr id="60" name="Tekstiruutu 59"/>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Turku</a:t>
              </a:r>
            </a:p>
          </p:txBody>
        </p:sp>
        <p:cxnSp>
          <p:nvCxnSpPr>
            <p:cNvPr id="61" name="Suora nuoliyhdysviiva 60"/>
            <p:cNvCxnSpPr/>
            <p:nvPr/>
          </p:nvCxnSpPr>
          <p:spPr bwMode="auto">
            <a:xfrm flipV="1">
              <a:off x="3781969" y="1816932"/>
              <a:ext cx="258293" cy="650793"/>
            </a:xfrm>
            <a:prstGeom prst="straightConnector1">
              <a:avLst/>
            </a:prstGeom>
            <a:noFill/>
            <a:ln w="19050" cap="flat" cmpd="sng" algn="ctr">
              <a:solidFill>
                <a:schemeClr val="tx1"/>
              </a:solidFill>
              <a:prstDash val="solid"/>
              <a:round/>
              <a:headEnd type="oval" w="med" len="med"/>
              <a:tailEnd type="oval" w="med" len="med"/>
            </a:ln>
            <a:effectLst/>
          </p:spPr>
        </p:cxnSp>
      </p:grpSp>
      <p:sp>
        <p:nvSpPr>
          <p:cNvPr id="63" name="Tekstiruutu 62"/>
          <p:cNvSpPr txBox="1"/>
          <p:nvPr/>
        </p:nvSpPr>
        <p:spPr>
          <a:xfrm>
            <a:off x="3529248" y="5373216"/>
            <a:ext cx="1081552" cy="246221"/>
          </a:xfrm>
          <a:prstGeom prst="rect">
            <a:avLst/>
          </a:prstGeom>
          <a:noFill/>
        </p:spPr>
        <p:txBody>
          <a:bodyPr wrap="square" rtlCol="0">
            <a:spAutoFit/>
          </a:bodyPr>
          <a:lstStyle/>
          <a:p>
            <a:pPr>
              <a:buNone/>
            </a:pPr>
            <a:r>
              <a:rPr lang="fi-FI" sz="1000" dirty="0">
                <a:latin typeface="Arial Rounded MT Bold" panose="020F0704030504030204" pitchFamily="34" charset="0"/>
              </a:rPr>
              <a:t>Hämeenlinna</a:t>
            </a:r>
          </a:p>
        </p:txBody>
      </p:sp>
      <p:cxnSp>
        <p:nvCxnSpPr>
          <p:cNvPr id="64" name="Suora nuoliyhdysviiva 63"/>
          <p:cNvCxnSpPr/>
          <p:nvPr/>
        </p:nvCxnSpPr>
        <p:spPr bwMode="auto">
          <a:xfrm flipV="1">
            <a:off x="2245712" y="5592606"/>
            <a:ext cx="1379884" cy="77941"/>
          </a:xfrm>
          <a:prstGeom prst="straightConnector1">
            <a:avLst/>
          </a:prstGeom>
          <a:noFill/>
          <a:ln w="19050" cap="flat" cmpd="sng" algn="ctr">
            <a:solidFill>
              <a:schemeClr val="tx1"/>
            </a:solidFill>
            <a:prstDash val="solid"/>
            <a:round/>
            <a:headEnd type="oval" w="med" len="med"/>
            <a:tailEnd type="oval" w="med" len="med"/>
          </a:ln>
          <a:effectLst/>
        </p:spPr>
      </p:cxnSp>
      <p:grpSp>
        <p:nvGrpSpPr>
          <p:cNvPr id="65" name="Ryhmä 64"/>
          <p:cNvGrpSpPr/>
          <p:nvPr/>
        </p:nvGrpSpPr>
        <p:grpSpPr>
          <a:xfrm>
            <a:off x="2382673" y="5158742"/>
            <a:ext cx="1251202" cy="246221"/>
            <a:chOff x="3714307" y="1693822"/>
            <a:chExt cx="1251202" cy="246221"/>
          </a:xfrm>
        </p:grpSpPr>
        <p:sp>
          <p:nvSpPr>
            <p:cNvPr id="66" name="Tekstiruutu 65"/>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Pori</a:t>
              </a:r>
            </a:p>
          </p:txBody>
        </p:sp>
        <p:cxnSp>
          <p:nvCxnSpPr>
            <p:cNvPr id="67" name="Suora nuoliyhdysviiva 66"/>
            <p:cNvCxnSpPr/>
            <p:nvPr/>
          </p:nvCxnSpPr>
          <p:spPr bwMode="auto">
            <a:xfrm flipV="1">
              <a:off x="3714307" y="1816932"/>
              <a:ext cx="325955" cy="41219"/>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68" name="Ryhmä 67"/>
          <p:cNvGrpSpPr/>
          <p:nvPr/>
        </p:nvGrpSpPr>
        <p:grpSpPr>
          <a:xfrm>
            <a:off x="2479026" y="4562035"/>
            <a:ext cx="1876950" cy="706362"/>
            <a:chOff x="3088559" y="1233681"/>
            <a:chExt cx="1876950" cy="706362"/>
          </a:xfrm>
        </p:grpSpPr>
        <p:sp>
          <p:nvSpPr>
            <p:cNvPr id="69" name="Tekstiruutu 68"/>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Tampere</a:t>
              </a:r>
            </a:p>
          </p:txBody>
        </p:sp>
        <p:cxnSp>
          <p:nvCxnSpPr>
            <p:cNvPr id="70" name="Suora nuoliyhdysviiva 69"/>
            <p:cNvCxnSpPr/>
            <p:nvPr/>
          </p:nvCxnSpPr>
          <p:spPr bwMode="auto">
            <a:xfrm>
              <a:off x="3088559" y="1233681"/>
              <a:ext cx="944895" cy="583252"/>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71" name="Ryhmä 70"/>
          <p:cNvGrpSpPr/>
          <p:nvPr/>
        </p:nvGrpSpPr>
        <p:grpSpPr>
          <a:xfrm>
            <a:off x="2479026" y="4252886"/>
            <a:ext cx="1660926" cy="246221"/>
            <a:chOff x="3304583" y="1693822"/>
            <a:chExt cx="1660926" cy="246221"/>
          </a:xfrm>
        </p:grpSpPr>
        <p:sp>
          <p:nvSpPr>
            <p:cNvPr id="72" name="Tekstiruutu 71"/>
            <p:cNvSpPr txBox="1"/>
            <p:nvPr/>
          </p:nvSpPr>
          <p:spPr>
            <a:xfrm>
              <a:off x="3995936" y="1693822"/>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Seinäjoki</a:t>
              </a:r>
            </a:p>
          </p:txBody>
        </p:sp>
        <p:cxnSp>
          <p:nvCxnSpPr>
            <p:cNvPr id="73" name="Suora nuoliyhdysviiva 72"/>
            <p:cNvCxnSpPr/>
            <p:nvPr/>
          </p:nvCxnSpPr>
          <p:spPr bwMode="auto">
            <a:xfrm>
              <a:off x="3304583" y="1693822"/>
              <a:ext cx="735679" cy="123110"/>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107" name="Picture 18">
            <a:hlinkClick r:id="rId9" tooltip="TAMPEREEN AMK"/>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0826"/>
          <a:stretch/>
        </p:blipFill>
        <p:spPr bwMode="auto">
          <a:xfrm>
            <a:off x="1635840" y="4438924"/>
            <a:ext cx="1035349" cy="276360"/>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14" name="Picture 45">
            <a:hlinkClick r:id="rId11" tooltip="SATAKUNNAN AMK"/>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7555"/>
          <a:stretch/>
        </p:blipFill>
        <p:spPr bwMode="auto">
          <a:xfrm>
            <a:off x="1652728" y="5149851"/>
            <a:ext cx="754835" cy="304796"/>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5122" name="Picture 2" descr="Hämeen ammattikorkeakoulu">
            <a:hlinkClick r:id="rId13" tooltip="HÄMEEN AMK"/>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22983"/>
          <a:stretch/>
        </p:blipFill>
        <p:spPr bwMode="auto">
          <a:xfrm>
            <a:off x="1655091" y="5522443"/>
            <a:ext cx="1151326" cy="274881"/>
          </a:xfrm>
          <a:prstGeom prst="rect">
            <a:avLst/>
          </a:prstGeom>
          <a:solidFill>
            <a:schemeClr val="bg1"/>
          </a:solidFill>
          <a:ln>
            <a:solidFill>
              <a:schemeClr val="tx1"/>
            </a:solidFill>
          </a:ln>
          <a:effectLst>
            <a:outerShdw blurRad="292100" dist="139700" dir="2700000" algn="tl" rotWithShape="0">
              <a:srgbClr val="333333">
                <a:alpha val="65000"/>
              </a:srgbClr>
            </a:outerShdw>
          </a:effectLst>
        </p:spPr>
      </p:pic>
      <p:grpSp>
        <p:nvGrpSpPr>
          <p:cNvPr id="84" name="Ryhmä 83"/>
          <p:cNvGrpSpPr/>
          <p:nvPr/>
        </p:nvGrpSpPr>
        <p:grpSpPr>
          <a:xfrm>
            <a:off x="4832105" y="5256732"/>
            <a:ext cx="1799487" cy="246221"/>
            <a:chOff x="93401" y="1420998"/>
            <a:chExt cx="1976564" cy="246221"/>
          </a:xfrm>
        </p:grpSpPr>
        <p:sp>
          <p:nvSpPr>
            <p:cNvPr id="85" name="Tekstiruutu 84"/>
            <p:cNvSpPr txBox="1"/>
            <p:nvPr/>
          </p:nvSpPr>
          <p:spPr>
            <a:xfrm>
              <a:off x="93401" y="1420998"/>
              <a:ext cx="1188727" cy="246221"/>
            </a:xfrm>
            <a:prstGeom prst="rect">
              <a:avLst/>
            </a:prstGeom>
            <a:noFill/>
          </p:spPr>
          <p:txBody>
            <a:bodyPr wrap="square" rtlCol="0">
              <a:spAutoFit/>
            </a:bodyPr>
            <a:lstStyle/>
            <a:p>
              <a:pPr>
                <a:buNone/>
              </a:pPr>
              <a:r>
                <a:rPr lang="fi-FI" sz="1000" dirty="0">
                  <a:latin typeface="Arial Rounded MT Bold" panose="020F0704030504030204" pitchFamily="34" charset="0"/>
                </a:rPr>
                <a:t>Lappeenranta</a:t>
              </a:r>
            </a:p>
          </p:txBody>
        </p:sp>
        <p:cxnSp>
          <p:nvCxnSpPr>
            <p:cNvPr id="86" name="Suora nuoliyhdysviiva 85"/>
            <p:cNvCxnSpPr>
              <a:cxnSpLocks/>
            </p:cNvCxnSpPr>
            <p:nvPr/>
          </p:nvCxnSpPr>
          <p:spPr bwMode="auto">
            <a:xfrm>
              <a:off x="1162388" y="1562612"/>
              <a:ext cx="907577" cy="49300"/>
            </a:xfrm>
            <a:prstGeom prst="straightConnector1">
              <a:avLst/>
            </a:prstGeom>
            <a:noFill/>
            <a:ln w="19050" cap="flat" cmpd="sng" algn="ctr">
              <a:solidFill>
                <a:schemeClr val="tx1"/>
              </a:solidFill>
              <a:prstDash val="solid"/>
              <a:round/>
              <a:headEnd type="oval" w="med" len="med"/>
              <a:tailEnd type="oval" w="med" len="med"/>
            </a:ln>
            <a:effectLst/>
          </p:spPr>
        </p:cxnSp>
      </p:grpSp>
      <p:sp>
        <p:nvSpPr>
          <p:cNvPr id="88" name="Tekstiruutu 87"/>
          <p:cNvSpPr txBox="1"/>
          <p:nvPr/>
        </p:nvSpPr>
        <p:spPr>
          <a:xfrm>
            <a:off x="4480722" y="4786788"/>
            <a:ext cx="1042681" cy="295129"/>
          </a:xfrm>
          <a:prstGeom prst="rect">
            <a:avLst/>
          </a:prstGeom>
          <a:noFill/>
        </p:spPr>
        <p:txBody>
          <a:bodyPr wrap="square" rtlCol="0">
            <a:spAutoFit/>
          </a:bodyPr>
          <a:lstStyle/>
          <a:p>
            <a:pPr>
              <a:buNone/>
            </a:pPr>
            <a:r>
              <a:rPr lang="fi-FI" sz="1000" dirty="0">
                <a:latin typeface="Arial Rounded MT Bold" panose="020F0704030504030204" pitchFamily="34" charset="0"/>
              </a:rPr>
              <a:t>Mikkeli</a:t>
            </a:r>
          </a:p>
        </p:txBody>
      </p:sp>
      <p:cxnSp>
        <p:nvCxnSpPr>
          <p:cNvPr id="89" name="Suora nuoliyhdysviiva 88"/>
          <p:cNvCxnSpPr/>
          <p:nvPr/>
        </p:nvCxnSpPr>
        <p:spPr bwMode="auto">
          <a:xfrm flipV="1">
            <a:off x="5056566" y="4706933"/>
            <a:ext cx="1792151" cy="279155"/>
          </a:xfrm>
          <a:prstGeom prst="straightConnector1">
            <a:avLst/>
          </a:prstGeom>
          <a:noFill/>
          <a:ln w="19050" cap="flat" cmpd="sng" algn="ctr">
            <a:solidFill>
              <a:schemeClr val="tx1"/>
            </a:solidFill>
            <a:prstDash val="solid"/>
            <a:round/>
            <a:headEnd type="oval" w="med" len="med"/>
            <a:tailEnd type="oval" w="med" len="med"/>
          </a:ln>
          <a:effectLst/>
        </p:spPr>
      </p:cxnSp>
      <p:grpSp>
        <p:nvGrpSpPr>
          <p:cNvPr id="90" name="Ryhmä 89"/>
          <p:cNvGrpSpPr/>
          <p:nvPr/>
        </p:nvGrpSpPr>
        <p:grpSpPr>
          <a:xfrm>
            <a:off x="3669409" y="4371573"/>
            <a:ext cx="3162430" cy="368810"/>
            <a:chOff x="-583448" y="1244712"/>
            <a:chExt cx="3049587" cy="368810"/>
          </a:xfrm>
        </p:grpSpPr>
        <p:sp>
          <p:nvSpPr>
            <p:cNvPr id="91" name="Tekstiruutu 90"/>
            <p:cNvSpPr txBox="1"/>
            <p:nvPr/>
          </p:nvSpPr>
          <p:spPr>
            <a:xfrm>
              <a:off x="-583448" y="1367301"/>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Jyväskylä</a:t>
              </a:r>
            </a:p>
          </p:txBody>
        </p:sp>
        <p:cxnSp>
          <p:nvCxnSpPr>
            <p:cNvPr id="92" name="Suora nuoliyhdysviiva 91"/>
            <p:cNvCxnSpPr/>
            <p:nvPr/>
          </p:nvCxnSpPr>
          <p:spPr bwMode="auto">
            <a:xfrm flipV="1">
              <a:off x="186627" y="1244712"/>
              <a:ext cx="2279512" cy="245699"/>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93" name="Ryhmä 92"/>
          <p:cNvGrpSpPr/>
          <p:nvPr/>
        </p:nvGrpSpPr>
        <p:grpSpPr>
          <a:xfrm>
            <a:off x="5757160" y="3989100"/>
            <a:ext cx="1074679" cy="346184"/>
            <a:chOff x="93401" y="1321035"/>
            <a:chExt cx="1074679" cy="346184"/>
          </a:xfrm>
        </p:grpSpPr>
        <p:sp>
          <p:nvSpPr>
            <p:cNvPr id="94" name="Tekstiruutu 93"/>
            <p:cNvSpPr txBox="1"/>
            <p:nvPr/>
          </p:nvSpPr>
          <p:spPr>
            <a:xfrm>
              <a:off x="93401" y="1420998"/>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Joensuu</a:t>
              </a:r>
            </a:p>
          </p:txBody>
        </p:sp>
        <p:cxnSp>
          <p:nvCxnSpPr>
            <p:cNvPr id="95" name="Suora nuoliyhdysviiva 94"/>
            <p:cNvCxnSpPr/>
            <p:nvPr/>
          </p:nvCxnSpPr>
          <p:spPr bwMode="auto">
            <a:xfrm flipV="1">
              <a:off x="789551" y="1321035"/>
              <a:ext cx="378529" cy="223073"/>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96" name="Ryhmä 95"/>
          <p:cNvGrpSpPr/>
          <p:nvPr/>
        </p:nvGrpSpPr>
        <p:grpSpPr>
          <a:xfrm>
            <a:off x="4832105" y="3662811"/>
            <a:ext cx="2044151" cy="468160"/>
            <a:chOff x="93401" y="1199059"/>
            <a:chExt cx="2044151" cy="468160"/>
          </a:xfrm>
        </p:grpSpPr>
        <p:sp>
          <p:nvSpPr>
            <p:cNvPr id="97" name="Tekstiruutu 96"/>
            <p:cNvSpPr txBox="1"/>
            <p:nvPr/>
          </p:nvSpPr>
          <p:spPr>
            <a:xfrm>
              <a:off x="93401" y="1420998"/>
              <a:ext cx="969573" cy="246221"/>
            </a:xfrm>
            <a:prstGeom prst="rect">
              <a:avLst/>
            </a:prstGeom>
            <a:noFill/>
          </p:spPr>
          <p:txBody>
            <a:bodyPr wrap="square" rtlCol="0">
              <a:spAutoFit/>
            </a:bodyPr>
            <a:lstStyle/>
            <a:p>
              <a:pPr>
                <a:buNone/>
              </a:pPr>
              <a:r>
                <a:rPr lang="fi-FI" sz="1000" dirty="0">
                  <a:latin typeface="Arial Rounded MT Bold" panose="020F0704030504030204" pitchFamily="34" charset="0"/>
                </a:rPr>
                <a:t>Kuopio</a:t>
              </a:r>
            </a:p>
          </p:txBody>
        </p:sp>
        <p:cxnSp>
          <p:nvCxnSpPr>
            <p:cNvPr id="98" name="Suora nuoliyhdysviiva 97"/>
            <p:cNvCxnSpPr/>
            <p:nvPr/>
          </p:nvCxnSpPr>
          <p:spPr bwMode="auto">
            <a:xfrm flipV="1">
              <a:off x="682414" y="1199059"/>
              <a:ext cx="1455138" cy="326289"/>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3092" name="Picture 20" descr="http://portal.savonia.fi/amk/sites/all/themes/harp/logo.png">
            <a:hlinkClick r:id="rId15" tooltip="SAVONIA-AMK"/>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52686" y="3501008"/>
            <a:ext cx="1171679" cy="323607"/>
          </a:xfrm>
          <a:prstGeom prst="rect">
            <a:avLst/>
          </a:prstGeom>
          <a:solidFill>
            <a:schemeClr val="bg1"/>
          </a:solidFill>
          <a:ln>
            <a:solidFill>
              <a:schemeClr val="tx1"/>
            </a:solidFill>
          </a:ln>
          <a:effectLst>
            <a:outerShdw blurRad="190500" algn="tl" rotWithShape="0">
              <a:srgbClr val="000000">
                <a:alpha val="70000"/>
              </a:srgbClr>
            </a:outerShdw>
          </a:effectLst>
        </p:spPr>
      </p:pic>
      <p:pic>
        <p:nvPicPr>
          <p:cNvPr id="3093" name="Picture 21">
            <a:hlinkClick r:id="rId17" tooltip="KARELIA-AMK"/>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193" t="24142" r="3592" b="25029"/>
          <a:stretch/>
        </p:blipFill>
        <p:spPr bwMode="auto">
          <a:xfrm>
            <a:off x="6652686" y="3884700"/>
            <a:ext cx="1285336" cy="264380"/>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3094" name="Picture 22">
            <a:hlinkClick r:id="rId19" tooltip="JYVÄSKYLÄN AMK"/>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52686" y="4221088"/>
            <a:ext cx="1204286" cy="300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nvGrpSpPr>
          <p:cNvPr id="116" name="Ryhmä 115"/>
          <p:cNvGrpSpPr/>
          <p:nvPr/>
        </p:nvGrpSpPr>
        <p:grpSpPr>
          <a:xfrm>
            <a:off x="3871190" y="5667228"/>
            <a:ext cx="2791377" cy="282052"/>
            <a:chOff x="93401" y="1358281"/>
            <a:chExt cx="2979919" cy="308938"/>
          </a:xfrm>
        </p:grpSpPr>
        <p:sp>
          <p:nvSpPr>
            <p:cNvPr id="117" name="Tekstiruutu 116"/>
            <p:cNvSpPr txBox="1"/>
            <p:nvPr/>
          </p:nvSpPr>
          <p:spPr>
            <a:xfrm>
              <a:off x="93401" y="1420998"/>
              <a:ext cx="1188727" cy="246221"/>
            </a:xfrm>
            <a:prstGeom prst="rect">
              <a:avLst/>
            </a:prstGeom>
            <a:noFill/>
          </p:spPr>
          <p:txBody>
            <a:bodyPr wrap="square" rtlCol="0">
              <a:spAutoFit/>
            </a:bodyPr>
            <a:lstStyle/>
            <a:p>
              <a:pPr>
                <a:buNone/>
              </a:pPr>
              <a:r>
                <a:rPr lang="fi-FI" sz="1000" dirty="0">
                  <a:latin typeface="Arial Rounded MT Bold" panose="020F0704030504030204" pitchFamily="34" charset="0"/>
                </a:rPr>
                <a:t>Lahti</a:t>
              </a:r>
            </a:p>
          </p:txBody>
        </p:sp>
        <p:cxnSp>
          <p:nvCxnSpPr>
            <p:cNvPr id="118" name="Suora nuoliyhdysviiva 117"/>
            <p:cNvCxnSpPr/>
            <p:nvPr/>
          </p:nvCxnSpPr>
          <p:spPr bwMode="auto">
            <a:xfrm flipV="1">
              <a:off x="621729" y="1358281"/>
              <a:ext cx="2451591" cy="185827"/>
            </a:xfrm>
            <a:prstGeom prst="straightConnector1">
              <a:avLst/>
            </a:prstGeom>
            <a:noFill/>
            <a:ln w="19050" cap="flat" cmpd="sng" algn="ctr">
              <a:solidFill>
                <a:schemeClr val="tx1"/>
              </a:solidFill>
              <a:prstDash val="solid"/>
              <a:round/>
              <a:headEnd type="oval" w="med" len="med"/>
              <a:tailEnd type="oval" w="med" len="med"/>
            </a:ln>
            <a:effectLst/>
          </p:spPr>
        </p:cxnSp>
      </p:grpSp>
      <p:sp>
        <p:nvSpPr>
          <p:cNvPr id="120" name="Tekstiruutu 119"/>
          <p:cNvSpPr txBox="1"/>
          <p:nvPr/>
        </p:nvSpPr>
        <p:spPr>
          <a:xfrm>
            <a:off x="4472310" y="5749367"/>
            <a:ext cx="1188727" cy="246221"/>
          </a:xfrm>
          <a:prstGeom prst="rect">
            <a:avLst/>
          </a:prstGeom>
          <a:noFill/>
        </p:spPr>
        <p:txBody>
          <a:bodyPr wrap="square" rtlCol="0">
            <a:spAutoFit/>
          </a:bodyPr>
          <a:lstStyle/>
          <a:p>
            <a:pPr>
              <a:buNone/>
            </a:pPr>
            <a:r>
              <a:rPr lang="fi-FI" sz="1000" dirty="0">
                <a:latin typeface="Arial Rounded MT Bold" panose="020F0704030504030204" pitchFamily="34" charset="0"/>
              </a:rPr>
              <a:t>Kotka</a:t>
            </a:r>
          </a:p>
        </p:txBody>
      </p:sp>
      <p:cxnSp>
        <p:nvCxnSpPr>
          <p:cNvPr id="121" name="Suora nuoliyhdysviiva 120"/>
          <p:cNvCxnSpPr/>
          <p:nvPr/>
        </p:nvCxnSpPr>
        <p:spPr bwMode="auto">
          <a:xfrm flipV="1">
            <a:off x="5042848" y="4672543"/>
            <a:ext cx="1717528" cy="1199936"/>
          </a:xfrm>
          <a:prstGeom prst="straightConnector1">
            <a:avLst/>
          </a:prstGeom>
          <a:noFill/>
          <a:ln w="19050" cap="flat" cmpd="sng" algn="ctr">
            <a:solidFill>
              <a:schemeClr val="tx1"/>
            </a:solidFill>
            <a:prstDash val="solid"/>
            <a:round/>
            <a:headEnd type="oval" w="med" len="med"/>
            <a:tailEnd type="oval" w="med" len="med"/>
          </a:ln>
          <a:effectLst/>
        </p:spPr>
      </p:cxnSp>
      <p:grpSp>
        <p:nvGrpSpPr>
          <p:cNvPr id="130" name="Ryhmä 129"/>
          <p:cNvGrpSpPr/>
          <p:nvPr/>
        </p:nvGrpSpPr>
        <p:grpSpPr>
          <a:xfrm>
            <a:off x="3923928" y="5949280"/>
            <a:ext cx="2224759" cy="675742"/>
            <a:chOff x="-34514" y="1391974"/>
            <a:chExt cx="2224759" cy="675742"/>
          </a:xfrm>
        </p:grpSpPr>
        <p:sp>
          <p:nvSpPr>
            <p:cNvPr id="131" name="Tekstiruutu 130"/>
            <p:cNvSpPr txBox="1"/>
            <p:nvPr/>
          </p:nvSpPr>
          <p:spPr>
            <a:xfrm>
              <a:off x="-34514" y="1391974"/>
              <a:ext cx="1188727" cy="246221"/>
            </a:xfrm>
            <a:prstGeom prst="rect">
              <a:avLst/>
            </a:prstGeom>
            <a:noFill/>
          </p:spPr>
          <p:txBody>
            <a:bodyPr wrap="square" rtlCol="0">
              <a:spAutoFit/>
            </a:bodyPr>
            <a:lstStyle/>
            <a:p>
              <a:pPr>
                <a:buNone/>
              </a:pPr>
              <a:r>
                <a:rPr lang="fi-FI" sz="1000" dirty="0">
                  <a:latin typeface="Arial Rounded MT Bold" panose="020F0704030504030204" pitchFamily="34" charset="0"/>
                </a:rPr>
                <a:t>Helsinki</a:t>
              </a:r>
            </a:p>
          </p:txBody>
        </p:sp>
        <p:cxnSp>
          <p:nvCxnSpPr>
            <p:cNvPr id="132" name="Suora nuoliyhdysviiva 131"/>
            <p:cNvCxnSpPr/>
            <p:nvPr/>
          </p:nvCxnSpPr>
          <p:spPr bwMode="auto">
            <a:xfrm>
              <a:off x="218191" y="1623157"/>
              <a:ext cx="1972054" cy="444559"/>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106" name="Picture 34" descr="Metropolia Ammattikorkeakoulu">
            <a:hlinkClick r:id="rId21" tooltip="METROPOLIA AMK"/>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434721" y="6493008"/>
            <a:ext cx="1207853" cy="310540"/>
          </a:xfrm>
          <a:prstGeom prst="rect">
            <a:avLst/>
          </a:prstGeom>
          <a:solidFill>
            <a:schemeClr val="bg1"/>
          </a:solidFill>
          <a:ln>
            <a:solidFill>
              <a:schemeClr val="tx1"/>
            </a:solidFill>
          </a:ln>
          <a:effectLst>
            <a:outerShdw blurRad="190500" algn="tl" rotWithShape="0">
              <a:srgbClr val="000000">
                <a:alpha val="70000"/>
              </a:srgbClr>
            </a:outerShdw>
          </a:effectLst>
        </p:spPr>
      </p:pic>
      <p:grpSp>
        <p:nvGrpSpPr>
          <p:cNvPr id="139" name="Ryhmä 138"/>
          <p:cNvGrpSpPr/>
          <p:nvPr/>
        </p:nvGrpSpPr>
        <p:grpSpPr>
          <a:xfrm>
            <a:off x="3445898" y="6054214"/>
            <a:ext cx="1188727" cy="570808"/>
            <a:chOff x="-181186" y="1393118"/>
            <a:chExt cx="1188727" cy="570808"/>
          </a:xfrm>
        </p:grpSpPr>
        <p:sp>
          <p:nvSpPr>
            <p:cNvPr id="140" name="Tekstiruutu 139"/>
            <p:cNvSpPr txBox="1"/>
            <p:nvPr/>
          </p:nvSpPr>
          <p:spPr>
            <a:xfrm>
              <a:off x="-181186" y="1393118"/>
              <a:ext cx="1188727" cy="246221"/>
            </a:xfrm>
            <a:prstGeom prst="rect">
              <a:avLst/>
            </a:prstGeom>
            <a:noFill/>
          </p:spPr>
          <p:txBody>
            <a:bodyPr wrap="square" rtlCol="0">
              <a:spAutoFit/>
            </a:bodyPr>
            <a:lstStyle/>
            <a:p>
              <a:pPr>
                <a:buNone/>
              </a:pPr>
              <a:r>
                <a:rPr lang="fi-FI" sz="1000" dirty="0">
                  <a:latin typeface="Arial Rounded MT Bold" panose="020F0704030504030204" pitchFamily="34" charset="0"/>
                </a:rPr>
                <a:t>Vantaa</a:t>
              </a:r>
            </a:p>
          </p:txBody>
        </p:sp>
        <p:cxnSp>
          <p:nvCxnSpPr>
            <p:cNvPr id="141" name="Suora nuoliyhdysviiva 140"/>
            <p:cNvCxnSpPr/>
            <p:nvPr/>
          </p:nvCxnSpPr>
          <p:spPr bwMode="auto">
            <a:xfrm flipH="1">
              <a:off x="93402" y="1516228"/>
              <a:ext cx="355373" cy="447698"/>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104" name="Picture 31">
            <a:hlinkClick r:id="rId23" tooltip="HUMANISTINEN AMK"/>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1001" r="4412" b="1"/>
          <a:stretch/>
        </p:blipFill>
        <p:spPr bwMode="auto">
          <a:xfrm>
            <a:off x="50854" y="1651973"/>
            <a:ext cx="1054669" cy="317970"/>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nvGrpSpPr>
          <p:cNvPr id="103" name="Ryhmä 102"/>
          <p:cNvGrpSpPr/>
          <p:nvPr/>
        </p:nvGrpSpPr>
        <p:grpSpPr>
          <a:xfrm>
            <a:off x="4076328" y="6101680"/>
            <a:ext cx="3592016" cy="470004"/>
            <a:chOff x="-34514" y="1391974"/>
            <a:chExt cx="3592016" cy="470004"/>
          </a:xfrm>
        </p:grpSpPr>
        <p:sp>
          <p:nvSpPr>
            <p:cNvPr id="113" name="Tekstiruutu 112"/>
            <p:cNvSpPr txBox="1"/>
            <p:nvPr/>
          </p:nvSpPr>
          <p:spPr>
            <a:xfrm>
              <a:off x="-34514" y="1391974"/>
              <a:ext cx="1188727" cy="246221"/>
            </a:xfrm>
            <a:prstGeom prst="rect">
              <a:avLst/>
            </a:prstGeom>
            <a:noFill/>
          </p:spPr>
          <p:txBody>
            <a:bodyPr wrap="square" rtlCol="0">
              <a:spAutoFit/>
            </a:bodyPr>
            <a:lstStyle/>
            <a:p>
              <a:pPr>
                <a:buNone/>
              </a:pPr>
              <a:endParaRPr lang="fi-FI" sz="1000" dirty="0">
                <a:latin typeface="Arial Rounded MT Bold" panose="020F0704030504030204" pitchFamily="34" charset="0"/>
              </a:endParaRPr>
            </a:p>
          </p:txBody>
        </p:sp>
        <p:cxnSp>
          <p:nvCxnSpPr>
            <p:cNvPr id="124" name="Suora nuoliyhdysviiva 123"/>
            <p:cNvCxnSpPr/>
            <p:nvPr/>
          </p:nvCxnSpPr>
          <p:spPr bwMode="auto">
            <a:xfrm>
              <a:off x="117886" y="1515084"/>
              <a:ext cx="3439616" cy="346894"/>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125" name="Ryhmä 124"/>
          <p:cNvGrpSpPr/>
          <p:nvPr/>
        </p:nvGrpSpPr>
        <p:grpSpPr>
          <a:xfrm>
            <a:off x="4172134" y="6145399"/>
            <a:ext cx="1245321" cy="512707"/>
            <a:chOff x="-91108" y="1283293"/>
            <a:chExt cx="1245321" cy="512707"/>
          </a:xfrm>
        </p:grpSpPr>
        <p:cxnSp>
          <p:nvCxnSpPr>
            <p:cNvPr id="127" name="Suora nuoliyhdysviiva 126"/>
            <p:cNvCxnSpPr/>
            <p:nvPr/>
          </p:nvCxnSpPr>
          <p:spPr bwMode="auto">
            <a:xfrm>
              <a:off x="-91108" y="1283293"/>
              <a:ext cx="746701" cy="512707"/>
            </a:xfrm>
            <a:prstGeom prst="straightConnector1">
              <a:avLst/>
            </a:prstGeom>
            <a:noFill/>
            <a:ln w="19050" cap="flat" cmpd="sng" algn="ctr">
              <a:solidFill>
                <a:schemeClr val="tx1"/>
              </a:solidFill>
              <a:prstDash val="solid"/>
              <a:round/>
              <a:headEnd type="oval" w="med" len="med"/>
              <a:tailEnd type="oval" w="med" len="med"/>
            </a:ln>
            <a:effectLst/>
          </p:spPr>
        </p:cxnSp>
        <p:sp>
          <p:nvSpPr>
            <p:cNvPr id="126" name="Tekstiruutu 125"/>
            <p:cNvSpPr txBox="1"/>
            <p:nvPr/>
          </p:nvSpPr>
          <p:spPr>
            <a:xfrm>
              <a:off x="-34514" y="1391974"/>
              <a:ext cx="1188727" cy="246221"/>
            </a:xfrm>
            <a:prstGeom prst="rect">
              <a:avLst/>
            </a:prstGeom>
            <a:noFill/>
          </p:spPr>
          <p:txBody>
            <a:bodyPr wrap="square" rtlCol="0">
              <a:spAutoFit/>
            </a:bodyPr>
            <a:lstStyle/>
            <a:p>
              <a:pPr>
                <a:buNone/>
              </a:pPr>
              <a:endParaRPr lang="fi-FI" sz="1000" dirty="0">
                <a:latin typeface="Arial Rounded MT Bold" panose="020F0704030504030204" pitchFamily="34" charset="0"/>
              </a:endParaRPr>
            </a:p>
          </p:txBody>
        </p:sp>
      </p:grpSp>
      <p:pic>
        <p:nvPicPr>
          <p:cNvPr id="109" name="Picture 37" descr="Hem">
            <a:hlinkClick r:id="rId25" tooltip="ARCADA"/>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52035" y="6502765"/>
            <a:ext cx="1205289" cy="288501"/>
          </a:xfrm>
          <a:prstGeom prst="rect">
            <a:avLst/>
          </a:prstGeom>
          <a:solidFill>
            <a:schemeClr val="bg1"/>
          </a:solidFill>
          <a:ln>
            <a:solidFill>
              <a:schemeClr val="tx1"/>
            </a:solidFill>
          </a:ln>
          <a:effectLst>
            <a:outerShdw blurRad="190500" algn="tl" rotWithShape="0">
              <a:srgbClr val="000000">
                <a:alpha val="70000"/>
              </a:srgbClr>
            </a:outerShdw>
          </a:effectLst>
        </p:spPr>
      </p:pic>
      <p:pic>
        <p:nvPicPr>
          <p:cNvPr id="105" name="Picture 32">
            <a:hlinkClick r:id="rId27" tooltip="HAAGA-HELIA AMK"/>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b="22737"/>
          <a:stretch/>
        </p:blipFill>
        <p:spPr bwMode="auto">
          <a:xfrm>
            <a:off x="4296471" y="6493651"/>
            <a:ext cx="1032192" cy="287988"/>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nvGrpSpPr>
          <p:cNvPr id="128" name="Ryhmä 127"/>
          <p:cNvGrpSpPr/>
          <p:nvPr/>
        </p:nvGrpSpPr>
        <p:grpSpPr>
          <a:xfrm>
            <a:off x="2245712" y="4931371"/>
            <a:ext cx="2326288" cy="328026"/>
            <a:chOff x="3066527" y="1612017"/>
            <a:chExt cx="1898982" cy="328026"/>
          </a:xfrm>
        </p:grpSpPr>
        <p:sp>
          <p:nvSpPr>
            <p:cNvPr id="129" name="Tekstiruutu 128"/>
            <p:cNvSpPr txBox="1"/>
            <p:nvPr/>
          </p:nvSpPr>
          <p:spPr>
            <a:xfrm>
              <a:off x="3995936" y="1693822"/>
              <a:ext cx="969573" cy="246221"/>
            </a:xfrm>
            <a:prstGeom prst="rect">
              <a:avLst/>
            </a:prstGeom>
            <a:noFill/>
          </p:spPr>
          <p:txBody>
            <a:bodyPr wrap="square" rtlCol="0">
              <a:spAutoFit/>
            </a:bodyPr>
            <a:lstStyle/>
            <a:p>
              <a:pPr>
                <a:buNone/>
              </a:pPr>
              <a:endParaRPr lang="fi-FI" sz="1000" dirty="0">
                <a:latin typeface="Arial Rounded MT Bold" panose="020F0704030504030204" pitchFamily="34" charset="0"/>
              </a:endParaRPr>
            </a:p>
          </p:txBody>
        </p:sp>
        <p:cxnSp>
          <p:nvCxnSpPr>
            <p:cNvPr id="133" name="Suora nuoliyhdysviiva 132"/>
            <p:cNvCxnSpPr/>
            <p:nvPr/>
          </p:nvCxnSpPr>
          <p:spPr bwMode="auto">
            <a:xfrm>
              <a:off x="3066527" y="1612017"/>
              <a:ext cx="966927" cy="204916"/>
            </a:xfrm>
            <a:prstGeom prst="straightConnector1">
              <a:avLst/>
            </a:prstGeom>
            <a:noFill/>
            <a:ln w="19050" cap="flat" cmpd="sng" algn="ctr">
              <a:solidFill>
                <a:schemeClr val="tx1"/>
              </a:solidFill>
              <a:prstDash val="solid"/>
              <a:round/>
              <a:headEnd type="oval" w="med" len="med"/>
              <a:tailEnd type="oval" w="med" len="med"/>
            </a:ln>
            <a:effectLst/>
          </p:spPr>
        </p:cxnSp>
      </p:grpSp>
      <p:grpSp>
        <p:nvGrpSpPr>
          <p:cNvPr id="134" name="Ryhmä 133"/>
          <p:cNvGrpSpPr/>
          <p:nvPr/>
        </p:nvGrpSpPr>
        <p:grpSpPr>
          <a:xfrm>
            <a:off x="2460750" y="3422930"/>
            <a:ext cx="1399554" cy="1022566"/>
            <a:chOff x="3565955" y="917477"/>
            <a:chExt cx="1399554" cy="1022566"/>
          </a:xfrm>
        </p:grpSpPr>
        <p:sp>
          <p:nvSpPr>
            <p:cNvPr id="135" name="Tekstiruutu 134"/>
            <p:cNvSpPr txBox="1"/>
            <p:nvPr/>
          </p:nvSpPr>
          <p:spPr>
            <a:xfrm>
              <a:off x="3995936" y="1693822"/>
              <a:ext cx="969573" cy="246221"/>
            </a:xfrm>
            <a:prstGeom prst="rect">
              <a:avLst/>
            </a:prstGeom>
            <a:noFill/>
          </p:spPr>
          <p:txBody>
            <a:bodyPr wrap="square" rtlCol="0">
              <a:spAutoFit/>
            </a:bodyPr>
            <a:lstStyle/>
            <a:p>
              <a:pPr>
                <a:buNone/>
              </a:pPr>
              <a:endParaRPr lang="fi-FI" sz="1000" dirty="0">
                <a:latin typeface="Arial Rounded MT Bold" panose="020F0704030504030204" pitchFamily="34" charset="0"/>
              </a:endParaRPr>
            </a:p>
          </p:txBody>
        </p:sp>
        <p:cxnSp>
          <p:nvCxnSpPr>
            <p:cNvPr id="136" name="Suora nuoliyhdysviiva 135"/>
            <p:cNvCxnSpPr>
              <a:endCxn id="48" idx="1"/>
            </p:cNvCxnSpPr>
            <p:nvPr/>
          </p:nvCxnSpPr>
          <p:spPr bwMode="auto">
            <a:xfrm>
              <a:off x="3565955" y="917477"/>
              <a:ext cx="304060" cy="691133"/>
            </a:xfrm>
            <a:prstGeom prst="straightConnector1">
              <a:avLst/>
            </a:prstGeom>
            <a:noFill/>
            <a:ln w="19050" cap="flat" cmpd="sng" algn="ctr">
              <a:solidFill>
                <a:schemeClr val="tx1"/>
              </a:solidFill>
              <a:prstDash val="solid"/>
              <a:round/>
              <a:headEnd type="oval" w="med" len="med"/>
              <a:tailEnd type="oval" w="med" len="med"/>
            </a:ln>
            <a:effectLst/>
          </p:spPr>
        </p:cxnSp>
      </p:grpSp>
      <p:pic>
        <p:nvPicPr>
          <p:cNvPr id="115" name="Picture 49" descr="Poliisi">
            <a:hlinkClick r:id="rId29" tooltip="POLIISIAMMATTIKORKEAKOULU"/>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655737" y="4777558"/>
            <a:ext cx="683285" cy="307626"/>
          </a:xfrm>
          <a:prstGeom prst="rect">
            <a:avLst/>
          </a:prstGeom>
          <a:ln>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Kuva 4">
            <a:hlinkClick r:id="rId31" tooltip="KAAKKOIS-SUOMEN AMK"/>
          </p:cNvPr>
          <p:cNvPicPr>
            <a:picLocks noChangeAspect="1"/>
          </p:cNvPicPr>
          <p:nvPr/>
        </p:nvPicPr>
        <p:blipFill>
          <a:blip r:embed="rId32"/>
          <a:stretch>
            <a:fillRect/>
          </a:stretch>
        </p:blipFill>
        <p:spPr>
          <a:xfrm>
            <a:off x="6647042" y="4539446"/>
            <a:ext cx="1130198" cy="446428"/>
          </a:xfrm>
          <a:prstGeom prst="rect">
            <a:avLst/>
          </a:prstGeom>
        </p:spPr>
      </p:pic>
      <p:pic>
        <p:nvPicPr>
          <p:cNvPr id="1030" name="Picture 6" descr="Turun Ammattikorkeakoulu">
            <a:hlinkClick r:id="rId33" tooltip="TURUN AMK"/>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09748" y="6455589"/>
            <a:ext cx="1258955" cy="337076"/>
          </a:xfrm>
          <a:prstGeom prst="rect">
            <a:avLst/>
          </a:prstGeom>
          <a:noFill/>
          <a:ln>
            <a:solidFill>
              <a:schemeClr val="tx1"/>
            </a:solid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6" name="Picture 2" descr="https://www.diak.fi/wp-content/themes/diak/dist/images/diak-logo-1.png">
            <a:hlinkClick r:id="rId35" tooltip="DIAKONIA-AMK"/>
            <a:extLst>
              <a:ext uri="{FF2B5EF4-FFF2-40B4-BE49-F238E27FC236}">
                <a16:creationId xmlns:a16="http://schemas.microsoft.com/office/drawing/2014/main" id="{0B155718-3F15-4CFD-AB09-3050E710E32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5496" y="2095462"/>
            <a:ext cx="1050565" cy="367698"/>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Kuva 6">
            <a:hlinkClick r:id="rId37" tooltip="VAASAN AMK"/>
            <a:extLst>
              <a:ext uri="{FF2B5EF4-FFF2-40B4-BE49-F238E27FC236}">
                <a16:creationId xmlns:a16="http://schemas.microsoft.com/office/drawing/2014/main" id="{ED2B6B11-08EC-4BD5-9643-01D4A7EF487E}"/>
              </a:ext>
            </a:extLst>
          </p:cNvPr>
          <p:cNvPicPr>
            <a:picLocks noChangeAspect="1"/>
          </p:cNvPicPr>
          <p:nvPr/>
        </p:nvPicPr>
        <p:blipFill>
          <a:blip r:embed="rId38"/>
          <a:stretch>
            <a:fillRect/>
          </a:stretch>
        </p:blipFill>
        <p:spPr>
          <a:xfrm>
            <a:off x="2119857" y="3153021"/>
            <a:ext cx="726021" cy="414869"/>
          </a:xfrm>
          <a:prstGeom prst="rect">
            <a:avLst/>
          </a:prstGeom>
          <a:effectLst>
            <a:outerShdw blurRad="50800" dist="38100" dir="2700000" algn="tl" rotWithShape="0">
              <a:prstClr val="black">
                <a:alpha val="40000"/>
              </a:prstClr>
            </a:outerShdw>
          </a:effectLst>
        </p:spPr>
      </p:pic>
      <p:pic>
        <p:nvPicPr>
          <p:cNvPr id="1028" name="Picture 4" descr="https://www.novia.fi/themes/novia2018/images/logo-red_sv_SE.png">
            <a:hlinkClick r:id="rId39" tooltip="YRKESHÖGSKOLAN NOVIA"/>
            <a:extLst>
              <a:ext uri="{FF2B5EF4-FFF2-40B4-BE49-F238E27FC236}">
                <a16:creationId xmlns:a16="http://schemas.microsoft.com/office/drawing/2014/main" id="{5AD3120B-B5A2-4553-A26F-72452669255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39016" y="3666463"/>
            <a:ext cx="839611" cy="2941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Kuva 11">
            <a:hlinkClick r:id="rId41" tooltip="SEINÄJOEN AMK"/>
            <a:extLst>
              <a:ext uri="{FF2B5EF4-FFF2-40B4-BE49-F238E27FC236}">
                <a16:creationId xmlns:a16="http://schemas.microsoft.com/office/drawing/2014/main" id="{AC25294C-DFF8-4D56-ACF8-1CF043C129D7}"/>
              </a:ext>
            </a:extLst>
          </p:cNvPr>
          <p:cNvPicPr>
            <a:picLocks noChangeAspect="1"/>
          </p:cNvPicPr>
          <p:nvPr/>
        </p:nvPicPr>
        <p:blipFill>
          <a:blip r:embed="rId42"/>
          <a:stretch>
            <a:fillRect/>
          </a:stretch>
        </p:blipFill>
        <p:spPr>
          <a:xfrm>
            <a:off x="1639017" y="4037221"/>
            <a:ext cx="871167" cy="349838"/>
          </a:xfrm>
          <a:prstGeom prst="rect">
            <a:avLst/>
          </a:prstGeom>
          <a:ln>
            <a:solidFill>
              <a:schemeClr val="tx1"/>
            </a:solidFill>
          </a:ln>
          <a:effectLst>
            <a:outerShdw blurRad="50800" dist="38100" dir="2700000" algn="tl" rotWithShape="0">
              <a:prstClr val="black">
                <a:alpha val="40000"/>
              </a:prstClr>
            </a:outerShdw>
          </a:effectLst>
        </p:spPr>
      </p:pic>
      <p:pic>
        <p:nvPicPr>
          <p:cNvPr id="13" name="Kuva 12">
            <a:hlinkClick r:id="rId43" tooltip="HÖGSKOLAN ÅLAND"/>
            <a:extLst>
              <a:ext uri="{FF2B5EF4-FFF2-40B4-BE49-F238E27FC236}">
                <a16:creationId xmlns:a16="http://schemas.microsoft.com/office/drawing/2014/main" id="{3C696008-A2EA-4935-8417-154977B7DB72}"/>
              </a:ext>
            </a:extLst>
          </p:cNvPr>
          <p:cNvPicPr>
            <a:picLocks noChangeAspect="1"/>
          </p:cNvPicPr>
          <p:nvPr/>
        </p:nvPicPr>
        <p:blipFill>
          <a:blip r:embed="rId44"/>
          <a:stretch>
            <a:fillRect/>
          </a:stretch>
        </p:blipFill>
        <p:spPr>
          <a:xfrm>
            <a:off x="1071419" y="5844949"/>
            <a:ext cx="1229635" cy="336050"/>
          </a:xfrm>
          <a:prstGeom prst="rect">
            <a:avLst/>
          </a:prstGeom>
          <a:ln>
            <a:solidFill>
              <a:schemeClr val="tx1"/>
            </a:solidFill>
          </a:ln>
          <a:effectLst>
            <a:outerShdw blurRad="50800" dist="38100" dir="2700000" algn="tl" rotWithShape="0">
              <a:prstClr val="black">
                <a:alpha val="40000"/>
              </a:prstClr>
            </a:outerShdw>
          </a:effectLst>
        </p:spPr>
      </p:pic>
      <p:pic>
        <p:nvPicPr>
          <p:cNvPr id="14" name="Kuva 13">
            <a:hlinkClick r:id="rId45" tooltip="LAUREA-AMK"/>
            <a:extLst>
              <a:ext uri="{FF2B5EF4-FFF2-40B4-BE49-F238E27FC236}">
                <a16:creationId xmlns:a16="http://schemas.microsoft.com/office/drawing/2014/main" id="{29C44A2C-15BD-4E8A-9C94-941F0D5C9242}"/>
              </a:ext>
            </a:extLst>
          </p:cNvPr>
          <p:cNvPicPr>
            <a:picLocks noChangeAspect="1"/>
          </p:cNvPicPr>
          <p:nvPr/>
        </p:nvPicPr>
        <p:blipFill>
          <a:blip r:embed="rId46"/>
          <a:stretch>
            <a:fillRect/>
          </a:stretch>
        </p:blipFill>
        <p:spPr>
          <a:xfrm>
            <a:off x="3475874" y="6385883"/>
            <a:ext cx="752854" cy="405383"/>
          </a:xfrm>
          <a:prstGeom prst="rect">
            <a:avLst/>
          </a:prstGeom>
          <a:ln>
            <a:solidFill>
              <a:schemeClr val="tx1"/>
            </a:solidFill>
          </a:ln>
          <a:effectLst>
            <a:outerShdw blurRad="50800" dist="38100" dir="2700000" algn="tl" rotWithShape="0">
              <a:prstClr val="black">
                <a:alpha val="40000"/>
              </a:prstClr>
            </a:outerShdw>
          </a:effectLst>
        </p:spPr>
      </p:pic>
      <p:pic>
        <p:nvPicPr>
          <p:cNvPr id="1034" name="Picture 10" descr="logo">
            <a:hlinkClick r:id="rId47" tooltip="KAJAANIN AMK"/>
            <a:extLst>
              <a:ext uri="{FF2B5EF4-FFF2-40B4-BE49-F238E27FC236}">
                <a16:creationId xmlns:a16="http://schemas.microsoft.com/office/drawing/2014/main" id="{C619E6AF-55EA-41D2-82E6-4F63BB13D03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6631592" y="2859042"/>
            <a:ext cx="474422" cy="56633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3" name="Pyöristetty suorakulmio 122"/>
          <p:cNvSpPr/>
          <p:nvPr/>
        </p:nvSpPr>
        <p:spPr bwMode="auto">
          <a:xfrm>
            <a:off x="5002062" y="1171412"/>
            <a:ext cx="2141364" cy="1352641"/>
          </a:xfrm>
          <a:prstGeom prst="roundRect">
            <a:avLst/>
          </a:prstGeom>
          <a:solidFill>
            <a:schemeClr val="accent2">
              <a:lumMod val="40000"/>
              <a:lumOff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 name="Tekstiruutu 2"/>
          <p:cNvSpPr txBox="1"/>
          <p:nvPr/>
        </p:nvSpPr>
        <p:spPr>
          <a:xfrm>
            <a:off x="5066673" y="1337326"/>
            <a:ext cx="2075014" cy="1169551"/>
          </a:xfrm>
          <a:prstGeom prst="rect">
            <a:avLst/>
          </a:prstGeom>
          <a:noFill/>
        </p:spPr>
        <p:txBody>
          <a:bodyPr wrap="square" rtlCol="0">
            <a:spAutoFit/>
          </a:bodyPr>
          <a:lstStyle/>
          <a:p>
            <a:pPr algn="ctr">
              <a:buNone/>
            </a:pPr>
            <a:r>
              <a:rPr lang="fi-FI" sz="1400" dirty="0">
                <a:solidFill>
                  <a:srgbClr val="C00000"/>
                </a:solidFill>
                <a:latin typeface="Arial Rounded MT Bold" panose="020F0704030504030204" pitchFamily="34" charset="0"/>
              </a:rPr>
              <a:t>Klikkaamalla ammattikorkeakoulun logoa pääset oppilaitoksen kotisivulle</a:t>
            </a:r>
          </a:p>
        </p:txBody>
      </p:sp>
      <p:pic>
        <p:nvPicPr>
          <p:cNvPr id="16" name="Kuva 15">
            <a:hlinkClick r:id="rId49" tooltip="LAB-ammattikorkeakoulu"/>
            <a:extLst>
              <a:ext uri="{FF2B5EF4-FFF2-40B4-BE49-F238E27FC236}">
                <a16:creationId xmlns:a16="http://schemas.microsoft.com/office/drawing/2014/main" id="{DB4261E9-9343-45E1-9C32-F74A55839928}"/>
              </a:ext>
            </a:extLst>
          </p:cNvPr>
          <p:cNvPicPr>
            <a:picLocks noChangeAspect="1"/>
          </p:cNvPicPr>
          <p:nvPr/>
        </p:nvPicPr>
        <p:blipFill>
          <a:blip r:embed="rId50"/>
          <a:stretch>
            <a:fillRect/>
          </a:stretch>
        </p:blipFill>
        <p:spPr>
          <a:xfrm>
            <a:off x="6570659" y="5334352"/>
            <a:ext cx="1664804" cy="453008"/>
          </a:xfrm>
          <a:prstGeom prst="rect">
            <a:avLst/>
          </a:prstGeom>
          <a:ln w="12700">
            <a:solidFill>
              <a:schemeClr val="tx1"/>
            </a:solidFill>
          </a:ln>
        </p:spPr>
      </p:pic>
    </p:spTree>
    <p:extLst>
      <p:ext uri="{BB962C8B-B14F-4D97-AF65-F5344CB8AC3E}">
        <p14:creationId xmlns:p14="http://schemas.microsoft.com/office/powerpoint/2010/main" val="390731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633" name="Suora yhdysviiva 23632"/>
          <p:cNvCxnSpPr/>
          <p:nvPr/>
        </p:nvCxnSpPr>
        <p:spPr bwMode="auto">
          <a:xfrm>
            <a:off x="1691680" y="2580913"/>
            <a:ext cx="6912768" cy="3956"/>
          </a:xfrm>
          <a:prstGeom prst="line">
            <a:avLst/>
          </a:prstGeom>
          <a:noFill/>
          <a:ln w="76200" cap="flat" cmpd="sng" algn="ctr">
            <a:solidFill>
              <a:schemeClr val="accent6">
                <a:lumMod val="60000"/>
                <a:lumOff val="40000"/>
              </a:schemeClr>
            </a:solidFill>
            <a:prstDash val="solid"/>
            <a:round/>
            <a:headEnd type="none" w="med" len="med"/>
            <a:tailEnd type="none" w="med" len="med"/>
          </a:ln>
          <a:effectLst>
            <a:glow rad="139700">
              <a:schemeClr val="accent2">
                <a:satMod val="175000"/>
                <a:alpha val="40000"/>
              </a:schemeClr>
            </a:glow>
          </a:effectLst>
          <a:scene3d>
            <a:camera prst="orthographicFront"/>
            <a:lightRig rig="threePt" dir="t"/>
          </a:scene3d>
          <a:sp3d extrusionH="76200">
            <a:extrusionClr>
              <a:srgbClr val="FFC000"/>
            </a:extrusionClr>
          </a:sp3d>
        </p:spPr>
      </p:cxnSp>
      <p:sp>
        <p:nvSpPr>
          <p:cNvPr id="23627" name="Rectangle 75"/>
          <p:cNvSpPr>
            <a:spLocks noGrp="1" noChangeArrowheads="1"/>
          </p:cNvSpPr>
          <p:nvPr>
            <p:ph type="title"/>
          </p:nvPr>
        </p:nvSpPr>
        <p:spPr bwMode="auto">
          <a:xfrm>
            <a:off x="1454968" y="143360"/>
            <a:ext cx="5925344" cy="6945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Korkeakoulututkinnot</a:t>
            </a:r>
          </a:p>
        </p:txBody>
      </p:sp>
      <p:sp>
        <p:nvSpPr>
          <p:cNvPr id="34" name="Tekstiruutu 33">
            <a:hlinkClick r:id="rId2"/>
          </p:cNvPr>
          <p:cNvSpPr txBox="1"/>
          <p:nvPr/>
        </p:nvSpPr>
        <p:spPr>
          <a:xfrm>
            <a:off x="3928452" y="1196752"/>
            <a:ext cx="1579652" cy="461665"/>
          </a:xfrm>
          <a:prstGeom prst="rect">
            <a:avLst/>
          </a:prstGeom>
          <a:solidFill>
            <a:srgbClr val="8064A2">
              <a:lumMod val="60000"/>
              <a:lumOff val="40000"/>
            </a:srgbClr>
          </a:solidFill>
          <a:ln>
            <a:solidFill>
              <a:srgbClr val="8064A2">
                <a:lumMod val="75000"/>
              </a:srgbClr>
            </a:solidFill>
          </a:ln>
          <a:effectLst>
            <a:glow rad="101600">
              <a:srgbClr val="8064A2">
                <a:satMod val="175000"/>
                <a:alpha val="40000"/>
              </a:srgb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2400" b="1" i="0" u="sng" strike="noStrike" kern="0" cap="none" spc="0" normalizeH="0" baseline="0" noProof="0" dirty="0">
                <a:ln>
                  <a:noFill/>
                </a:ln>
                <a:solidFill>
                  <a:prstClr val="black"/>
                </a:solidFill>
                <a:effectLst/>
                <a:uLnTx/>
                <a:uFillTx/>
                <a:latin typeface="Arial Rounded MT Bold" panose="020F0704030504030204" pitchFamily="34" charset="0"/>
              </a:rPr>
              <a:t>Yliopistot</a:t>
            </a:r>
          </a:p>
        </p:txBody>
      </p:sp>
      <p:sp>
        <p:nvSpPr>
          <p:cNvPr id="42" name="Ellipsi 41"/>
          <p:cNvSpPr/>
          <p:nvPr/>
        </p:nvSpPr>
        <p:spPr>
          <a:xfrm>
            <a:off x="7300395" y="1665315"/>
            <a:ext cx="1797853" cy="1831994"/>
          </a:xfrm>
          <a:prstGeom prst="ellips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43" name="Kyynel 42"/>
          <p:cNvSpPr/>
          <p:nvPr/>
        </p:nvSpPr>
        <p:spPr>
          <a:xfrm rot="2700000">
            <a:off x="2649108" y="1684152"/>
            <a:ext cx="1827243" cy="1793522"/>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44" name="Kyynel 43"/>
          <p:cNvSpPr/>
          <p:nvPr/>
        </p:nvSpPr>
        <p:spPr>
          <a:xfrm rot="2700000">
            <a:off x="5010520" y="1684153"/>
            <a:ext cx="1827243" cy="1793522"/>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54" name="Kulmayhdysviiva 53"/>
          <p:cNvCxnSpPr/>
          <p:nvPr/>
        </p:nvCxnSpPr>
        <p:spPr bwMode="auto">
          <a:xfrm>
            <a:off x="7956376" y="2581312"/>
            <a:ext cx="914400" cy="914400"/>
          </a:xfrm>
          <a:prstGeom prst="bentConnector3">
            <a:avLst/>
          </a:prstGeom>
          <a:noFill/>
          <a:ln w="9525" cap="flat" cmpd="sng" algn="ctr">
            <a:noFill/>
            <a:prstDash val="solid"/>
            <a:round/>
            <a:headEnd type="none" w="med" len="med"/>
            <a:tailEnd type="none" w="med" len="med"/>
          </a:ln>
          <a:effectLst/>
        </p:spPr>
      </p:cxnSp>
      <p:sp>
        <p:nvSpPr>
          <p:cNvPr id="23629" name="Tekstiruutu 23628"/>
          <p:cNvSpPr txBox="1"/>
          <p:nvPr/>
        </p:nvSpPr>
        <p:spPr>
          <a:xfrm>
            <a:off x="2411760" y="2063750"/>
            <a:ext cx="2287088" cy="1077218"/>
          </a:xfrm>
          <a:prstGeom prst="rect">
            <a:avLst/>
          </a:prstGeom>
          <a:noFill/>
        </p:spPr>
        <p:txBody>
          <a:bodyPr wrap="square" rtlCol="0">
            <a:spAutoFit/>
          </a:bodyPr>
          <a:lstStyle/>
          <a:p>
            <a:pPr algn="ctr">
              <a:buNone/>
            </a:pPr>
            <a:r>
              <a:rPr lang="fi-FI" sz="1600" dirty="0">
                <a:latin typeface="Arial Rounded MT Bold" panose="020F0704030504030204" pitchFamily="34" charset="0"/>
              </a:rPr>
              <a:t>Alemmat</a:t>
            </a:r>
          </a:p>
          <a:p>
            <a:pPr algn="ctr">
              <a:buNone/>
            </a:pPr>
            <a:r>
              <a:rPr lang="fi-FI" sz="1600" dirty="0">
                <a:latin typeface="Arial Rounded MT Bold" panose="020F0704030504030204" pitchFamily="34" charset="0"/>
              </a:rPr>
              <a:t>korkeakoulu-</a:t>
            </a:r>
          </a:p>
          <a:p>
            <a:pPr algn="ctr">
              <a:buNone/>
            </a:pPr>
            <a:r>
              <a:rPr lang="fi-FI" sz="1600" dirty="0">
                <a:latin typeface="Arial Rounded MT Bold" panose="020F0704030504030204" pitchFamily="34" charset="0"/>
              </a:rPr>
              <a:t>tutkinnot</a:t>
            </a:r>
          </a:p>
          <a:p>
            <a:pPr marL="285750" indent="-285750" algn="ctr">
              <a:buFont typeface="Wingdings" panose="05000000000000000000" pitchFamily="2" charset="2"/>
              <a:buChar char="Ø"/>
            </a:pPr>
            <a:r>
              <a:rPr lang="fi-FI" sz="1400" i="1" dirty="0">
                <a:latin typeface="Arial Rounded MT Bold" panose="020F0704030504030204" pitchFamily="34" charset="0"/>
              </a:rPr>
              <a:t>kandidaatti</a:t>
            </a:r>
          </a:p>
        </p:txBody>
      </p:sp>
      <p:sp>
        <p:nvSpPr>
          <p:cNvPr id="79" name="Tekstiruutu 78"/>
          <p:cNvSpPr txBox="1"/>
          <p:nvPr/>
        </p:nvSpPr>
        <p:spPr>
          <a:xfrm>
            <a:off x="5004048" y="2060848"/>
            <a:ext cx="1941869" cy="1077218"/>
          </a:xfrm>
          <a:prstGeom prst="rect">
            <a:avLst/>
          </a:prstGeom>
          <a:noFill/>
        </p:spPr>
        <p:txBody>
          <a:bodyPr wrap="square" rtlCol="0">
            <a:spAutoFit/>
          </a:bodyPr>
          <a:lstStyle/>
          <a:p>
            <a:pPr algn="ctr">
              <a:buNone/>
            </a:pPr>
            <a:r>
              <a:rPr lang="fi-FI" sz="1600" dirty="0">
                <a:latin typeface="Arial Rounded MT Bold" panose="020F0704030504030204" pitchFamily="34" charset="0"/>
              </a:rPr>
              <a:t>Ylemmät</a:t>
            </a:r>
          </a:p>
          <a:p>
            <a:pPr algn="ctr">
              <a:buNone/>
            </a:pPr>
            <a:r>
              <a:rPr lang="fi-FI" sz="1600" dirty="0">
                <a:latin typeface="Arial Rounded MT Bold" panose="020F0704030504030204" pitchFamily="34" charset="0"/>
              </a:rPr>
              <a:t>korkeakoulu-</a:t>
            </a:r>
          </a:p>
          <a:p>
            <a:pPr algn="ctr">
              <a:buNone/>
            </a:pPr>
            <a:r>
              <a:rPr lang="fi-FI" sz="1600" dirty="0">
                <a:latin typeface="Arial Rounded MT Bold" panose="020F0704030504030204" pitchFamily="34" charset="0"/>
              </a:rPr>
              <a:t>tutkinnot</a:t>
            </a:r>
          </a:p>
          <a:p>
            <a:pPr marL="285750" indent="-285750" algn="ctr">
              <a:buFont typeface="Wingdings" panose="05000000000000000000" pitchFamily="2" charset="2"/>
              <a:buChar char="Ø"/>
            </a:pPr>
            <a:r>
              <a:rPr lang="fi-FI" sz="1400" i="1" dirty="0">
                <a:latin typeface="Arial Rounded MT Bold" panose="020F0704030504030204" pitchFamily="34" charset="0"/>
              </a:rPr>
              <a:t>maisteri</a:t>
            </a:r>
          </a:p>
        </p:txBody>
      </p:sp>
      <p:sp>
        <p:nvSpPr>
          <p:cNvPr id="82" name="Tekstiruutu 81"/>
          <p:cNvSpPr txBox="1"/>
          <p:nvPr/>
        </p:nvSpPr>
        <p:spPr>
          <a:xfrm>
            <a:off x="7312796" y="2165955"/>
            <a:ext cx="1939724" cy="830997"/>
          </a:xfrm>
          <a:prstGeom prst="rect">
            <a:avLst/>
          </a:prstGeom>
          <a:noFill/>
        </p:spPr>
        <p:txBody>
          <a:bodyPr wrap="square" rtlCol="0">
            <a:spAutoFit/>
          </a:bodyPr>
          <a:lstStyle/>
          <a:p>
            <a:pPr algn="ctr">
              <a:buNone/>
            </a:pPr>
            <a:r>
              <a:rPr lang="fi-FI" sz="1600" dirty="0">
                <a:latin typeface="Arial Rounded MT Bold" panose="020F0704030504030204" pitchFamily="34" charset="0"/>
              </a:rPr>
              <a:t>Lisensiaatin</a:t>
            </a:r>
          </a:p>
          <a:p>
            <a:pPr algn="ctr">
              <a:buNone/>
            </a:pPr>
            <a:r>
              <a:rPr lang="fi-FI" sz="1600" dirty="0">
                <a:latin typeface="Arial Rounded MT Bold" panose="020F0704030504030204" pitchFamily="34" charset="0"/>
              </a:rPr>
              <a:t> ja tohtorin</a:t>
            </a:r>
          </a:p>
          <a:p>
            <a:pPr algn="ctr">
              <a:buNone/>
            </a:pPr>
            <a:r>
              <a:rPr lang="fi-FI" sz="1600" dirty="0">
                <a:latin typeface="Arial Rounded MT Bold" panose="020F0704030504030204" pitchFamily="34" charset="0"/>
              </a:rPr>
              <a:t>tutkinnot</a:t>
            </a:r>
          </a:p>
        </p:txBody>
      </p:sp>
      <p:grpSp>
        <p:nvGrpSpPr>
          <p:cNvPr id="2" name="Ryhmä 1"/>
          <p:cNvGrpSpPr/>
          <p:nvPr/>
        </p:nvGrpSpPr>
        <p:grpSpPr>
          <a:xfrm>
            <a:off x="1835696" y="3827532"/>
            <a:ext cx="5544616" cy="2697812"/>
            <a:chOff x="1835696" y="3827532"/>
            <a:chExt cx="5544616" cy="2697812"/>
          </a:xfrm>
        </p:grpSpPr>
        <p:cxnSp>
          <p:nvCxnSpPr>
            <p:cNvPr id="88" name="Suora yhdysviiva 87"/>
            <p:cNvCxnSpPr/>
            <p:nvPr/>
          </p:nvCxnSpPr>
          <p:spPr bwMode="auto">
            <a:xfrm>
              <a:off x="1835696" y="4725144"/>
              <a:ext cx="4320480" cy="0"/>
            </a:xfrm>
            <a:prstGeom prst="line">
              <a:avLst/>
            </a:prstGeom>
            <a:noFill/>
            <a:ln w="76200" cap="flat" cmpd="sng" algn="ctr">
              <a:solidFill>
                <a:srgbClr val="3366CC"/>
              </a:solidFill>
              <a:prstDash val="solid"/>
              <a:round/>
              <a:headEnd type="none" w="med" len="med"/>
              <a:tailEnd type="none" w="med" len="med"/>
            </a:ln>
            <a:effectLst>
              <a:glow rad="228600">
                <a:srgbClr val="0066CC">
                  <a:alpha val="40000"/>
                </a:srgbClr>
              </a:glow>
            </a:effectLst>
            <a:scene3d>
              <a:camera prst="orthographicFront"/>
              <a:lightRig rig="threePt" dir="t"/>
            </a:scene3d>
            <a:sp3d extrusionH="76200">
              <a:extrusionClr>
                <a:srgbClr val="FFC000"/>
              </a:extrusionClr>
            </a:sp3d>
          </p:spPr>
        </p:cxnSp>
        <p:sp>
          <p:nvSpPr>
            <p:cNvPr id="17" name="Tekstiruutu 16"/>
            <p:cNvSpPr txBox="1"/>
            <p:nvPr/>
          </p:nvSpPr>
          <p:spPr>
            <a:xfrm>
              <a:off x="4499992" y="4936463"/>
              <a:ext cx="1152128" cy="738664"/>
            </a:xfrm>
            <a:prstGeom prst="rect">
              <a:avLst/>
            </a:prstGeom>
            <a:noFill/>
          </p:spPr>
          <p:txBody>
            <a:bodyPr wrap="square" rtlCol="0">
              <a:spAutoFit/>
            </a:bodyPr>
            <a:lstStyle/>
            <a:p>
              <a:pPr algn="ctr" fontAlgn="auto">
                <a:spcBef>
                  <a:spcPts val="0"/>
                </a:spcBef>
                <a:spcAft>
                  <a:spcPts val="0"/>
                </a:spcAft>
                <a:buFontTx/>
                <a:buNone/>
              </a:pPr>
              <a:r>
                <a:rPr lang="fi-FI" sz="1400" b="1" dirty="0">
                  <a:solidFill>
                    <a:prstClr val="black"/>
                  </a:solidFill>
                  <a:latin typeface="Calibri"/>
                </a:rPr>
                <a:t>3 </a:t>
              </a:r>
            </a:p>
            <a:p>
              <a:pPr algn="ctr" fontAlgn="auto">
                <a:spcBef>
                  <a:spcPts val="0"/>
                </a:spcBef>
                <a:spcAft>
                  <a:spcPts val="0"/>
                </a:spcAft>
                <a:buFontTx/>
                <a:buNone/>
              </a:pPr>
              <a:r>
                <a:rPr lang="fi-FI" sz="1400" b="1" dirty="0">
                  <a:solidFill>
                    <a:prstClr val="black"/>
                  </a:solidFill>
                  <a:latin typeface="Calibri"/>
                </a:rPr>
                <a:t>vuoden </a:t>
              </a:r>
            </a:p>
            <a:p>
              <a:pPr algn="ctr" fontAlgn="auto">
                <a:spcBef>
                  <a:spcPts val="0"/>
                </a:spcBef>
                <a:spcAft>
                  <a:spcPts val="0"/>
                </a:spcAft>
                <a:buFontTx/>
                <a:buNone/>
              </a:pPr>
              <a:r>
                <a:rPr lang="fi-FI" sz="1400" b="1" dirty="0">
                  <a:solidFill>
                    <a:prstClr val="black"/>
                  </a:solidFill>
                  <a:latin typeface="Calibri"/>
                </a:rPr>
                <a:t>työkokemus</a:t>
              </a:r>
            </a:p>
          </p:txBody>
        </p:sp>
        <p:sp>
          <p:nvSpPr>
            <p:cNvPr id="35" name="Tekstiruutu 34">
              <a:hlinkClick r:id="rId3"/>
            </p:cNvPr>
            <p:cNvSpPr txBox="1"/>
            <p:nvPr/>
          </p:nvSpPr>
          <p:spPr>
            <a:xfrm>
              <a:off x="3131840" y="6063679"/>
              <a:ext cx="3384376" cy="461665"/>
            </a:xfrm>
            <a:prstGeom prst="rect">
              <a:avLst/>
            </a:prstGeom>
            <a:solidFill>
              <a:srgbClr val="1F497D">
                <a:lumMod val="60000"/>
                <a:lumOff val="40000"/>
              </a:srgbClr>
            </a:solidFill>
            <a:ln>
              <a:solidFill>
                <a:srgbClr val="4F81BD">
                  <a:lumMod val="75000"/>
                </a:srgbClr>
              </a:solidFill>
            </a:ln>
            <a:effectLst>
              <a:glow rad="139700">
                <a:srgbClr val="4F81BD">
                  <a:satMod val="175000"/>
                  <a:alpha val="40000"/>
                </a:srgbClr>
              </a:glo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2400" b="1" i="0" u="sng" strike="noStrike" kern="0" cap="none" spc="0" normalizeH="0" baseline="0" noProof="0" dirty="0">
                  <a:ln>
                    <a:noFill/>
                  </a:ln>
                  <a:solidFill>
                    <a:schemeClr val="bg1"/>
                  </a:solidFill>
                  <a:effectLst/>
                  <a:uLnTx/>
                  <a:uFillTx/>
                  <a:latin typeface="Arial Rounded MT Bold" panose="020F0704030504030204" pitchFamily="34" charset="0"/>
                </a:rPr>
                <a:t>Ammattikorkeakoulut</a:t>
              </a:r>
            </a:p>
          </p:txBody>
        </p:sp>
        <p:sp>
          <p:nvSpPr>
            <p:cNvPr id="47" name="Kyynel 46"/>
            <p:cNvSpPr/>
            <p:nvPr/>
          </p:nvSpPr>
          <p:spPr>
            <a:xfrm rot="2700000">
              <a:off x="2634257" y="3844393"/>
              <a:ext cx="1827243" cy="1793522"/>
            </a:xfrm>
            <a:prstGeom prst="teardrop">
              <a:avLst>
                <a:gd name="adj" fmla="val 100000"/>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48" name="Ellipsi 47"/>
            <p:cNvSpPr/>
            <p:nvPr/>
          </p:nvSpPr>
          <p:spPr>
            <a:xfrm>
              <a:off x="5436096" y="3829254"/>
              <a:ext cx="1797853" cy="1831994"/>
            </a:xfrm>
            <a:prstGeom prst="ellips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80" name="Tekstiruutu 79"/>
            <p:cNvSpPr txBox="1"/>
            <p:nvPr/>
          </p:nvSpPr>
          <p:spPr>
            <a:xfrm>
              <a:off x="2483768" y="4293096"/>
              <a:ext cx="2287088" cy="830997"/>
            </a:xfrm>
            <a:prstGeom prst="rect">
              <a:avLst/>
            </a:prstGeom>
            <a:noFill/>
          </p:spPr>
          <p:txBody>
            <a:bodyPr wrap="square" rtlCol="0">
              <a:spAutoFit/>
            </a:bodyPr>
            <a:lstStyle/>
            <a:p>
              <a:pPr algn="ctr">
                <a:buNone/>
              </a:pPr>
              <a:r>
                <a:rPr lang="fi-FI" sz="1600" dirty="0">
                  <a:solidFill>
                    <a:schemeClr val="bg1"/>
                  </a:solidFill>
                  <a:latin typeface="Arial Rounded MT Bold" panose="020F0704030504030204" pitchFamily="34" charset="0"/>
                </a:rPr>
                <a:t>Ammatti-</a:t>
              </a:r>
            </a:p>
            <a:p>
              <a:pPr algn="ctr">
                <a:buNone/>
              </a:pPr>
              <a:r>
                <a:rPr lang="fi-FI" sz="1600" dirty="0">
                  <a:solidFill>
                    <a:schemeClr val="bg1"/>
                  </a:solidFill>
                  <a:latin typeface="Arial Rounded MT Bold" panose="020F0704030504030204" pitchFamily="34" charset="0"/>
                </a:rPr>
                <a:t>korkeakoulu-</a:t>
              </a:r>
            </a:p>
            <a:p>
              <a:pPr algn="ctr">
                <a:buNone/>
              </a:pPr>
              <a:r>
                <a:rPr lang="fi-FI" sz="1600" dirty="0">
                  <a:solidFill>
                    <a:schemeClr val="bg1"/>
                  </a:solidFill>
                  <a:latin typeface="Arial Rounded MT Bold" panose="020F0704030504030204" pitchFamily="34" charset="0"/>
                </a:rPr>
                <a:t>tutkinnot</a:t>
              </a:r>
            </a:p>
          </p:txBody>
        </p:sp>
        <p:sp>
          <p:nvSpPr>
            <p:cNvPr id="81" name="Tekstiruutu 80"/>
            <p:cNvSpPr txBox="1"/>
            <p:nvPr/>
          </p:nvSpPr>
          <p:spPr>
            <a:xfrm>
              <a:off x="5436096" y="4151982"/>
              <a:ext cx="1944216" cy="1077218"/>
            </a:xfrm>
            <a:prstGeom prst="rect">
              <a:avLst/>
            </a:prstGeom>
            <a:noFill/>
          </p:spPr>
          <p:txBody>
            <a:bodyPr wrap="square" rtlCol="0">
              <a:spAutoFit/>
            </a:bodyPr>
            <a:lstStyle/>
            <a:p>
              <a:pPr algn="ctr">
                <a:buNone/>
              </a:pPr>
              <a:r>
                <a:rPr lang="fi-FI" sz="1600" dirty="0">
                  <a:solidFill>
                    <a:schemeClr val="bg1"/>
                  </a:solidFill>
                  <a:latin typeface="Arial Rounded MT Bold" panose="020F0704030504030204" pitchFamily="34" charset="0"/>
                </a:rPr>
                <a:t>Ylemmät</a:t>
              </a:r>
            </a:p>
            <a:p>
              <a:pPr algn="ctr">
                <a:buNone/>
              </a:pPr>
              <a:r>
                <a:rPr lang="fi-FI" sz="1600" dirty="0">
                  <a:solidFill>
                    <a:schemeClr val="bg1"/>
                  </a:solidFill>
                  <a:latin typeface="Arial Rounded MT Bold" panose="020F0704030504030204" pitchFamily="34" charset="0"/>
                </a:rPr>
                <a:t>ammatti-</a:t>
              </a:r>
            </a:p>
            <a:p>
              <a:pPr algn="ctr">
                <a:buNone/>
              </a:pPr>
              <a:r>
                <a:rPr lang="fi-FI" sz="1600" dirty="0">
                  <a:solidFill>
                    <a:schemeClr val="bg1"/>
                  </a:solidFill>
                  <a:latin typeface="Arial Rounded MT Bold" panose="020F0704030504030204" pitchFamily="34" charset="0"/>
                </a:rPr>
                <a:t> korkeakoulu-</a:t>
              </a:r>
            </a:p>
            <a:p>
              <a:pPr algn="ctr">
                <a:buNone/>
              </a:pPr>
              <a:r>
                <a:rPr lang="fi-FI" sz="1600" dirty="0">
                  <a:solidFill>
                    <a:schemeClr val="bg1"/>
                  </a:solidFill>
                  <a:latin typeface="Arial Rounded MT Bold" panose="020F0704030504030204" pitchFamily="34" charset="0"/>
                </a:rPr>
                <a:t>tutkinnot</a:t>
              </a:r>
            </a:p>
          </p:txBody>
        </p:sp>
        <p:cxnSp>
          <p:nvCxnSpPr>
            <p:cNvPr id="23631" name="Suora yhdysviiva 23630"/>
            <p:cNvCxnSpPr/>
            <p:nvPr/>
          </p:nvCxnSpPr>
          <p:spPr bwMode="auto">
            <a:xfrm>
              <a:off x="3059832" y="4741154"/>
              <a:ext cx="914400" cy="914400"/>
            </a:xfrm>
            <a:prstGeom prst="line">
              <a:avLst/>
            </a:prstGeom>
            <a:noFill/>
            <a:ln w="9525" cap="flat" cmpd="sng" algn="ctr">
              <a:noFill/>
              <a:prstDash val="solid"/>
              <a:round/>
              <a:headEnd type="none" w="med" len="med"/>
              <a:tailEnd type="none" w="med" len="med"/>
            </a:ln>
            <a:effectLst/>
          </p:spPr>
        </p:cxnSp>
      </p:grpSp>
      <p:grpSp>
        <p:nvGrpSpPr>
          <p:cNvPr id="19" name="Ryhmä 18"/>
          <p:cNvGrpSpPr/>
          <p:nvPr/>
        </p:nvGrpSpPr>
        <p:grpSpPr>
          <a:xfrm>
            <a:off x="-108520" y="2072379"/>
            <a:ext cx="2304256" cy="3384376"/>
            <a:chOff x="882063" y="2418200"/>
            <a:chExt cx="2304256" cy="2808312"/>
          </a:xfrm>
        </p:grpSpPr>
        <p:sp>
          <p:nvSpPr>
            <p:cNvPr id="23" name="Pyöristetty suorakulmio 22"/>
            <p:cNvSpPr/>
            <p:nvPr/>
          </p:nvSpPr>
          <p:spPr>
            <a:xfrm>
              <a:off x="1022180" y="2418200"/>
              <a:ext cx="2071532" cy="2808312"/>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kstiruutu 23"/>
            <p:cNvSpPr txBox="1"/>
            <p:nvPr/>
          </p:nvSpPr>
          <p:spPr>
            <a:xfrm>
              <a:off x="882063" y="2927564"/>
              <a:ext cx="2304256" cy="19154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black"/>
                  </a:solidFill>
                  <a:effectLst/>
                  <a:uLnTx/>
                  <a:uFillTx/>
                  <a:latin typeface="Arial Rounded MT Bold" panose="020F0704030504030204" pitchFamily="34" charset="0"/>
                </a:rPr>
                <a:t>Lukiokoulutus/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black"/>
                  </a:solidFill>
                  <a:effectLst/>
                  <a:uLnTx/>
                  <a:uFillTx/>
                  <a:latin typeface="Arial Rounded MT Bold" panose="020F0704030504030204" pitchFamily="34" charset="0"/>
                </a:rPr>
                <a:t>ylioppilastutkinto</a:t>
              </a:r>
            </a:p>
            <a:p>
              <a:pPr marL="0" marR="0" lvl="0" indent="0" algn="ctr" defTabSz="914400" eaLnBrk="1" fontAlgn="auto" latinLnBrk="0" hangingPunct="1">
                <a:lnSpc>
                  <a:spcPct val="100000"/>
                </a:lnSpc>
                <a:spcBef>
                  <a:spcPts val="0"/>
                </a:spcBef>
                <a:spcAft>
                  <a:spcPts val="0"/>
                </a:spcAft>
                <a:buClrTx/>
                <a:buSzTx/>
                <a:buFontTx/>
                <a:buNone/>
                <a:tabLst/>
                <a:defRPr/>
              </a:pPr>
              <a:endParaRPr lang="fi-FI" sz="1800" kern="0" dirty="0">
                <a:solidFill>
                  <a:prstClr val="black"/>
                </a:solidFill>
                <a:latin typeface="Arial Rounded MT Bold" panose="020F07040305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black"/>
                  </a:solidFill>
                  <a:effectLst/>
                  <a:uLnTx/>
                  <a:uFillTx/>
                  <a:latin typeface="Arial Rounded MT Bold" panose="020F0704030504030204" pitchFamily="34" charset="0"/>
                </a:rPr>
                <a:t>180 osaamispisteen</a:t>
              </a:r>
            </a:p>
            <a:p>
              <a:pPr marL="0" marR="0" lvl="0" indent="0" algn="ctr" defTabSz="914400" eaLnBrk="1" fontAlgn="auto" latinLnBrk="0" hangingPunct="1">
                <a:lnSpc>
                  <a:spcPct val="100000"/>
                </a:lnSpc>
                <a:spcBef>
                  <a:spcPts val="0"/>
                </a:spcBef>
                <a:spcAft>
                  <a:spcPts val="0"/>
                </a:spcAft>
                <a:buClrTx/>
                <a:buSzTx/>
                <a:buFontTx/>
                <a:buNone/>
                <a:tabLst/>
                <a:defRPr/>
              </a:pPr>
              <a:r>
                <a:rPr lang="fi-FI" sz="1800" kern="0" dirty="0">
                  <a:solidFill>
                    <a:prstClr val="black"/>
                  </a:solidFill>
                  <a:latin typeface="Arial Rounded MT Bold" panose="020F0704030504030204" pitchFamily="34" charset="0"/>
                </a:rPr>
                <a:t>(n. 3 v)</a:t>
              </a:r>
              <a:endParaRPr kumimoji="0" lang="fi-FI" sz="1800" i="0" u="none" strike="noStrike" kern="0" cap="none" spc="0" normalizeH="0" baseline="0" noProof="0" dirty="0">
                <a:ln>
                  <a:noFill/>
                </a:ln>
                <a:solidFill>
                  <a:prstClr val="black"/>
                </a:solidFill>
                <a:effectLst/>
                <a:uLnTx/>
                <a:uFillTx/>
                <a:latin typeface="Arial Rounded MT Bold" panose="020F07040305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i="0" u="none" strike="noStrike" kern="0" cap="none" spc="0" normalizeH="0" baseline="0" noProof="0" dirty="0">
                  <a:ln>
                    <a:noFill/>
                  </a:ln>
                  <a:solidFill>
                    <a:prstClr val="black"/>
                  </a:solidFill>
                  <a:effectLst/>
                  <a:uLnTx/>
                  <a:uFillTx/>
                  <a:latin typeface="Arial Rounded MT Bold" panose="020F0704030504030204" pitchFamily="34" charset="0"/>
                </a:rPr>
                <a:t>ammatillinen perustutkinto</a:t>
              </a:r>
            </a:p>
          </p:txBody>
        </p:sp>
      </p:grpSp>
    </p:spTree>
    <p:extLst>
      <p:ext uri="{BB962C8B-B14F-4D97-AF65-F5344CB8AC3E}">
        <p14:creationId xmlns:p14="http://schemas.microsoft.com/office/powerpoint/2010/main" val="28243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Rectangle 25"/>
          <p:cNvSpPr>
            <a:spLocks noChangeArrowheads="1"/>
          </p:cNvSpPr>
          <p:nvPr/>
        </p:nvSpPr>
        <p:spPr bwMode="auto">
          <a:xfrm>
            <a:off x="900113" y="0"/>
            <a:ext cx="6911975" cy="692150"/>
          </a:xfrm>
          <a:prstGeom prst="rect">
            <a:avLst/>
          </a:prstGeom>
          <a:noFill/>
          <a:ln w="9525" algn="ctr">
            <a:noFill/>
            <a:miter lim="800000"/>
            <a:headEnd/>
            <a:tailEnd/>
          </a:ln>
          <a:effectLst/>
        </p:spPr>
        <p:txBody>
          <a:bodyPr wrap="none" anchor="ctr">
            <a:spAutoFit/>
          </a:bodyPr>
          <a:lstStyle/>
          <a:p>
            <a:endParaRPr lang="fi-FI" dirty="0"/>
          </a:p>
        </p:txBody>
      </p:sp>
      <p:sp>
        <p:nvSpPr>
          <p:cNvPr id="6170" name="Rectangle 26"/>
          <p:cNvSpPr>
            <a:spLocks noChangeArrowheads="1"/>
          </p:cNvSpPr>
          <p:nvPr/>
        </p:nvSpPr>
        <p:spPr bwMode="auto">
          <a:xfrm>
            <a:off x="1116013" y="0"/>
            <a:ext cx="6551612" cy="692150"/>
          </a:xfrm>
          <a:prstGeom prst="rect">
            <a:avLst/>
          </a:prstGeom>
          <a:noFill/>
          <a:ln w="9525" algn="ctr">
            <a:noFill/>
            <a:miter lim="800000"/>
            <a:headEnd/>
            <a:tailEnd/>
          </a:ln>
          <a:effectLst/>
        </p:spPr>
        <p:txBody>
          <a:bodyPr wrap="none" anchor="ctr">
            <a:spAutoFit/>
          </a:bodyPr>
          <a:lstStyle/>
          <a:p>
            <a:endParaRPr lang="fi-FI" dirty="0"/>
          </a:p>
        </p:txBody>
      </p:sp>
      <p:sp>
        <p:nvSpPr>
          <p:cNvPr id="2" name="Otsikko 1"/>
          <p:cNvSpPr>
            <a:spLocks noGrp="1"/>
          </p:cNvSpPr>
          <p:nvPr>
            <p:ph type="title"/>
          </p:nvPr>
        </p:nvSpPr>
        <p:spPr>
          <a:xfrm>
            <a:off x="1547713" y="205964"/>
            <a:ext cx="4896495" cy="648072"/>
          </a:xfrm>
        </p:spPr>
        <p:txBody>
          <a:bodyPr/>
          <a:lstStyle/>
          <a:p>
            <a:r>
              <a:rPr lang="fi-FI" b="1" dirty="0">
                <a:latin typeface="Arial Rounded MT Bold" panose="020F0704030504030204" pitchFamily="34" charset="0"/>
              </a:rPr>
              <a:t>Humanistinen ala</a:t>
            </a:r>
          </a:p>
        </p:txBody>
      </p:sp>
      <p:grpSp>
        <p:nvGrpSpPr>
          <p:cNvPr id="10" name="Ryhmä 9"/>
          <p:cNvGrpSpPr/>
          <p:nvPr/>
        </p:nvGrpSpPr>
        <p:grpSpPr>
          <a:xfrm>
            <a:off x="323528" y="2780928"/>
            <a:ext cx="3456384" cy="1872208"/>
            <a:chOff x="323528" y="4725144"/>
            <a:chExt cx="3456384" cy="1872208"/>
          </a:xfrm>
        </p:grpSpPr>
        <p:sp>
          <p:nvSpPr>
            <p:cNvPr id="33" name="Nuoli oikealle 32"/>
            <p:cNvSpPr/>
            <p:nvPr/>
          </p:nvSpPr>
          <p:spPr bwMode="auto">
            <a:xfrm>
              <a:off x="2843808" y="5445224"/>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FF990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nvGrpSpPr>
            <p:cNvPr id="6" name="Ryhmä 5"/>
            <p:cNvGrpSpPr/>
            <p:nvPr/>
          </p:nvGrpSpPr>
          <p:grpSpPr>
            <a:xfrm>
              <a:off x="323528" y="4725144"/>
              <a:ext cx="2808312" cy="1872208"/>
              <a:chOff x="323528" y="3933056"/>
              <a:chExt cx="2808312" cy="1872208"/>
            </a:xfrm>
          </p:grpSpPr>
          <p:sp>
            <p:nvSpPr>
              <p:cNvPr id="25" name="Ellipsi 24">
                <a:hlinkClick r:id="rId2" tooltip="Opintopolkuun"/>
              </p:cNvPr>
              <p:cNvSpPr/>
              <p:nvPr/>
            </p:nvSpPr>
            <p:spPr bwMode="auto">
              <a:xfrm>
                <a:off x="323528" y="3933056"/>
                <a:ext cx="2808312" cy="1872208"/>
              </a:xfrm>
              <a:prstGeom prst="ellipse">
                <a:avLst/>
              </a:prstGeom>
              <a:solidFill>
                <a:srgbClr val="FF99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6" name="Tekstiruutu 25">
                <a:hlinkClick r:id="rId2" tooltip="Opintopolkuun"/>
              </p:cNvPr>
              <p:cNvSpPr txBox="1"/>
              <p:nvPr/>
            </p:nvSpPr>
            <p:spPr>
              <a:xfrm>
                <a:off x="611560" y="4347101"/>
                <a:ext cx="2232248" cy="954107"/>
              </a:xfrm>
              <a:prstGeom prst="rect">
                <a:avLst/>
              </a:prstGeom>
              <a:noFill/>
            </p:spPr>
            <p:txBody>
              <a:bodyPr wrap="square" rtlCol="0">
                <a:spAutoFit/>
              </a:bodyPr>
              <a:lstStyle/>
              <a:p>
                <a:pPr algn="ctr">
                  <a:buNone/>
                </a:pPr>
                <a:r>
                  <a:rPr lang="fi-FI" b="1" dirty="0">
                    <a:latin typeface="Arial Rounded MT Bold" panose="020F0704030504030204" pitchFamily="34" charset="0"/>
                  </a:rPr>
                  <a:t>Tulkki</a:t>
                </a:r>
              </a:p>
              <a:p>
                <a:pPr algn="ctr">
                  <a:buNone/>
                </a:pPr>
                <a:r>
                  <a:rPr lang="fi-FI" b="1" dirty="0">
                    <a:latin typeface="Arial Rounded MT Bold" panose="020F0704030504030204" pitchFamily="34" charset="0"/>
                  </a:rPr>
                  <a:t>210 -240 op</a:t>
                </a:r>
              </a:p>
            </p:txBody>
          </p:sp>
        </p:grpSp>
      </p:grpSp>
      <p:sp>
        <p:nvSpPr>
          <p:cNvPr id="30" name="Tekstiruutu 29"/>
          <p:cNvSpPr txBox="1"/>
          <p:nvPr/>
        </p:nvSpPr>
        <p:spPr>
          <a:xfrm>
            <a:off x="4098499" y="2992789"/>
            <a:ext cx="3353821" cy="1323439"/>
          </a:xfrm>
          <a:prstGeom prst="rect">
            <a:avLst/>
          </a:prstGeom>
          <a:noFill/>
          <a:ln>
            <a:solidFill>
              <a:srgbClr val="CC6600"/>
            </a:solidFill>
          </a:ln>
          <a:effectLst>
            <a:glow rad="101600">
              <a:srgbClr val="CC9900">
                <a:alpha val="6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kääntäjä</a:t>
            </a:r>
          </a:p>
          <a:p>
            <a:pPr marL="285750" indent="-285750">
              <a:buFont typeface="Courier New" panose="02070309020205020404" pitchFamily="49" charset="0"/>
              <a:buChar char="o"/>
            </a:pPr>
            <a:r>
              <a:rPr lang="fi-FI" sz="1600" dirty="0">
                <a:latin typeface="Arial Rounded MT Bold" panose="020F0704030504030204" pitchFamily="34" charset="0"/>
              </a:rPr>
              <a:t>asioimis- ja opiskelutulkki</a:t>
            </a:r>
          </a:p>
          <a:p>
            <a:pPr marL="285750" indent="-285750">
              <a:buFont typeface="Courier New" panose="02070309020205020404" pitchFamily="49" charset="0"/>
              <a:buChar char="o"/>
            </a:pPr>
            <a:r>
              <a:rPr lang="fi-FI" sz="1600" dirty="0">
                <a:latin typeface="Arial Rounded MT Bold" panose="020F0704030504030204" pitchFamily="34" charset="0"/>
              </a:rPr>
              <a:t>tulkkivälittäjä</a:t>
            </a:r>
          </a:p>
          <a:p>
            <a:pPr marL="285750" indent="-285750">
              <a:buFont typeface="Courier New" panose="02070309020205020404" pitchFamily="49" charset="0"/>
              <a:buChar char="o"/>
            </a:pPr>
            <a:r>
              <a:rPr lang="fi-FI" sz="1600" dirty="0">
                <a:latin typeface="Arial Rounded MT Bold" panose="020F0704030504030204" pitchFamily="34" charset="0"/>
              </a:rPr>
              <a:t>viittomakielen opettaja</a:t>
            </a:r>
          </a:p>
          <a:p>
            <a:pPr marL="285750" indent="-285750">
              <a:buFont typeface="Courier New" panose="02070309020205020404" pitchFamily="49" charset="0"/>
              <a:buChar char="o"/>
            </a:pPr>
            <a:r>
              <a:rPr lang="fi-FI" sz="1600" dirty="0">
                <a:latin typeface="Arial Rounded MT Bold" panose="020F0704030504030204" pitchFamily="34" charset="0"/>
              </a:rPr>
              <a:t>…</a:t>
            </a:r>
          </a:p>
        </p:txBody>
      </p:sp>
      <p:sp>
        <p:nvSpPr>
          <p:cNvPr id="31" name="Tekstiruutu 30"/>
          <p:cNvSpPr txBox="1"/>
          <p:nvPr/>
        </p:nvSpPr>
        <p:spPr>
          <a:xfrm>
            <a:off x="1197806" y="1277906"/>
            <a:ext cx="7478650" cy="1326105"/>
          </a:xfrm>
          <a:prstGeom prst="rect">
            <a:avLst/>
          </a:prstGeom>
          <a:solidFill>
            <a:schemeClr val="bg1">
              <a:lumMod val="85000"/>
            </a:schemeClr>
          </a:solidFill>
          <a:ln w="88900">
            <a:solidFill>
              <a:srgbClr val="FFC00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Opinnoissa ovat tärkeitä yhteiskunnallinen ja kulttuurinen yleissivistys, sosiaaliset taidot ja kohtaamisen taidot. Tulkki on mukana viranomaisten kohtaamisissa, terveydenhuollossa, työpaikoilla, juhlissa, harrastuksissa, koulutuksissa.</a:t>
            </a:r>
          </a:p>
        </p:txBody>
      </p:sp>
      <p:grpSp>
        <p:nvGrpSpPr>
          <p:cNvPr id="14" name="Ryhmä 13"/>
          <p:cNvGrpSpPr/>
          <p:nvPr/>
        </p:nvGrpSpPr>
        <p:grpSpPr>
          <a:xfrm>
            <a:off x="8023071" y="6305602"/>
            <a:ext cx="1229449" cy="549004"/>
            <a:chOff x="8023071" y="6305602"/>
            <a:chExt cx="1229449" cy="549004"/>
          </a:xfrm>
        </p:grpSpPr>
        <p:sp>
          <p:nvSpPr>
            <p:cNvPr id="7" name="Toimintopainike: Seuraava 6">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 name="Toimintopainike: Edellinen 10">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 name="Tekstiruutu 12"/>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24" name="Tekstiruutu 23"/>
            <p:cNvSpPr txBox="1"/>
            <p:nvPr/>
          </p:nvSpPr>
          <p:spPr>
            <a:xfrm>
              <a:off x="8139887" y="6655157"/>
              <a:ext cx="704282" cy="184666"/>
            </a:xfrm>
            <a:prstGeom prst="rect">
              <a:avLst/>
            </a:prstGeom>
            <a:noFill/>
          </p:spPr>
          <p:txBody>
            <a:bodyPr wrap="square" rtlCol="0">
              <a:spAutoFit/>
            </a:bodyPr>
            <a:lstStyle/>
            <a:p>
              <a:pPr>
                <a:buNone/>
              </a:pPr>
              <a:r>
                <a:rPr lang="fi-FI" sz="600" b="1" dirty="0">
                  <a:latin typeface="+mj-lt"/>
                </a:rPr>
                <a:t>Alat</a:t>
              </a:r>
            </a:p>
          </p:txBody>
        </p:sp>
      </p:grpSp>
      <p:sp>
        <p:nvSpPr>
          <p:cNvPr id="27" name="Toimintopainike: Tietoja 26">
            <a:hlinkClick r:id="rId3"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pic>
        <p:nvPicPr>
          <p:cNvPr id="15" name="Kuva 14">
            <a:extLst>
              <a:ext uri="{FF2B5EF4-FFF2-40B4-BE49-F238E27FC236}">
                <a16:creationId xmlns:a16="http://schemas.microsoft.com/office/drawing/2014/main" id="{34652FBB-75BA-495A-8AAC-151ED84C27F9}"/>
              </a:ext>
            </a:extLst>
          </p:cNvPr>
          <p:cNvPicPr>
            <a:picLocks noChangeAspect="1"/>
          </p:cNvPicPr>
          <p:nvPr/>
        </p:nvPicPr>
        <p:blipFill>
          <a:blip r:embed="rId4"/>
          <a:stretch>
            <a:fillRect/>
          </a:stretch>
        </p:blipFill>
        <p:spPr>
          <a:xfrm>
            <a:off x="3995960" y="4598847"/>
            <a:ext cx="3537189" cy="1962494"/>
          </a:xfrm>
          <a:prstGeom prst="rect">
            <a:avLst/>
          </a:prstGeom>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24" name="Rectangle 20"/>
          <p:cNvSpPr>
            <a:spLocks noGrp="1" noChangeArrowheads="1"/>
          </p:cNvSpPr>
          <p:nvPr>
            <p:ph type="title"/>
          </p:nvPr>
        </p:nvSpPr>
        <p:spPr bwMode="auto">
          <a:xfrm>
            <a:off x="1302532" y="112641"/>
            <a:ext cx="5987008" cy="7200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latin typeface="Arial Rounded MT Bold" panose="020F0704030504030204" pitchFamily="34" charset="0"/>
              </a:rPr>
              <a:t>Amk-tutkinnon rakenne</a:t>
            </a:r>
          </a:p>
        </p:txBody>
      </p:sp>
      <p:graphicFrame>
        <p:nvGraphicFramePr>
          <p:cNvPr id="5" name="Kaavio 4"/>
          <p:cNvGraphicFramePr/>
          <p:nvPr>
            <p:extLst>
              <p:ext uri="{D42A27DB-BD31-4B8C-83A1-F6EECF244321}">
                <p14:modId xmlns:p14="http://schemas.microsoft.com/office/powerpoint/2010/main" val="4278985216"/>
              </p:ext>
            </p:extLst>
          </p:nvPr>
        </p:nvGraphicFramePr>
        <p:xfrm>
          <a:off x="395536" y="1844824"/>
          <a:ext cx="8568952" cy="514421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3707904" y="4005064"/>
            <a:ext cx="1944216" cy="830997"/>
          </a:xfrm>
          <a:prstGeom prst="rect">
            <a:avLst/>
          </a:prstGeom>
          <a:solidFill>
            <a:schemeClr val="bg1">
              <a:lumMod val="85000"/>
            </a:schemeClr>
          </a:solidFill>
          <a:ln w="19050">
            <a:solidFill>
              <a:schemeClr val="tx1"/>
            </a:solidFill>
          </a:ln>
          <a:effectLst>
            <a:glow rad="101600">
              <a:schemeClr val="accent2">
                <a:satMod val="175000"/>
                <a:alpha val="40000"/>
              </a:schemeClr>
            </a:glow>
          </a:effectLst>
        </p:spPr>
        <p:txBody>
          <a:bodyPr wrap="square" rtlCol="0">
            <a:spAutoFit/>
          </a:bodyPr>
          <a:lstStyle/>
          <a:p>
            <a:pPr algn="ctr">
              <a:buNone/>
            </a:pPr>
            <a:r>
              <a:rPr lang="fi-FI" sz="1600" dirty="0">
                <a:latin typeface="Arial Rounded MT Bold" panose="020F0704030504030204" pitchFamily="34" charset="0"/>
              </a:rPr>
              <a:t>Esim:210 opintopisteen tutkinto</a:t>
            </a:r>
          </a:p>
        </p:txBody>
      </p:sp>
      <p:sp>
        <p:nvSpPr>
          <p:cNvPr id="7" name="Tekstiruutu 6"/>
          <p:cNvSpPr txBox="1"/>
          <p:nvPr/>
        </p:nvSpPr>
        <p:spPr>
          <a:xfrm>
            <a:off x="251520" y="1198493"/>
            <a:ext cx="8280920" cy="646331"/>
          </a:xfrm>
          <a:prstGeom prst="rect">
            <a:avLst/>
          </a:prstGeom>
          <a:solidFill>
            <a:schemeClr val="bg2">
              <a:lumMod val="20000"/>
              <a:lumOff val="80000"/>
            </a:schemeClr>
          </a:solidFill>
          <a:ln>
            <a:solidFill>
              <a:srgbClr val="0099FF"/>
            </a:solidFill>
          </a:ln>
          <a:effectLst>
            <a:glow rad="101600">
              <a:srgbClr val="0070C0">
                <a:alpha val="40000"/>
              </a:srgbClr>
            </a:glow>
          </a:effectLst>
        </p:spPr>
        <p:txBody>
          <a:bodyPr wrap="square" rtlCol="0">
            <a:spAutoFit/>
          </a:bodyPr>
          <a:lstStyle/>
          <a:p>
            <a:pPr>
              <a:buNone/>
            </a:pPr>
            <a:r>
              <a:rPr lang="fi-FI" sz="1800" dirty="0">
                <a:latin typeface="Arial Rounded MT Bold" panose="020F0704030504030204" pitchFamily="34" charset="0"/>
              </a:rPr>
              <a:t>Tutkinnon laajuus on 210, 240 tai 270 opintopistettä.</a:t>
            </a:r>
          </a:p>
          <a:p>
            <a:pPr>
              <a:buNone/>
            </a:pPr>
            <a:r>
              <a:rPr lang="fi-FI" sz="1800" dirty="0">
                <a:latin typeface="Arial Rounded MT Bold" panose="020F0704030504030204" pitchFamily="34" charset="0"/>
              </a:rPr>
              <a:t>Opinnot kestävät noin 3,5-4,5 vuotta. Tutkinnoittain on eroja.</a:t>
            </a:r>
          </a:p>
        </p:txBody>
      </p:sp>
      <p:sp>
        <p:nvSpPr>
          <p:cNvPr id="3" name="Tekstiruutu 2"/>
          <p:cNvSpPr txBox="1"/>
          <p:nvPr/>
        </p:nvSpPr>
        <p:spPr>
          <a:xfrm>
            <a:off x="323528" y="3081734"/>
            <a:ext cx="1944216" cy="1107996"/>
          </a:xfrm>
          <a:prstGeom prst="rect">
            <a:avLst/>
          </a:prstGeom>
          <a:noFill/>
          <a:ln>
            <a:solidFill>
              <a:srgbClr val="CC6600"/>
            </a:solidFill>
          </a:ln>
          <a:effectLst>
            <a:glow rad="101600">
              <a:srgbClr val="CC6600">
                <a:alpha val="60000"/>
              </a:srgbClr>
            </a:glow>
          </a:effectLst>
        </p:spPr>
        <p:txBody>
          <a:bodyPr wrap="square" rtlCol="0">
            <a:spAutoFit/>
          </a:bodyPr>
          <a:lstStyle/>
          <a:p>
            <a:pPr algn="ctr">
              <a:buNone/>
            </a:pPr>
            <a:r>
              <a:rPr lang="fi-FI" sz="1800" b="1" dirty="0">
                <a:latin typeface="Arial Rounded MT Bold" panose="020F0704030504030204" pitchFamily="34" charset="0"/>
              </a:rPr>
              <a:t>Harjoittelu</a:t>
            </a:r>
          </a:p>
          <a:p>
            <a:pPr algn="ctr">
              <a:buNone/>
            </a:pPr>
            <a:r>
              <a:rPr lang="fi-FI" sz="1200" dirty="0">
                <a:latin typeface="Arial Rounded MT Bold" panose="020F0704030504030204" pitchFamily="34" charset="0"/>
              </a:rPr>
              <a:t>Perehdytään oman ammattialan tehtäviin todellisessa työympäristössä</a:t>
            </a:r>
          </a:p>
        </p:txBody>
      </p:sp>
      <p:sp>
        <p:nvSpPr>
          <p:cNvPr id="8" name="Tekstiruutu 7"/>
          <p:cNvSpPr txBox="1"/>
          <p:nvPr/>
        </p:nvSpPr>
        <p:spPr>
          <a:xfrm>
            <a:off x="467544" y="5373216"/>
            <a:ext cx="1944216" cy="1107996"/>
          </a:xfrm>
          <a:prstGeom prst="rect">
            <a:avLst/>
          </a:prstGeom>
          <a:noFill/>
          <a:ln>
            <a:solidFill>
              <a:srgbClr val="00B050"/>
            </a:solidFill>
          </a:ln>
          <a:effectLst>
            <a:glow rad="101600">
              <a:srgbClr val="00B050">
                <a:alpha val="60000"/>
              </a:srgbClr>
            </a:glow>
          </a:effectLst>
        </p:spPr>
        <p:txBody>
          <a:bodyPr wrap="square" rtlCol="0">
            <a:spAutoFit/>
          </a:bodyPr>
          <a:lstStyle/>
          <a:p>
            <a:pPr algn="ctr">
              <a:buNone/>
            </a:pPr>
            <a:r>
              <a:rPr lang="fi-FI" sz="1800" b="1" dirty="0">
                <a:latin typeface="Arial Rounded MT Bold" panose="020F0704030504030204" pitchFamily="34" charset="0"/>
              </a:rPr>
              <a:t>Perusopinnot</a:t>
            </a:r>
          </a:p>
          <a:p>
            <a:pPr algn="ctr">
              <a:buNone/>
            </a:pPr>
            <a:r>
              <a:rPr lang="fi-FI" sz="1200" dirty="0">
                <a:latin typeface="Arial Rounded MT Bold" panose="020F0704030504030204" pitchFamily="34" charset="0"/>
              </a:rPr>
              <a:t>Luodaan pohja koulutusalan opinnoille ja ammatilliseen erikoistumiseen</a:t>
            </a:r>
          </a:p>
        </p:txBody>
      </p:sp>
      <p:sp>
        <p:nvSpPr>
          <p:cNvPr id="9" name="Tekstiruutu 8"/>
          <p:cNvSpPr txBox="1"/>
          <p:nvPr/>
        </p:nvSpPr>
        <p:spPr>
          <a:xfrm>
            <a:off x="6912768" y="5301208"/>
            <a:ext cx="2051720" cy="738664"/>
          </a:xfrm>
          <a:prstGeom prst="rect">
            <a:avLst/>
          </a:prstGeom>
          <a:noFill/>
          <a:ln>
            <a:solidFill>
              <a:srgbClr val="00B0F0"/>
            </a:solidFill>
          </a:ln>
          <a:effectLst>
            <a:glow rad="101600">
              <a:srgbClr val="3366CC">
                <a:alpha val="60000"/>
              </a:srgbClr>
            </a:glow>
          </a:effectLst>
        </p:spPr>
        <p:txBody>
          <a:bodyPr wrap="square" rtlCol="0">
            <a:spAutoFit/>
          </a:bodyPr>
          <a:lstStyle/>
          <a:p>
            <a:pPr algn="ctr">
              <a:buNone/>
            </a:pPr>
            <a:r>
              <a:rPr lang="fi-FI" sz="1800" b="1" dirty="0">
                <a:latin typeface="Arial Rounded MT Bold" panose="020F0704030504030204" pitchFamily="34" charset="0"/>
              </a:rPr>
              <a:t>Ammattiopinnot</a:t>
            </a:r>
          </a:p>
          <a:p>
            <a:pPr algn="ctr">
              <a:buNone/>
            </a:pPr>
            <a:r>
              <a:rPr lang="fi-FI" sz="1200" dirty="0">
                <a:latin typeface="Arial Rounded MT Bold" panose="020F0704030504030204" pitchFamily="34" charset="0"/>
              </a:rPr>
              <a:t>Valitaan osa-alue, johon hankitaan asiantuntijuus</a:t>
            </a:r>
          </a:p>
        </p:txBody>
      </p:sp>
      <p:sp>
        <p:nvSpPr>
          <p:cNvPr id="10" name="Tekstiruutu 9"/>
          <p:cNvSpPr txBox="1"/>
          <p:nvPr/>
        </p:nvSpPr>
        <p:spPr>
          <a:xfrm>
            <a:off x="5076056" y="1988840"/>
            <a:ext cx="3960440" cy="738664"/>
          </a:xfrm>
          <a:prstGeom prst="rect">
            <a:avLst/>
          </a:prstGeom>
          <a:noFill/>
          <a:ln>
            <a:solidFill>
              <a:schemeClr val="accent6">
                <a:lumMod val="60000"/>
                <a:lumOff val="40000"/>
              </a:schemeClr>
            </a:solidFill>
          </a:ln>
          <a:effectLst>
            <a:glow rad="101600">
              <a:schemeClr val="accent2">
                <a:satMod val="175000"/>
                <a:alpha val="40000"/>
              </a:schemeClr>
            </a:glow>
          </a:effectLst>
        </p:spPr>
        <p:txBody>
          <a:bodyPr wrap="square" rtlCol="0">
            <a:spAutoFit/>
          </a:bodyPr>
          <a:lstStyle/>
          <a:p>
            <a:pPr algn="ctr">
              <a:buNone/>
            </a:pPr>
            <a:r>
              <a:rPr lang="fi-FI" sz="1800" b="1" dirty="0">
                <a:latin typeface="Arial Rounded MT Bold" panose="020F0704030504030204" pitchFamily="34" charset="0"/>
              </a:rPr>
              <a:t>Opinnäytetyö</a:t>
            </a:r>
          </a:p>
          <a:p>
            <a:pPr algn="ctr">
              <a:buNone/>
            </a:pPr>
            <a:r>
              <a:rPr lang="fi-FI" sz="1200" dirty="0">
                <a:latin typeface="Arial Rounded MT Bold" panose="020F0704030504030204" pitchFamily="34" charset="0"/>
              </a:rPr>
              <a:t>Syvennetään osaamista erikoistumisalueella ja osoitetaan kyky soveltaa hankittuja tietoja ja taitoja</a:t>
            </a:r>
          </a:p>
        </p:txBody>
      </p:sp>
      <p:sp>
        <p:nvSpPr>
          <p:cNvPr id="11" name="Tekstiruutu 10"/>
          <p:cNvSpPr txBox="1"/>
          <p:nvPr/>
        </p:nvSpPr>
        <p:spPr>
          <a:xfrm>
            <a:off x="251520" y="2114272"/>
            <a:ext cx="3528392" cy="738664"/>
          </a:xfrm>
          <a:prstGeom prst="rect">
            <a:avLst/>
          </a:prstGeom>
          <a:noFill/>
          <a:ln>
            <a:solidFill>
              <a:srgbClr val="FFC000"/>
            </a:solidFill>
          </a:ln>
          <a:effectLst>
            <a:glow rad="101600">
              <a:srgbClr val="FFC000">
                <a:alpha val="60000"/>
              </a:srgbClr>
            </a:glow>
          </a:effectLst>
        </p:spPr>
        <p:txBody>
          <a:bodyPr wrap="square" rtlCol="0">
            <a:spAutoFit/>
          </a:bodyPr>
          <a:lstStyle/>
          <a:p>
            <a:pPr algn="ctr">
              <a:buNone/>
            </a:pPr>
            <a:r>
              <a:rPr lang="fi-FI" sz="1800" b="1" dirty="0">
                <a:latin typeface="Arial Rounded MT Bold" panose="020F0704030504030204" pitchFamily="34" charset="0"/>
              </a:rPr>
              <a:t>Vapaasti valittavat opinnot</a:t>
            </a:r>
          </a:p>
          <a:p>
            <a:pPr algn="ctr">
              <a:buNone/>
            </a:pPr>
            <a:r>
              <a:rPr lang="fi-FI" sz="1200" dirty="0">
                <a:latin typeface="Arial Rounded MT Bold" panose="020F0704030504030204" pitchFamily="34" charset="0"/>
              </a:rPr>
              <a:t>Valitaan opintoja omasta tai muista korkeakouluista tai ulkomailta</a:t>
            </a:r>
          </a:p>
        </p:txBody>
      </p:sp>
    </p:spTree>
    <p:extLst>
      <p:ext uri="{BB962C8B-B14F-4D97-AF65-F5344CB8AC3E}">
        <p14:creationId xmlns:p14="http://schemas.microsoft.com/office/powerpoint/2010/main" val="510962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Alanuoli 3"/>
          <p:cNvSpPr/>
          <p:nvPr/>
        </p:nvSpPr>
        <p:spPr bwMode="auto">
          <a:xfrm>
            <a:off x="1979712" y="2326087"/>
            <a:ext cx="720080" cy="1221957"/>
          </a:xfrm>
          <a:prstGeom prst="downArrow">
            <a:avLst/>
          </a:prstGeom>
          <a:noFill/>
          <a:ln w="19050" cap="flat" cmpd="sng" algn="ctr">
            <a:solidFill>
              <a:srgbClr val="3366FF"/>
            </a:solidFill>
            <a:prstDash val="solid"/>
            <a:round/>
            <a:headEnd type="none" w="med" len="med"/>
            <a:tailEnd type="none" w="med" len="med"/>
          </a:ln>
          <a:effectLst>
            <a:glow rad="228600">
              <a:srgbClr val="3366FF">
                <a:alpha val="4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1524" name="Rectangle 20"/>
          <p:cNvSpPr>
            <a:spLocks noGrp="1" noChangeArrowheads="1"/>
          </p:cNvSpPr>
          <p:nvPr>
            <p:ph type="title"/>
          </p:nvPr>
        </p:nvSpPr>
        <p:spPr bwMode="auto">
          <a:xfrm>
            <a:off x="1470485" y="117054"/>
            <a:ext cx="5482952" cy="7200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latin typeface="Arial Rounded MT Bold" panose="020F0704030504030204" pitchFamily="34" charset="0"/>
              </a:rPr>
              <a:t>Ylempi amk-tutkinto</a:t>
            </a:r>
          </a:p>
        </p:txBody>
      </p:sp>
      <p:graphicFrame>
        <p:nvGraphicFramePr>
          <p:cNvPr id="5" name="Kaavio 4"/>
          <p:cNvGraphicFramePr/>
          <p:nvPr>
            <p:extLst>
              <p:ext uri="{D42A27DB-BD31-4B8C-83A1-F6EECF244321}">
                <p14:modId xmlns:p14="http://schemas.microsoft.com/office/powerpoint/2010/main" val="815957539"/>
              </p:ext>
            </p:extLst>
          </p:nvPr>
        </p:nvGraphicFramePr>
        <p:xfrm>
          <a:off x="4355976" y="3253335"/>
          <a:ext cx="5328592" cy="34880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p:cNvSpPr txBox="1"/>
          <p:nvPr/>
        </p:nvSpPr>
        <p:spPr>
          <a:xfrm>
            <a:off x="6444208" y="4776973"/>
            <a:ext cx="1224136" cy="400110"/>
          </a:xfrm>
          <a:prstGeom prst="rect">
            <a:avLst/>
          </a:prstGeom>
          <a:solidFill>
            <a:schemeClr val="bg1">
              <a:lumMod val="85000"/>
            </a:schemeClr>
          </a:solidFill>
          <a:ln w="19050">
            <a:solidFill>
              <a:schemeClr val="tx1"/>
            </a:solidFill>
          </a:ln>
          <a:effectLst>
            <a:glow rad="101600">
              <a:schemeClr val="accent2">
                <a:satMod val="175000"/>
                <a:alpha val="40000"/>
              </a:schemeClr>
            </a:glow>
          </a:effectLst>
        </p:spPr>
        <p:txBody>
          <a:bodyPr wrap="square" rtlCol="0">
            <a:spAutoFit/>
          </a:bodyPr>
          <a:lstStyle/>
          <a:p>
            <a:pPr algn="ctr">
              <a:buNone/>
            </a:pPr>
            <a:r>
              <a:rPr lang="fi-FI" sz="1000" dirty="0">
                <a:latin typeface="Arial Rounded MT Bold" panose="020F0704030504030204" pitchFamily="34" charset="0"/>
              </a:rPr>
              <a:t>60 opintopisteen tutkinto</a:t>
            </a:r>
          </a:p>
        </p:txBody>
      </p:sp>
      <p:sp>
        <p:nvSpPr>
          <p:cNvPr id="7" name="Tekstiruutu 6"/>
          <p:cNvSpPr txBox="1"/>
          <p:nvPr/>
        </p:nvSpPr>
        <p:spPr>
          <a:xfrm>
            <a:off x="179511" y="1198493"/>
            <a:ext cx="8712969" cy="1569660"/>
          </a:xfrm>
          <a:prstGeom prst="rect">
            <a:avLst/>
          </a:prstGeom>
          <a:solidFill>
            <a:schemeClr val="bg2">
              <a:lumMod val="20000"/>
              <a:lumOff val="80000"/>
            </a:schemeClr>
          </a:solidFill>
          <a:ln>
            <a:solidFill>
              <a:srgbClr val="0099FF"/>
            </a:solidFill>
          </a:ln>
          <a:effectLst>
            <a:glow rad="101600">
              <a:srgbClr val="0070C0">
                <a:alpha val="4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Tutkinnon laajuus on 60  tai 90 opintopistettä.</a:t>
            </a:r>
          </a:p>
          <a:p>
            <a:pPr marL="285750" indent="-285750">
              <a:buFont typeface="Courier New" panose="02070309020205020404" pitchFamily="49" charset="0"/>
              <a:buChar char="o"/>
            </a:pPr>
            <a:r>
              <a:rPr lang="fi-FI" sz="1600" dirty="0">
                <a:latin typeface="Arial Rounded MT Bold" panose="020F0704030504030204" pitchFamily="34" charset="0"/>
              </a:rPr>
              <a:t>Opinnot kestävät noin 1,5 - 3 vuotta töiden ohessa monimuoto-opiskeluna.</a:t>
            </a:r>
          </a:p>
          <a:p>
            <a:pPr marL="285750" indent="-285750">
              <a:buFont typeface="Courier New" panose="02070309020205020404" pitchFamily="49" charset="0"/>
              <a:buChar char="o"/>
            </a:pPr>
            <a:r>
              <a:rPr lang="fi-FI" sz="1600" dirty="0">
                <a:latin typeface="Arial Rounded MT Bold" panose="020F0704030504030204" pitchFamily="34" charset="0"/>
              </a:rPr>
              <a:t>Pääsyvaatimuksena on soveltuva amk-tutkinto tai soveltuva korkeakoulututkinto sekä vähintään 3 vuoden työkokemus tutkinnon jälkeen.</a:t>
            </a:r>
          </a:p>
          <a:p>
            <a:pPr marL="285750" indent="-285750">
              <a:buFont typeface="Courier New" panose="02070309020205020404" pitchFamily="49" charset="0"/>
              <a:buChar char="o"/>
            </a:pPr>
            <a:r>
              <a:rPr lang="fi-FI" sz="1600" dirty="0">
                <a:latin typeface="Arial Rounded MT Bold" panose="020F0704030504030204" pitchFamily="34" charset="0"/>
              </a:rPr>
              <a:t>Tutkinnon suorittaneet sijoittuvat työelämän kehittämis- ja asiantuntijatehtäviin.</a:t>
            </a:r>
          </a:p>
          <a:p>
            <a:pPr marL="285750" indent="-285750">
              <a:buFont typeface="Courier New" panose="02070309020205020404" pitchFamily="49" charset="0"/>
              <a:buChar char="o"/>
            </a:pPr>
            <a:r>
              <a:rPr lang="fi-FI" sz="1600" dirty="0">
                <a:latin typeface="Arial Rounded MT Bold" panose="020F0704030504030204" pitchFamily="34" charset="0"/>
              </a:rPr>
              <a:t>Antaa saman kelpoisuuden kuin yliopistossa suoritettu ylempi korkeakoulututkinto. </a:t>
            </a:r>
          </a:p>
        </p:txBody>
      </p:sp>
      <p:sp>
        <p:nvSpPr>
          <p:cNvPr id="8" name="Tekstiruutu 7"/>
          <p:cNvSpPr txBox="1"/>
          <p:nvPr/>
        </p:nvSpPr>
        <p:spPr>
          <a:xfrm>
            <a:off x="4831883" y="5317903"/>
            <a:ext cx="1512168" cy="646331"/>
          </a:xfrm>
          <a:prstGeom prst="rect">
            <a:avLst/>
          </a:prstGeom>
          <a:solidFill>
            <a:schemeClr val="bg2">
              <a:lumMod val="40000"/>
              <a:lumOff val="60000"/>
            </a:schemeClr>
          </a:solidFill>
          <a:ln>
            <a:solidFill>
              <a:srgbClr val="CC6600"/>
            </a:solidFill>
          </a:ln>
          <a:effectLst>
            <a:glow rad="101600">
              <a:srgbClr val="CC6600">
                <a:alpha val="60000"/>
              </a:srgbClr>
            </a:glow>
          </a:effectLst>
        </p:spPr>
        <p:txBody>
          <a:bodyPr wrap="square" rtlCol="0">
            <a:spAutoFit/>
          </a:bodyPr>
          <a:lstStyle/>
          <a:p>
            <a:pPr algn="ctr">
              <a:buNone/>
            </a:pPr>
            <a:r>
              <a:rPr lang="fi-FI" sz="1800" b="1" dirty="0">
                <a:latin typeface="Arial Rounded MT Bold" panose="020F0704030504030204" pitchFamily="34" charset="0"/>
              </a:rPr>
              <a:t>Syventävät opinnot</a:t>
            </a:r>
          </a:p>
        </p:txBody>
      </p:sp>
      <p:sp>
        <p:nvSpPr>
          <p:cNvPr id="10" name="Tekstiruutu 9"/>
          <p:cNvSpPr txBox="1"/>
          <p:nvPr/>
        </p:nvSpPr>
        <p:spPr>
          <a:xfrm>
            <a:off x="7020272" y="5641069"/>
            <a:ext cx="1793755" cy="369332"/>
          </a:xfrm>
          <a:prstGeom prst="rect">
            <a:avLst/>
          </a:prstGeom>
          <a:solidFill>
            <a:schemeClr val="bg2">
              <a:lumMod val="40000"/>
              <a:lumOff val="60000"/>
            </a:schemeClr>
          </a:solidFill>
          <a:ln>
            <a:solidFill>
              <a:schemeClr val="accent6">
                <a:lumMod val="75000"/>
              </a:schemeClr>
            </a:solidFill>
          </a:ln>
          <a:effectLst>
            <a:glow rad="101600">
              <a:srgbClr val="7030A0">
                <a:alpha val="40000"/>
              </a:srgbClr>
            </a:glow>
          </a:effectLst>
        </p:spPr>
        <p:txBody>
          <a:bodyPr wrap="square" rtlCol="0">
            <a:spAutoFit/>
          </a:bodyPr>
          <a:lstStyle/>
          <a:p>
            <a:pPr algn="ctr">
              <a:buNone/>
            </a:pPr>
            <a:r>
              <a:rPr lang="fi-FI" sz="1800" b="1" dirty="0">
                <a:latin typeface="Arial Rounded MT Bold" panose="020F0704030504030204" pitchFamily="34" charset="0"/>
              </a:rPr>
              <a:t>Opinnäytetyö</a:t>
            </a:r>
          </a:p>
        </p:txBody>
      </p:sp>
      <p:sp>
        <p:nvSpPr>
          <p:cNvPr id="11" name="Tekstiruutu 10"/>
          <p:cNvSpPr txBox="1"/>
          <p:nvPr/>
        </p:nvSpPr>
        <p:spPr>
          <a:xfrm>
            <a:off x="6804248" y="3192797"/>
            <a:ext cx="2268252" cy="646331"/>
          </a:xfrm>
          <a:prstGeom prst="rect">
            <a:avLst/>
          </a:prstGeom>
          <a:solidFill>
            <a:schemeClr val="bg2">
              <a:lumMod val="40000"/>
              <a:lumOff val="60000"/>
            </a:schemeClr>
          </a:solidFill>
          <a:ln>
            <a:solidFill>
              <a:srgbClr val="FFC000"/>
            </a:solidFill>
          </a:ln>
          <a:effectLst>
            <a:glow rad="101600">
              <a:srgbClr val="FFCC66">
                <a:alpha val="60000"/>
              </a:srgbClr>
            </a:glow>
          </a:effectLst>
        </p:spPr>
        <p:txBody>
          <a:bodyPr wrap="square" rtlCol="0">
            <a:spAutoFit/>
          </a:bodyPr>
          <a:lstStyle/>
          <a:p>
            <a:pPr algn="ctr">
              <a:buNone/>
            </a:pPr>
            <a:r>
              <a:rPr lang="fi-FI" sz="1800" b="1" dirty="0">
                <a:latin typeface="Arial Rounded MT Bold" panose="020F0704030504030204" pitchFamily="34" charset="0"/>
              </a:rPr>
              <a:t>Vapaasti valittavat opinnot</a:t>
            </a:r>
          </a:p>
        </p:txBody>
      </p:sp>
      <p:sp>
        <p:nvSpPr>
          <p:cNvPr id="13" name="Tekstiruutu 12"/>
          <p:cNvSpPr txBox="1"/>
          <p:nvPr/>
        </p:nvSpPr>
        <p:spPr>
          <a:xfrm>
            <a:off x="179513" y="3659540"/>
            <a:ext cx="4032448" cy="2554545"/>
          </a:xfrm>
          <a:prstGeom prst="rect">
            <a:avLst/>
          </a:prstGeom>
          <a:noFill/>
          <a:ln>
            <a:solidFill>
              <a:srgbClr val="0099FF"/>
            </a:solidFill>
          </a:ln>
          <a:effectLst>
            <a:glow rad="101600">
              <a:srgbClr val="0070C0">
                <a:alpha val="40000"/>
              </a:srgbClr>
            </a:glow>
          </a:effectLst>
        </p:spPr>
        <p:txBody>
          <a:bodyPr wrap="square" rtlCol="0">
            <a:spAutoFit/>
          </a:bodyPr>
          <a:lstStyle/>
          <a:p>
            <a:pPr>
              <a:buNone/>
            </a:pPr>
            <a:endParaRPr lang="fi-FI" sz="1600" dirty="0">
              <a:latin typeface="Arial Rounded MT Bold" panose="020F0704030504030204" pitchFamily="34" charset="0"/>
            </a:endParaRPr>
          </a:p>
          <a:p>
            <a:pPr>
              <a:buNone/>
            </a:pPr>
            <a:r>
              <a:rPr lang="fi-FI" sz="1600" dirty="0">
                <a:latin typeface="Arial Rounded MT Bold" panose="020F0704030504030204" pitchFamily="34" charset="0"/>
              </a:rPr>
              <a:t>Tutkintonimikkeitä esim:</a:t>
            </a:r>
          </a:p>
          <a:p>
            <a:pPr marL="285750" indent="-285750">
              <a:buFont typeface="Courier New" panose="02070309020205020404" pitchFamily="49" charset="0"/>
              <a:buChar char="o"/>
            </a:pPr>
            <a:r>
              <a:rPr lang="fi-FI" sz="1600" dirty="0">
                <a:latin typeface="Arial Rounded MT Bold" panose="020F0704030504030204" pitchFamily="34" charset="0"/>
              </a:rPr>
              <a:t>tradenomi( ylempi AMK)</a:t>
            </a:r>
          </a:p>
          <a:p>
            <a:pPr marL="285750" indent="-285750">
              <a:buFont typeface="Courier New" panose="02070309020205020404" pitchFamily="49" charset="0"/>
              <a:buChar char="o"/>
            </a:pPr>
            <a:r>
              <a:rPr lang="fi-FI" sz="1600" dirty="0">
                <a:latin typeface="Arial Rounded MT Bold" panose="020F0704030504030204" pitchFamily="34" charset="0"/>
              </a:rPr>
              <a:t>hortonomi (ylempi AMK)</a:t>
            </a:r>
          </a:p>
          <a:p>
            <a:pPr marL="285750" indent="-285750">
              <a:buFont typeface="Courier New" panose="02070309020205020404" pitchFamily="49" charset="0"/>
              <a:buChar char="o"/>
            </a:pPr>
            <a:r>
              <a:rPr lang="fi-FI" sz="1600" dirty="0">
                <a:latin typeface="Arial Rounded MT Bold" panose="020F0704030504030204" pitchFamily="34" charset="0"/>
              </a:rPr>
              <a:t>insinööri (ylempi AMK)</a:t>
            </a:r>
          </a:p>
          <a:p>
            <a:pPr marL="285750" indent="-285750">
              <a:buFont typeface="Courier New" panose="02070309020205020404" pitchFamily="49" charset="0"/>
              <a:buChar char="o"/>
            </a:pPr>
            <a:r>
              <a:rPr lang="fi-FI" sz="1600" dirty="0">
                <a:latin typeface="Arial Rounded MT Bold" panose="020F0704030504030204" pitchFamily="34" charset="0"/>
              </a:rPr>
              <a:t>sairaanhoitaja (ylempi AMK)</a:t>
            </a:r>
          </a:p>
          <a:p>
            <a:pPr marL="285750" indent="-285750">
              <a:buFont typeface="Courier New" panose="02070309020205020404" pitchFamily="49" charset="0"/>
              <a:buChar char="o"/>
            </a:pPr>
            <a:r>
              <a:rPr lang="fi-FI" sz="1600" dirty="0">
                <a:latin typeface="Arial Rounded MT Bold" panose="020F0704030504030204" pitchFamily="34" charset="0"/>
              </a:rPr>
              <a:t>restonomi (ylempi AMK)</a:t>
            </a:r>
          </a:p>
          <a:p>
            <a:pPr marL="285750" indent="-285750">
              <a:buFont typeface="Courier New" panose="02070309020205020404" pitchFamily="49" charset="0"/>
              <a:buChar char="o"/>
            </a:pPr>
            <a:r>
              <a:rPr lang="fi-FI" sz="1600" dirty="0">
                <a:latin typeface="Arial Rounded MT Bold" panose="020F0704030504030204" pitchFamily="34" charset="0"/>
              </a:rPr>
              <a:t>agronomi (ylempi AMK)</a:t>
            </a:r>
          </a:p>
          <a:p>
            <a:pPr marL="285750" indent="-285750">
              <a:buFont typeface="Courier New" panose="02070309020205020404" pitchFamily="49" charset="0"/>
              <a:buChar char="o"/>
            </a:pPr>
            <a:r>
              <a:rPr lang="fi-FI" sz="1600" dirty="0">
                <a:latin typeface="Arial Rounded MT Bold" panose="020F0704030504030204" pitchFamily="34" charset="0"/>
              </a:rPr>
              <a:t>…</a:t>
            </a:r>
          </a:p>
          <a:p>
            <a:pPr marL="285750" indent="-285750">
              <a:buFont typeface="Courier New" panose="02070309020205020404" pitchFamily="49" charset="0"/>
              <a:buChar char="o"/>
            </a:pPr>
            <a:endParaRPr lang="fi-FI" sz="1600" dirty="0">
              <a:latin typeface="Arial Rounded MT Bold" panose="020F0704030504030204" pitchFamily="34" charset="0"/>
            </a:endParaRPr>
          </a:p>
        </p:txBody>
      </p:sp>
    </p:spTree>
    <p:extLst>
      <p:ext uri="{BB962C8B-B14F-4D97-AF65-F5344CB8AC3E}">
        <p14:creationId xmlns:p14="http://schemas.microsoft.com/office/powerpoint/2010/main" val="134463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 1"/>
          <p:cNvGraphicFramePr/>
          <p:nvPr>
            <p:extLst>
              <p:ext uri="{D42A27DB-BD31-4B8C-83A1-F6EECF244321}">
                <p14:modId xmlns:p14="http://schemas.microsoft.com/office/powerpoint/2010/main" val="231027277"/>
              </p:ext>
            </p:extLst>
          </p:nvPr>
        </p:nvGraphicFramePr>
        <p:xfrm>
          <a:off x="205138" y="1196752"/>
          <a:ext cx="7952675" cy="5200352"/>
        </p:xfrm>
        <a:graphic>
          <a:graphicData uri="http://schemas.openxmlformats.org/drawingml/2006/chart">
            <c:chart xmlns:c="http://schemas.openxmlformats.org/drawingml/2006/chart" xmlns:r="http://schemas.openxmlformats.org/officeDocument/2006/relationships" r:id="rId2"/>
          </a:graphicData>
        </a:graphic>
      </p:graphicFrame>
      <p:sp>
        <p:nvSpPr>
          <p:cNvPr id="23627" name="Rectangle 75"/>
          <p:cNvSpPr>
            <a:spLocks noGrp="1" noChangeArrowheads="1"/>
          </p:cNvSpPr>
          <p:nvPr>
            <p:ph type="title"/>
          </p:nvPr>
        </p:nvSpPr>
        <p:spPr bwMode="auto">
          <a:xfrm>
            <a:off x="230832" y="188640"/>
            <a:ext cx="8229600" cy="72082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b="1" dirty="0"/>
              <a:t>Yhteishaun aikataulu</a:t>
            </a:r>
          </a:p>
        </p:txBody>
      </p:sp>
      <p:grpSp>
        <p:nvGrpSpPr>
          <p:cNvPr id="32" name="Ryhmä 31"/>
          <p:cNvGrpSpPr/>
          <p:nvPr/>
        </p:nvGrpSpPr>
        <p:grpSpPr>
          <a:xfrm>
            <a:off x="3267076" y="2916238"/>
            <a:ext cx="1836336" cy="1828800"/>
            <a:chOff x="3267076" y="2916238"/>
            <a:chExt cx="1836336" cy="1828800"/>
          </a:xfrm>
        </p:grpSpPr>
        <p:pic>
          <p:nvPicPr>
            <p:cNvPr id="2052" name="Picture 4" descr="C:\Users\Seppo\AppData\Local\Microsoft\Windows\Temporary Internet Files\Content.IE5\WQXJR3ZM\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6" y="291623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72"/>
            <p:cNvSpPr txBox="1">
              <a:spLocks noChangeArrowheads="1"/>
            </p:cNvSpPr>
            <p:nvPr/>
          </p:nvSpPr>
          <p:spPr bwMode="auto">
            <a:xfrm>
              <a:off x="3374624" y="4077072"/>
              <a:ext cx="1728788" cy="461665"/>
            </a:xfrm>
            <a:prstGeom prst="rect">
              <a:avLst/>
            </a:prstGeom>
            <a:solidFill>
              <a:schemeClr val="bg2">
                <a:lumMod val="40000"/>
                <a:lumOff val="60000"/>
              </a:schemeClr>
            </a:solidFill>
            <a:ln w="28575">
              <a:solidFill>
                <a:srgbClr val="C00000"/>
              </a:solidFill>
              <a:miter lim="800000"/>
              <a:headEnd/>
              <a:tailEnd/>
            </a:ln>
            <a:effectLst>
              <a:softEdge rad="31750"/>
            </a:effectLst>
          </p:spPr>
          <p:txBody>
            <a:bodyPr>
              <a:spAutoFit/>
            </a:bodyPr>
            <a:lstStyle/>
            <a:p>
              <a:pPr algn="ctr">
                <a:spcBef>
                  <a:spcPct val="50000"/>
                </a:spcBef>
                <a:buFontTx/>
                <a:buNone/>
              </a:pPr>
              <a:r>
                <a:rPr lang="fi-FI" sz="1200" dirty="0">
                  <a:solidFill>
                    <a:srgbClr val="C00000"/>
                  </a:solidFill>
                  <a:latin typeface="Arial Rounded MT Bold" panose="020F0704030504030204" pitchFamily="34" charset="0"/>
                </a:rPr>
                <a:t>Määräajat päättyvät klo 15.00</a:t>
              </a:r>
            </a:p>
          </p:txBody>
        </p:sp>
      </p:grpSp>
      <p:grpSp>
        <p:nvGrpSpPr>
          <p:cNvPr id="7" name="Ryhmä 6"/>
          <p:cNvGrpSpPr/>
          <p:nvPr/>
        </p:nvGrpSpPr>
        <p:grpSpPr>
          <a:xfrm>
            <a:off x="6238528" y="3332400"/>
            <a:ext cx="2293912" cy="643748"/>
            <a:chOff x="6830420" y="3332400"/>
            <a:chExt cx="2293912" cy="643748"/>
          </a:xfrm>
          <a:solidFill>
            <a:schemeClr val="accent6">
              <a:lumMod val="20000"/>
              <a:lumOff val="80000"/>
            </a:schemeClr>
          </a:solidFill>
        </p:grpSpPr>
        <p:sp>
          <p:nvSpPr>
            <p:cNvPr id="51" name="Text Box 46"/>
            <p:cNvSpPr txBox="1">
              <a:spLocks noChangeArrowheads="1"/>
            </p:cNvSpPr>
            <p:nvPr/>
          </p:nvSpPr>
          <p:spPr bwMode="auto">
            <a:xfrm>
              <a:off x="7004617" y="3423440"/>
              <a:ext cx="2119715" cy="461665"/>
            </a:xfrm>
            <a:prstGeom prst="rect">
              <a:avLst/>
            </a:prstGeom>
            <a:grpFill/>
            <a:ln w="57150">
              <a:noFill/>
              <a:prstDash val="sysDot"/>
              <a:miter lim="800000"/>
              <a:headEnd/>
              <a:tailEnd/>
            </a:ln>
            <a:effectLst>
              <a:softEdge rad="31750"/>
            </a:effectLst>
          </p:spPr>
          <p:txBody>
            <a:bodyPr wrap="square">
              <a:spAutoFit/>
            </a:bodyPr>
            <a:lstStyle/>
            <a:p>
              <a:pPr>
                <a:buFontTx/>
                <a:buNone/>
              </a:pPr>
              <a:r>
                <a:rPr lang="fi-FI" sz="1200" dirty="0">
                  <a:latin typeface="Arial Rounded MT Bold" panose="020F0704030504030204" pitchFamily="34" charset="0"/>
                </a:rPr>
                <a:t>Kevään hakuaika muuhun korkeakoulutukseen</a:t>
              </a:r>
            </a:p>
          </p:txBody>
        </p:sp>
        <p:sp>
          <p:nvSpPr>
            <p:cNvPr id="45" name="Leveä kaari 44"/>
            <p:cNvSpPr/>
            <p:nvPr/>
          </p:nvSpPr>
          <p:spPr bwMode="auto">
            <a:xfrm rot="5115295">
              <a:off x="6640966" y="3521854"/>
              <a:ext cx="643748" cy="264839"/>
            </a:xfrm>
            <a:prstGeom prst="blockArc">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grpSp>
        <p:nvGrpSpPr>
          <p:cNvPr id="8" name="Ryhmä 7"/>
          <p:cNvGrpSpPr/>
          <p:nvPr/>
        </p:nvGrpSpPr>
        <p:grpSpPr>
          <a:xfrm>
            <a:off x="4582344" y="1328572"/>
            <a:ext cx="3010311" cy="588260"/>
            <a:chOff x="5162089" y="1204200"/>
            <a:chExt cx="3010311" cy="588260"/>
          </a:xfrm>
          <a:solidFill>
            <a:schemeClr val="accent6">
              <a:lumMod val="20000"/>
              <a:lumOff val="80000"/>
            </a:schemeClr>
          </a:solidFill>
        </p:grpSpPr>
        <p:sp>
          <p:nvSpPr>
            <p:cNvPr id="55" name="Text Box 47"/>
            <p:cNvSpPr txBox="1">
              <a:spLocks noChangeArrowheads="1"/>
            </p:cNvSpPr>
            <p:nvPr/>
          </p:nvSpPr>
          <p:spPr bwMode="auto">
            <a:xfrm>
              <a:off x="5550323" y="1204200"/>
              <a:ext cx="2622077" cy="461665"/>
            </a:xfrm>
            <a:prstGeom prst="rect">
              <a:avLst/>
            </a:prstGeom>
            <a:grpFill/>
            <a:ln w="9525">
              <a:noFill/>
              <a:miter lim="800000"/>
              <a:headEnd/>
              <a:tailEnd/>
            </a:ln>
            <a:effectLst>
              <a:softEdge rad="31750"/>
            </a:effectLst>
          </p:spPr>
          <p:txBody>
            <a:bodyPr wrap="square">
              <a:spAutoFit/>
            </a:bodyPr>
            <a:lstStyle/>
            <a:p>
              <a:pPr>
                <a:buNone/>
              </a:pPr>
              <a:r>
                <a:rPr lang="fi-FI" sz="1200" dirty="0">
                  <a:latin typeface="Arial Rounded MT Bold" panose="020F0704030504030204" pitchFamily="34" charset="0"/>
                </a:rPr>
                <a:t>Kevään hakuaika vieraskieliseen koulutukseen ja taideyliopistoon</a:t>
              </a:r>
            </a:p>
          </p:txBody>
        </p:sp>
        <p:sp>
          <p:nvSpPr>
            <p:cNvPr id="6" name="Leveä kaari 5"/>
            <p:cNvSpPr/>
            <p:nvPr/>
          </p:nvSpPr>
          <p:spPr bwMode="auto">
            <a:xfrm rot="1266932">
              <a:off x="5162089" y="1527621"/>
              <a:ext cx="643748" cy="264839"/>
            </a:xfrm>
            <a:prstGeom prst="blockArc">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grpSp>
        <p:nvGrpSpPr>
          <p:cNvPr id="9" name="Ryhmä 8"/>
          <p:cNvGrpSpPr/>
          <p:nvPr/>
        </p:nvGrpSpPr>
        <p:grpSpPr>
          <a:xfrm>
            <a:off x="611560" y="4165929"/>
            <a:ext cx="1707176" cy="643748"/>
            <a:chOff x="1043459" y="4165929"/>
            <a:chExt cx="1707176" cy="643748"/>
          </a:xfrm>
          <a:solidFill>
            <a:srgbClr val="FFCC66"/>
          </a:solidFill>
        </p:grpSpPr>
        <p:sp>
          <p:nvSpPr>
            <p:cNvPr id="21" name="Text Box 72"/>
            <p:cNvSpPr txBox="1">
              <a:spLocks noChangeArrowheads="1"/>
            </p:cNvSpPr>
            <p:nvPr/>
          </p:nvSpPr>
          <p:spPr bwMode="auto">
            <a:xfrm>
              <a:off x="1043459" y="4383198"/>
              <a:ext cx="1512168" cy="276999"/>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Syksyn hakuaika</a:t>
              </a:r>
            </a:p>
          </p:txBody>
        </p:sp>
        <p:sp>
          <p:nvSpPr>
            <p:cNvPr id="48" name="Leveä kaari 47"/>
            <p:cNvSpPr/>
            <p:nvPr/>
          </p:nvSpPr>
          <p:spPr bwMode="auto">
            <a:xfrm rot="14747202">
              <a:off x="2296342" y="4355383"/>
              <a:ext cx="643748" cy="264839"/>
            </a:xfrm>
            <a:prstGeom prst="blockArc">
              <a:avLst>
                <a:gd name="adj1" fmla="val 12144030"/>
                <a:gd name="adj2" fmla="val 0"/>
                <a:gd name="adj3" fmla="val 25000"/>
              </a:avLst>
            </a:prstGeom>
            <a:solidFill>
              <a:srgbClr val="CC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grpSp>
        <p:nvGrpSpPr>
          <p:cNvPr id="12" name="Ryhmä 11"/>
          <p:cNvGrpSpPr/>
          <p:nvPr/>
        </p:nvGrpSpPr>
        <p:grpSpPr>
          <a:xfrm>
            <a:off x="1400441" y="5887042"/>
            <a:ext cx="2238397" cy="684813"/>
            <a:chOff x="2334882" y="1142096"/>
            <a:chExt cx="2238397" cy="684813"/>
          </a:xfrm>
          <a:solidFill>
            <a:schemeClr val="accent6">
              <a:lumMod val="20000"/>
              <a:lumOff val="80000"/>
            </a:schemeClr>
          </a:solidFill>
        </p:grpSpPr>
        <p:cxnSp>
          <p:nvCxnSpPr>
            <p:cNvPr id="11" name="Suora nuoliyhdysviiva 10"/>
            <p:cNvCxnSpPr/>
            <p:nvPr/>
          </p:nvCxnSpPr>
          <p:spPr bwMode="auto">
            <a:xfrm flipV="1">
              <a:off x="4076625" y="1142096"/>
              <a:ext cx="432048" cy="433461"/>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23" name="Text Box 72"/>
            <p:cNvSpPr txBox="1">
              <a:spLocks noChangeArrowheads="1"/>
            </p:cNvSpPr>
            <p:nvPr/>
          </p:nvSpPr>
          <p:spPr bwMode="auto">
            <a:xfrm>
              <a:off x="2334882" y="1365244"/>
              <a:ext cx="2238397"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Opiskelupaikka otettava viimeistään vastaan</a:t>
              </a:r>
            </a:p>
          </p:txBody>
        </p:sp>
      </p:grpSp>
      <p:grpSp>
        <p:nvGrpSpPr>
          <p:cNvPr id="49" name="Ryhmä 48"/>
          <p:cNvGrpSpPr/>
          <p:nvPr/>
        </p:nvGrpSpPr>
        <p:grpSpPr>
          <a:xfrm>
            <a:off x="1846040" y="1196752"/>
            <a:ext cx="2238397" cy="682551"/>
            <a:chOff x="2348433" y="1234281"/>
            <a:chExt cx="2238397" cy="682551"/>
          </a:xfrm>
          <a:solidFill>
            <a:srgbClr val="FFCC66"/>
          </a:solidFill>
        </p:grpSpPr>
        <p:cxnSp>
          <p:nvCxnSpPr>
            <p:cNvPr id="52" name="Suora nuoliyhdysviiva 51"/>
            <p:cNvCxnSpPr/>
            <p:nvPr/>
          </p:nvCxnSpPr>
          <p:spPr bwMode="auto">
            <a:xfrm>
              <a:off x="3347864" y="1559404"/>
              <a:ext cx="412924" cy="357428"/>
            </a:xfrm>
            <a:prstGeom prst="straightConnector1">
              <a:avLst/>
            </a:prstGeom>
            <a:grpFill/>
            <a:ln w="38100" cap="flat" cmpd="sng" algn="ctr">
              <a:solidFill>
                <a:srgbClr val="CC6600"/>
              </a:solidFill>
              <a:prstDash val="solid"/>
              <a:round/>
              <a:headEnd type="none" w="med" len="med"/>
              <a:tailEnd type="arrow"/>
            </a:ln>
            <a:effectLst/>
          </p:spPr>
        </p:cxnSp>
        <p:sp>
          <p:nvSpPr>
            <p:cNvPr id="53" name="Text Box 72"/>
            <p:cNvSpPr txBox="1">
              <a:spLocks noChangeArrowheads="1"/>
            </p:cNvSpPr>
            <p:nvPr/>
          </p:nvSpPr>
          <p:spPr bwMode="auto">
            <a:xfrm>
              <a:off x="2348433" y="1234281"/>
              <a:ext cx="2238397"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Opiskelupaikka otettava viimeistään vastaan</a:t>
              </a:r>
            </a:p>
          </p:txBody>
        </p:sp>
      </p:grpSp>
      <p:grpSp>
        <p:nvGrpSpPr>
          <p:cNvPr id="26" name="Ryhmä 25"/>
          <p:cNvGrpSpPr/>
          <p:nvPr/>
        </p:nvGrpSpPr>
        <p:grpSpPr>
          <a:xfrm>
            <a:off x="642324" y="5438957"/>
            <a:ext cx="1995804" cy="461665"/>
            <a:chOff x="1136036" y="5438957"/>
            <a:chExt cx="1995804" cy="461665"/>
          </a:xfrm>
          <a:solidFill>
            <a:schemeClr val="accent6">
              <a:lumMod val="20000"/>
              <a:lumOff val="80000"/>
            </a:schemeClr>
          </a:solidFill>
        </p:grpSpPr>
        <p:cxnSp>
          <p:nvCxnSpPr>
            <p:cNvPr id="54" name="Suora nuoliyhdysviiva 53"/>
            <p:cNvCxnSpPr/>
            <p:nvPr/>
          </p:nvCxnSpPr>
          <p:spPr bwMode="auto">
            <a:xfrm flipV="1">
              <a:off x="2639381" y="5517233"/>
              <a:ext cx="492459" cy="216729"/>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47" name="Text Box 72"/>
            <p:cNvSpPr txBox="1">
              <a:spLocks noChangeArrowheads="1"/>
            </p:cNvSpPr>
            <p:nvPr/>
          </p:nvSpPr>
          <p:spPr bwMode="auto">
            <a:xfrm>
              <a:off x="1136036" y="5438957"/>
              <a:ext cx="1728788" cy="461665"/>
            </a:xfrm>
            <a:prstGeom prst="rect">
              <a:avLst/>
            </a:prstGeom>
            <a:grpFill/>
            <a:ln w="9525">
              <a:noFill/>
              <a:miter lim="800000"/>
              <a:headEnd/>
              <a:tailEnd/>
            </a:ln>
            <a:effectLst>
              <a:softEdge rad="31750"/>
            </a:effectLst>
          </p:spPr>
          <p:txBody>
            <a:bodyPr>
              <a:spAutoFit/>
            </a:bodyPr>
            <a:lstStyle/>
            <a:p>
              <a:pPr>
                <a:spcBef>
                  <a:spcPct val="50000"/>
                </a:spcBef>
                <a:buFontTx/>
                <a:buNone/>
              </a:pPr>
              <a:r>
                <a:rPr lang="fi-FI" sz="1200" dirty="0">
                  <a:latin typeface="Arial Rounded MT Bold" panose="020F0704030504030204" pitchFamily="34" charset="0"/>
                </a:rPr>
                <a:t>Mahdolliset lisähaut vapaille paikoille</a:t>
              </a:r>
            </a:p>
          </p:txBody>
        </p:sp>
      </p:grpSp>
      <p:grpSp>
        <p:nvGrpSpPr>
          <p:cNvPr id="20" name="Ryhmä 19"/>
          <p:cNvGrpSpPr/>
          <p:nvPr/>
        </p:nvGrpSpPr>
        <p:grpSpPr>
          <a:xfrm>
            <a:off x="539552" y="1988840"/>
            <a:ext cx="2098576" cy="288032"/>
            <a:chOff x="1033264" y="1988840"/>
            <a:chExt cx="2098576" cy="288032"/>
          </a:xfrm>
          <a:solidFill>
            <a:srgbClr val="FFCC66"/>
          </a:solidFill>
        </p:grpSpPr>
        <p:cxnSp>
          <p:nvCxnSpPr>
            <p:cNvPr id="56" name="Suora nuoliyhdysviiva 55"/>
            <p:cNvCxnSpPr/>
            <p:nvPr/>
          </p:nvCxnSpPr>
          <p:spPr bwMode="auto">
            <a:xfrm>
              <a:off x="2628380" y="2127339"/>
              <a:ext cx="503460" cy="149533"/>
            </a:xfrm>
            <a:prstGeom prst="straightConnector1">
              <a:avLst/>
            </a:prstGeom>
            <a:grpFill/>
            <a:ln w="38100" cap="flat" cmpd="sng" algn="ctr">
              <a:solidFill>
                <a:srgbClr val="CC6600"/>
              </a:solidFill>
              <a:prstDash val="solid"/>
              <a:round/>
              <a:headEnd type="none" w="med" len="med"/>
              <a:tailEnd type="arrow"/>
            </a:ln>
            <a:effectLst/>
          </p:spPr>
        </p:cxnSp>
        <p:sp>
          <p:nvSpPr>
            <p:cNvPr id="22" name="Text Box 72"/>
            <p:cNvSpPr txBox="1">
              <a:spLocks noChangeArrowheads="1"/>
            </p:cNvSpPr>
            <p:nvPr/>
          </p:nvSpPr>
          <p:spPr bwMode="auto">
            <a:xfrm>
              <a:off x="1033264" y="1988840"/>
              <a:ext cx="1811140" cy="276999"/>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Syksyn haun tulokset</a:t>
              </a:r>
            </a:p>
          </p:txBody>
        </p:sp>
      </p:grpSp>
      <p:grpSp>
        <p:nvGrpSpPr>
          <p:cNvPr id="58" name="Ryhmä 57"/>
          <p:cNvGrpSpPr/>
          <p:nvPr/>
        </p:nvGrpSpPr>
        <p:grpSpPr>
          <a:xfrm rot="16200000">
            <a:off x="7048094" y="4481300"/>
            <a:ext cx="972107" cy="1891847"/>
            <a:chOff x="7164288" y="2728559"/>
            <a:chExt cx="905439" cy="1891847"/>
          </a:xfrm>
        </p:grpSpPr>
        <p:sp>
          <p:nvSpPr>
            <p:cNvPr id="59" name="Lovettu nuoli oikealle 58"/>
            <p:cNvSpPr/>
            <p:nvPr/>
          </p:nvSpPr>
          <p:spPr>
            <a:xfrm rot="10800000">
              <a:off x="7164288" y="2728559"/>
              <a:ext cx="905439" cy="1891847"/>
            </a:xfrm>
            <a:prstGeom prst="notchedRightArrow">
              <a:avLst>
                <a:gd name="adj1" fmla="val 50000"/>
                <a:gd name="adj2" fmla="val 29742"/>
              </a:avLst>
            </a:prstGeom>
            <a:solidFill>
              <a:srgbClr val="C00000"/>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0" name="Tekstiruutu 59"/>
            <p:cNvSpPr txBox="1"/>
            <p:nvPr/>
          </p:nvSpPr>
          <p:spPr>
            <a:xfrm rot="5400000">
              <a:off x="7008676" y="3536344"/>
              <a:ext cx="1152128" cy="544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dirty="0">
                  <a:ln>
                    <a:noFill/>
                  </a:ln>
                  <a:solidFill>
                    <a:schemeClr val="bg1"/>
                  </a:solidFill>
                  <a:effectLst/>
                  <a:uLnTx/>
                  <a:uFillTx/>
                  <a:latin typeface="Calibri"/>
                </a:rPr>
                <a:t>Tarkista hakuajat</a:t>
              </a:r>
            </a:p>
          </p:txBody>
        </p:sp>
      </p:grpSp>
      <p:pic>
        <p:nvPicPr>
          <p:cNvPr id="61" name="Picture 2">
            <a:hlinkClick r:id="rId4" tooltip="Katso yhteishaku"/>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878" y="6015064"/>
            <a:ext cx="2933618" cy="65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7" name="Ryhmä 56"/>
          <p:cNvGrpSpPr/>
          <p:nvPr/>
        </p:nvGrpSpPr>
        <p:grpSpPr>
          <a:xfrm>
            <a:off x="4272371" y="6020584"/>
            <a:ext cx="1366076" cy="655799"/>
            <a:chOff x="4272371" y="6020584"/>
            <a:chExt cx="1366076" cy="655799"/>
          </a:xfrm>
          <a:solidFill>
            <a:schemeClr val="accent6">
              <a:lumMod val="20000"/>
              <a:lumOff val="80000"/>
            </a:schemeClr>
          </a:solidFill>
        </p:grpSpPr>
        <p:cxnSp>
          <p:nvCxnSpPr>
            <p:cNvPr id="63" name="Suora nuoliyhdysviiva 62"/>
            <p:cNvCxnSpPr/>
            <p:nvPr/>
          </p:nvCxnSpPr>
          <p:spPr bwMode="auto">
            <a:xfrm flipH="1" flipV="1">
              <a:off x="4272371" y="6020584"/>
              <a:ext cx="283880" cy="320438"/>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25" name="Text Box 72"/>
            <p:cNvSpPr txBox="1">
              <a:spLocks noChangeArrowheads="1"/>
            </p:cNvSpPr>
            <p:nvPr/>
          </p:nvSpPr>
          <p:spPr bwMode="auto">
            <a:xfrm>
              <a:off x="4414311" y="6214718"/>
              <a:ext cx="1224136"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a:latin typeface="Arial Rounded MT Bold" panose="020F0704030504030204" pitchFamily="34" charset="0"/>
                </a:rPr>
                <a:t>Kevään haun tulokset</a:t>
              </a:r>
            </a:p>
          </p:txBody>
        </p:sp>
      </p:grpSp>
      <p:grpSp>
        <p:nvGrpSpPr>
          <p:cNvPr id="5" name="Ryhmä 4"/>
          <p:cNvGrpSpPr/>
          <p:nvPr/>
        </p:nvGrpSpPr>
        <p:grpSpPr>
          <a:xfrm>
            <a:off x="72008" y="2492896"/>
            <a:ext cx="1619672" cy="1224136"/>
            <a:chOff x="0" y="2492896"/>
            <a:chExt cx="1187624" cy="717050"/>
          </a:xfrm>
          <a:solidFill>
            <a:srgbClr val="FFCC66"/>
          </a:solidFill>
        </p:grpSpPr>
        <p:sp>
          <p:nvSpPr>
            <p:cNvPr id="3" name="Pyöristetty suorakulmio 2"/>
            <p:cNvSpPr/>
            <p:nvPr/>
          </p:nvSpPr>
          <p:spPr bwMode="auto">
            <a:xfrm>
              <a:off x="0" y="2492896"/>
              <a:ext cx="1187624" cy="717050"/>
            </a:xfrm>
            <a:prstGeom prst="roundRect">
              <a:avLst/>
            </a:prstGeom>
            <a:grp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 name="Tekstiruutu 3"/>
            <p:cNvSpPr txBox="1"/>
            <p:nvPr/>
          </p:nvSpPr>
          <p:spPr>
            <a:xfrm>
              <a:off x="35496" y="2617748"/>
              <a:ext cx="1069305" cy="486765"/>
            </a:xfrm>
            <a:prstGeom prst="rect">
              <a:avLst/>
            </a:prstGeom>
            <a:grpFill/>
          </p:spPr>
          <p:txBody>
            <a:bodyPr wrap="square" rtlCol="0">
              <a:spAutoFit/>
            </a:bodyPr>
            <a:lstStyle/>
            <a:p>
              <a:pPr algn="ctr">
                <a:buNone/>
              </a:pPr>
              <a:r>
                <a:rPr lang="fi-FI" sz="1600" dirty="0">
                  <a:latin typeface="Arial Rounded MT Bold" panose="020F0704030504030204" pitchFamily="34" charset="0"/>
                </a:rPr>
                <a:t>Syksyn yhteishaku</a:t>
              </a:r>
            </a:p>
            <a:p>
              <a:pPr algn="ctr">
                <a:buNone/>
              </a:pPr>
              <a:endParaRPr lang="fi-FI" sz="1600" dirty="0">
                <a:latin typeface="Arial Rounded MT Bold" panose="020F0704030504030204" pitchFamily="34" charset="0"/>
              </a:endParaRPr>
            </a:p>
          </p:txBody>
        </p:sp>
      </p:grpSp>
      <p:grpSp>
        <p:nvGrpSpPr>
          <p:cNvPr id="39" name="Ryhmä 38"/>
          <p:cNvGrpSpPr/>
          <p:nvPr/>
        </p:nvGrpSpPr>
        <p:grpSpPr>
          <a:xfrm>
            <a:off x="7164288" y="2057802"/>
            <a:ext cx="1943321" cy="1083166"/>
            <a:chOff x="0" y="2492896"/>
            <a:chExt cx="1187624" cy="717050"/>
          </a:xfrm>
          <a:solidFill>
            <a:schemeClr val="accent6">
              <a:lumMod val="20000"/>
              <a:lumOff val="80000"/>
            </a:schemeClr>
          </a:solidFill>
        </p:grpSpPr>
        <p:sp>
          <p:nvSpPr>
            <p:cNvPr id="40" name="Pyöristetty suorakulmio 39"/>
            <p:cNvSpPr/>
            <p:nvPr/>
          </p:nvSpPr>
          <p:spPr bwMode="auto">
            <a:xfrm>
              <a:off x="0" y="2492896"/>
              <a:ext cx="1187624" cy="717050"/>
            </a:xfrm>
            <a:prstGeom prst="roundRect">
              <a:avLst/>
            </a:prstGeom>
            <a:grp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ekstiruutu 40"/>
            <p:cNvSpPr txBox="1"/>
            <p:nvPr/>
          </p:nvSpPr>
          <p:spPr>
            <a:xfrm>
              <a:off x="88560" y="2672902"/>
              <a:ext cx="1055605" cy="387118"/>
            </a:xfrm>
            <a:prstGeom prst="rect">
              <a:avLst/>
            </a:prstGeom>
            <a:grpFill/>
          </p:spPr>
          <p:txBody>
            <a:bodyPr wrap="square" rtlCol="0">
              <a:spAutoFit/>
            </a:bodyPr>
            <a:lstStyle/>
            <a:p>
              <a:pPr algn="ctr">
                <a:buNone/>
              </a:pPr>
              <a:r>
                <a:rPr lang="fi-FI" sz="1600" dirty="0">
                  <a:latin typeface="Arial Rounded MT Bold" panose="020F0704030504030204" pitchFamily="34" charset="0"/>
                </a:rPr>
                <a:t>Kevään</a:t>
              </a:r>
            </a:p>
            <a:p>
              <a:pPr algn="ctr">
                <a:buNone/>
              </a:pPr>
              <a:r>
                <a:rPr lang="fi-FI" sz="1600" dirty="0">
                  <a:latin typeface="Arial Rounded MT Bold" panose="020F0704030504030204" pitchFamily="34" charset="0"/>
                </a:rPr>
                <a:t> yhteishaku</a:t>
              </a:r>
            </a:p>
          </p:txBody>
        </p:sp>
      </p:grpSp>
    </p:spTree>
    <p:extLst>
      <p:ext uri="{BB962C8B-B14F-4D97-AF65-F5344CB8AC3E}">
        <p14:creationId xmlns:p14="http://schemas.microsoft.com/office/powerpoint/2010/main" val="113900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900"/>
                                        <p:tgtEl>
                                          <p:spTgt spid="58"/>
                                        </p:tgtEl>
                                      </p:cBhvr>
                                    </p:animEffect>
                                    <p:anim calcmode="lin" valueType="num">
                                      <p:cBhvr>
                                        <p:cTn id="55" dur="900" fill="hold"/>
                                        <p:tgtEl>
                                          <p:spTgt spid="58"/>
                                        </p:tgtEl>
                                        <p:attrNameLst>
                                          <p:attrName>ppt_x</p:attrName>
                                        </p:attrNameLst>
                                      </p:cBhvr>
                                      <p:tavLst>
                                        <p:tav tm="0">
                                          <p:val>
                                            <p:strVal val="#ppt_x"/>
                                          </p:val>
                                        </p:tav>
                                        <p:tav tm="100000">
                                          <p:val>
                                            <p:strVal val="#ppt_x"/>
                                          </p:val>
                                        </p:tav>
                                      </p:tavLst>
                                    </p:anim>
                                    <p:anim calcmode="lin" valueType="num">
                                      <p:cBhvr>
                                        <p:cTn id="56" dur="900" fill="hold"/>
                                        <p:tgtEl>
                                          <p:spTgt spid="5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1000"/>
                                        <p:tgtEl>
                                          <p:spTgt spid="61"/>
                                        </p:tgtEl>
                                      </p:cBhvr>
                                    </p:animEffect>
                                    <p:anim calcmode="lin" valueType="num">
                                      <p:cBhvr>
                                        <p:cTn id="60" dur="1000" fill="hold"/>
                                        <p:tgtEl>
                                          <p:spTgt spid="61"/>
                                        </p:tgtEl>
                                        <p:attrNameLst>
                                          <p:attrName>ppt_x</p:attrName>
                                        </p:attrNameLst>
                                      </p:cBhvr>
                                      <p:tavLst>
                                        <p:tav tm="0">
                                          <p:val>
                                            <p:strVal val="#ppt_x"/>
                                          </p:val>
                                        </p:tav>
                                        <p:tav tm="100000">
                                          <p:val>
                                            <p:strVal val="#ppt_x"/>
                                          </p:val>
                                        </p:tav>
                                      </p:tavLst>
                                    </p:anim>
                                    <p:anim calcmode="lin" valueType="num">
                                      <p:cBhvr>
                                        <p:cTn id="6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7" name="Rectangle 75"/>
          <p:cNvSpPr>
            <a:spLocks noGrp="1" noChangeArrowheads="1"/>
          </p:cNvSpPr>
          <p:nvPr>
            <p:ph type="title"/>
          </p:nvPr>
        </p:nvSpPr>
        <p:spPr bwMode="auto">
          <a:xfrm>
            <a:off x="1366201" y="94389"/>
            <a:ext cx="6275040" cy="63894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Korkeakoulujen yhteishaku</a:t>
            </a:r>
          </a:p>
        </p:txBody>
      </p:sp>
      <p:grpSp>
        <p:nvGrpSpPr>
          <p:cNvPr id="5" name="Ryhmä 4"/>
          <p:cNvGrpSpPr/>
          <p:nvPr/>
        </p:nvGrpSpPr>
        <p:grpSpPr>
          <a:xfrm>
            <a:off x="5233819" y="6165304"/>
            <a:ext cx="1421938" cy="523220"/>
            <a:chOff x="251520" y="2060848"/>
            <a:chExt cx="1421938" cy="523220"/>
          </a:xfrm>
          <a:effectLst>
            <a:outerShdw blurRad="76200" dist="12700" dir="2700000" sy="-23000" kx="-800400" algn="bl" rotWithShape="0">
              <a:prstClr val="black">
                <a:alpha val="20000"/>
              </a:prstClr>
            </a:outerShdw>
          </a:effectLst>
        </p:grpSpPr>
        <p:sp>
          <p:nvSpPr>
            <p:cNvPr id="3" name="Suorakulmio 2"/>
            <p:cNvSpPr/>
            <p:nvPr/>
          </p:nvSpPr>
          <p:spPr bwMode="auto">
            <a:xfrm>
              <a:off x="251520" y="2060848"/>
              <a:ext cx="1368152" cy="523220"/>
            </a:xfrm>
            <a:prstGeom prst="rect">
              <a:avLst/>
            </a:prstGeom>
            <a:solidFill>
              <a:srgbClr val="0066C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bg1"/>
                </a:solidFill>
                <a:effectLst/>
                <a:latin typeface="Arial Black" pitchFamily="34" charset="0"/>
              </a:endParaRPr>
            </a:p>
          </p:txBody>
        </p:sp>
        <p:sp>
          <p:nvSpPr>
            <p:cNvPr id="4" name="Tekstiruutu 3"/>
            <p:cNvSpPr txBox="1"/>
            <p:nvPr/>
          </p:nvSpPr>
          <p:spPr>
            <a:xfrm>
              <a:off x="323528" y="2158987"/>
              <a:ext cx="1349930" cy="307777"/>
            </a:xfrm>
            <a:prstGeom prst="rect">
              <a:avLst/>
            </a:prstGeom>
            <a:noFill/>
          </p:spPr>
          <p:txBody>
            <a:bodyPr wrap="square" rtlCol="0">
              <a:spAutoFit/>
            </a:bodyPr>
            <a:lstStyle/>
            <a:p>
              <a:pPr>
                <a:buNone/>
              </a:pPr>
              <a:r>
                <a:rPr lang="fi-FI" sz="1400" dirty="0">
                  <a:solidFill>
                    <a:schemeClr val="bg1"/>
                  </a:solidFill>
                  <a:latin typeface="Arial Rounded MT Bold" panose="020F0704030504030204" pitchFamily="34" charset="0"/>
                </a:rPr>
                <a:t>6. hakukohde</a:t>
              </a:r>
            </a:p>
          </p:txBody>
        </p:sp>
      </p:grpSp>
      <p:grpSp>
        <p:nvGrpSpPr>
          <p:cNvPr id="8" name="Ryhmä 7"/>
          <p:cNvGrpSpPr/>
          <p:nvPr/>
        </p:nvGrpSpPr>
        <p:grpSpPr>
          <a:xfrm>
            <a:off x="5568791" y="5589240"/>
            <a:ext cx="1466147" cy="523220"/>
            <a:chOff x="251520" y="2060848"/>
            <a:chExt cx="1466147" cy="523220"/>
          </a:xfrm>
        </p:grpSpPr>
        <p:sp>
          <p:nvSpPr>
            <p:cNvPr id="9" name="Suorakulmio 8"/>
            <p:cNvSpPr/>
            <p:nvPr/>
          </p:nvSpPr>
          <p:spPr bwMode="auto">
            <a:xfrm>
              <a:off x="251520" y="2060848"/>
              <a:ext cx="1368152" cy="523220"/>
            </a:xfrm>
            <a:prstGeom prst="rect">
              <a:avLst/>
            </a:prstGeom>
            <a:solidFill>
              <a:schemeClr val="accent6">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bg1"/>
                </a:solidFill>
                <a:effectLst/>
                <a:latin typeface="Arial Black" pitchFamily="34" charset="0"/>
              </a:endParaRPr>
            </a:p>
          </p:txBody>
        </p:sp>
        <p:sp>
          <p:nvSpPr>
            <p:cNvPr id="10" name="Tekstiruutu 9"/>
            <p:cNvSpPr txBox="1"/>
            <p:nvPr/>
          </p:nvSpPr>
          <p:spPr>
            <a:xfrm>
              <a:off x="276588" y="2158987"/>
              <a:ext cx="1441079" cy="307777"/>
            </a:xfrm>
            <a:prstGeom prst="rect">
              <a:avLst/>
            </a:prstGeom>
            <a:noFill/>
          </p:spPr>
          <p:txBody>
            <a:bodyPr wrap="square" rtlCol="0">
              <a:spAutoFit/>
            </a:bodyPr>
            <a:lstStyle/>
            <a:p>
              <a:pPr>
                <a:buNone/>
              </a:pPr>
              <a:r>
                <a:rPr lang="fi-FI" sz="1400" dirty="0">
                  <a:solidFill>
                    <a:schemeClr val="bg1"/>
                  </a:solidFill>
                  <a:latin typeface="Arial Rounded MT Bold" panose="020F0704030504030204" pitchFamily="34" charset="0"/>
                </a:rPr>
                <a:t>5. hakukohde</a:t>
              </a:r>
            </a:p>
          </p:txBody>
        </p:sp>
      </p:grpSp>
      <p:grpSp>
        <p:nvGrpSpPr>
          <p:cNvPr id="11" name="Ryhmä 10"/>
          <p:cNvGrpSpPr/>
          <p:nvPr/>
        </p:nvGrpSpPr>
        <p:grpSpPr>
          <a:xfrm>
            <a:off x="5917895" y="5013176"/>
            <a:ext cx="1488018" cy="621359"/>
            <a:chOff x="251520" y="2060848"/>
            <a:chExt cx="1488018" cy="621359"/>
          </a:xfrm>
        </p:grpSpPr>
        <p:sp>
          <p:nvSpPr>
            <p:cNvPr id="12" name="Suorakulmio 11"/>
            <p:cNvSpPr/>
            <p:nvPr/>
          </p:nvSpPr>
          <p:spPr bwMode="auto">
            <a:xfrm>
              <a:off x="251520" y="2060848"/>
              <a:ext cx="1368152" cy="523220"/>
            </a:xfrm>
            <a:prstGeom prst="rect">
              <a:avLst/>
            </a:prstGeom>
            <a:solidFill>
              <a:srgbClr val="0066C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bg1"/>
                </a:solidFill>
                <a:effectLst/>
                <a:latin typeface="Arial Black" pitchFamily="34" charset="0"/>
              </a:endParaRPr>
            </a:p>
          </p:txBody>
        </p:sp>
        <p:sp>
          <p:nvSpPr>
            <p:cNvPr id="13" name="Tekstiruutu 12"/>
            <p:cNvSpPr txBox="1"/>
            <p:nvPr/>
          </p:nvSpPr>
          <p:spPr>
            <a:xfrm>
              <a:off x="287524" y="2158987"/>
              <a:ext cx="1452014" cy="523220"/>
            </a:xfrm>
            <a:prstGeom prst="rect">
              <a:avLst/>
            </a:prstGeom>
            <a:noFill/>
          </p:spPr>
          <p:txBody>
            <a:bodyPr wrap="square" rtlCol="0">
              <a:spAutoFit/>
            </a:bodyPr>
            <a:lstStyle/>
            <a:p>
              <a:pPr>
                <a:buNone/>
              </a:pPr>
              <a:r>
                <a:rPr lang="fi-FI" sz="1400" dirty="0">
                  <a:solidFill>
                    <a:schemeClr val="bg1"/>
                  </a:solidFill>
                  <a:latin typeface="Arial Rounded MT Bold" panose="020F0704030504030204" pitchFamily="34" charset="0"/>
                </a:rPr>
                <a:t>4. hakukohde</a:t>
              </a:r>
            </a:p>
            <a:p>
              <a:pPr>
                <a:buNone/>
              </a:pPr>
              <a:endParaRPr lang="fi-FI" sz="1400" dirty="0">
                <a:solidFill>
                  <a:schemeClr val="bg1"/>
                </a:solidFill>
                <a:latin typeface="Arial Rounded MT Bold" panose="020F0704030504030204" pitchFamily="34" charset="0"/>
              </a:endParaRPr>
            </a:p>
          </p:txBody>
        </p:sp>
      </p:grpSp>
      <p:grpSp>
        <p:nvGrpSpPr>
          <p:cNvPr id="14" name="Ryhmä 13"/>
          <p:cNvGrpSpPr/>
          <p:nvPr/>
        </p:nvGrpSpPr>
        <p:grpSpPr>
          <a:xfrm>
            <a:off x="6213559" y="4437112"/>
            <a:ext cx="1472756" cy="504056"/>
            <a:chOff x="251520" y="2060848"/>
            <a:chExt cx="1472756" cy="504056"/>
          </a:xfrm>
        </p:grpSpPr>
        <p:sp>
          <p:nvSpPr>
            <p:cNvPr id="15" name="Suorakulmio 14"/>
            <p:cNvSpPr/>
            <p:nvPr/>
          </p:nvSpPr>
          <p:spPr bwMode="auto">
            <a:xfrm>
              <a:off x="251520" y="2060848"/>
              <a:ext cx="1368152" cy="504056"/>
            </a:xfrm>
            <a:prstGeom prst="rect">
              <a:avLst/>
            </a:prstGeom>
            <a:solidFill>
              <a:srgbClr val="0066CC"/>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6" name="Tekstiruutu 15"/>
            <p:cNvSpPr txBox="1"/>
            <p:nvPr/>
          </p:nvSpPr>
          <p:spPr>
            <a:xfrm>
              <a:off x="279892" y="2158987"/>
              <a:ext cx="1444384" cy="307777"/>
            </a:xfrm>
            <a:prstGeom prst="rect">
              <a:avLst/>
            </a:prstGeom>
            <a:noFill/>
          </p:spPr>
          <p:txBody>
            <a:bodyPr wrap="square" rtlCol="0">
              <a:spAutoFit/>
            </a:bodyPr>
            <a:lstStyle/>
            <a:p>
              <a:pPr>
                <a:buNone/>
              </a:pPr>
              <a:r>
                <a:rPr lang="fi-FI" sz="1400" dirty="0">
                  <a:solidFill>
                    <a:schemeClr val="bg1"/>
                  </a:solidFill>
                  <a:latin typeface="Arial Rounded MT Bold" panose="020F0704030504030204" pitchFamily="34" charset="0"/>
                </a:rPr>
                <a:t>3. hakukohde</a:t>
              </a:r>
            </a:p>
          </p:txBody>
        </p:sp>
      </p:grpSp>
      <p:grpSp>
        <p:nvGrpSpPr>
          <p:cNvPr id="17" name="Ryhmä 16"/>
          <p:cNvGrpSpPr/>
          <p:nvPr/>
        </p:nvGrpSpPr>
        <p:grpSpPr>
          <a:xfrm>
            <a:off x="6576017" y="3861048"/>
            <a:ext cx="1395912" cy="523220"/>
            <a:chOff x="251520" y="2060848"/>
            <a:chExt cx="1395912" cy="523220"/>
          </a:xfrm>
        </p:grpSpPr>
        <p:sp>
          <p:nvSpPr>
            <p:cNvPr id="18" name="Suorakulmio 17"/>
            <p:cNvSpPr/>
            <p:nvPr/>
          </p:nvSpPr>
          <p:spPr bwMode="auto">
            <a:xfrm>
              <a:off x="251520" y="2060848"/>
              <a:ext cx="1368152" cy="523220"/>
            </a:xfrm>
            <a:prstGeom prst="rect">
              <a:avLst/>
            </a:prstGeom>
            <a:solidFill>
              <a:schemeClr val="accent6">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bg1"/>
                </a:solidFill>
                <a:effectLst/>
                <a:latin typeface="Arial Black" pitchFamily="34" charset="0"/>
              </a:endParaRPr>
            </a:p>
          </p:txBody>
        </p:sp>
        <p:sp>
          <p:nvSpPr>
            <p:cNvPr id="19" name="Tekstiruutu 18"/>
            <p:cNvSpPr txBox="1"/>
            <p:nvPr/>
          </p:nvSpPr>
          <p:spPr>
            <a:xfrm>
              <a:off x="277474" y="2158987"/>
              <a:ext cx="1369958" cy="307777"/>
            </a:xfrm>
            <a:prstGeom prst="rect">
              <a:avLst/>
            </a:prstGeom>
            <a:noFill/>
          </p:spPr>
          <p:txBody>
            <a:bodyPr wrap="square" rtlCol="0">
              <a:spAutoFit/>
            </a:bodyPr>
            <a:lstStyle/>
            <a:p>
              <a:pPr>
                <a:buNone/>
              </a:pPr>
              <a:r>
                <a:rPr lang="fi-FI" sz="1400" dirty="0">
                  <a:solidFill>
                    <a:schemeClr val="bg1"/>
                  </a:solidFill>
                  <a:latin typeface="Arial Rounded MT Bold" panose="020F0704030504030204" pitchFamily="34" charset="0"/>
                </a:rPr>
                <a:t>2. hakukohde</a:t>
              </a:r>
            </a:p>
          </p:txBody>
        </p:sp>
      </p:grpSp>
      <p:grpSp>
        <p:nvGrpSpPr>
          <p:cNvPr id="20" name="Ryhmä 19"/>
          <p:cNvGrpSpPr/>
          <p:nvPr/>
        </p:nvGrpSpPr>
        <p:grpSpPr>
          <a:xfrm>
            <a:off x="6879601" y="3308647"/>
            <a:ext cx="1436815" cy="523220"/>
            <a:chOff x="251520" y="2060848"/>
            <a:chExt cx="1436815" cy="523220"/>
          </a:xfrm>
        </p:grpSpPr>
        <p:sp>
          <p:nvSpPr>
            <p:cNvPr id="21" name="Suorakulmio 20"/>
            <p:cNvSpPr/>
            <p:nvPr/>
          </p:nvSpPr>
          <p:spPr bwMode="auto">
            <a:xfrm>
              <a:off x="251520" y="2060848"/>
              <a:ext cx="1368152" cy="523220"/>
            </a:xfrm>
            <a:prstGeom prst="rect">
              <a:avLst/>
            </a:prstGeom>
            <a:solidFill>
              <a:schemeClr val="accent6">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bg1"/>
                </a:solidFill>
                <a:effectLst/>
                <a:latin typeface="Arial Black" pitchFamily="34" charset="0"/>
              </a:endParaRPr>
            </a:p>
          </p:txBody>
        </p:sp>
        <p:sp>
          <p:nvSpPr>
            <p:cNvPr id="22" name="Tekstiruutu 21"/>
            <p:cNvSpPr txBox="1"/>
            <p:nvPr/>
          </p:nvSpPr>
          <p:spPr>
            <a:xfrm>
              <a:off x="261922" y="2158987"/>
              <a:ext cx="1426413" cy="307777"/>
            </a:xfrm>
            <a:prstGeom prst="rect">
              <a:avLst/>
            </a:prstGeom>
            <a:noFill/>
          </p:spPr>
          <p:txBody>
            <a:bodyPr wrap="square" rtlCol="0">
              <a:spAutoFit/>
            </a:bodyPr>
            <a:lstStyle/>
            <a:p>
              <a:pPr>
                <a:buNone/>
              </a:pPr>
              <a:r>
                <a:rPr lang="fi-FI" sz="1400" dirty="0">
                  <a:solidFill>
                    <a:schemeClr val="bg1"/>
                  </a:solidFill>
                  <a:latin typeface="Arial Rounded MT Bold" panose="020F0704030504030204" pitchFamily="34" charset="0"/>
                </a:rPr>
                <a:t>1. hakukohde</a:t>
              </a:r>
            </a:p>
          </p:txBody>
        </p:sp>
      </p:grpSp>
      <p:sp>
        <p:nvSpPr>
          <p:cNvPr id="23" name="Tekstiruutu 22"/>
          <p:cNvSpPr txBox="1"/>
          <p:nvPr/>
        </p:nvSpPr>
        <p:spPr>
          <a:xfrm>
            <a:off x="125238" y="1257722"/>
            <a:ext cx="5958930" cy="3139321"/>
          </a:xfrm>
          <a:prstGeom prst="rect">
            <a:avLst/>
          </a:prstGeom>
          <a:noFill/>
          <a:ln w="28575">
            <a:solidFill>
              <a:srgbClr val="0070C0"/>
            </a:solidFill>
          </a:ln>
          <a:effectLst>
            <a:glow rad="139700">
              <a:schemeClr val="accent2">
                <a:satMod val="175000"/>
                <a:alpha val="40000"/>
              </a:schemeClr>
            </a:glow>
            <a:softEdge rad="12700"/>
          </a:effectLst>
        </p:spPr>
        <p:txBody>
          <a:bodyPr wrap="square" rtlCol="0">
            <a:spAutoFit/>
          </a:bodyPr>
          <a:lstStyle/>
          <a:p>
            <a:pPr marL="457200" indent="-457200">
              <a:buFont typeface="Arial" pitchFamily="34" charset="0"/>
              <a:buChar char="•"/>
            </a:pPr>
            <a:endParaRPr lang="fi-FI" sz="1800" dirty="0">
              <a:latin typeface="Arial Rounded MT Bold" pitchFamily="34" charset="0"/>
            </a:endParaRPr>
          </a:p>
          <a:p>
            <a:pPr marL="457200" indent="-457200">
              <a:buFont typeface="Arial" pitchFamily="34" charset="0"/>
              <a:buChar char="•"/>
            </a:pPr>
            <a:r>
              <a:rPr lang="fi-FI" sz="1800" dirty="0">
                <a:latin typeface="Arial Rounded MT Bold" pitchFamily="34" charset="0"/>
              </a:rPr>
              <a:t>Samalla sähköisellä lomakkeella haet yliopistoihin ja ammattikorkeakouluihin.</a:t>
            </a:r>
          </a:p>
          <a:p>
            <a:pPr marL="457200" indent="-457200">
              <a:buFont typeface="Arial" pitchFamily="34" charset="0"/>
              <a:buChar char="•"/>
            </a:pPr>
            <a:r>
              <a:rPr lang="fi-FI" sz="1800" dirty="0">
                <a:latin typeface="Arial Rounded MT Bold" pitchFamily="34" charset="0"/>
              </a:rPr>
              <a:t>Voit esittää korkeintaan </a:t>
            </a:r>
            <a:r>
              <a:rPr lang="fi-FI" sz="1800" u="sng" dirty="0">
                <a:solidFill>
                  <a:srgbClr val="C00000"/>
                </a:solidFill>
                <a:latin typeface="Arial Rounded MT Bold" pitchFamily="34" charset="0"/>
              </a:rPr>
              <a:t>kuusi</a:t>
            </a:r>
            <a:r>
              <a:rPr lang="fi-FI" sz="1800" dirty="0">
                <a:latin typeface="Arial Rounded MT Bold" pitchFamily="34" charset="0"/>
              </a:rPr>
              <a:t> hakukohdetta.</a:t>
            </a:r>
          </a:p>
          <a:p>
            <a:pPr marL="457200" indent="-457200">
              <a:buFont typeface="Arial" pitchFamily="34" charset="0"/>
              <a:buChar char="•"/>
            </a:pPr>
            <a:r>
              <a:rPr lang="fi-FI" sz="1800" dirty="0">
                <a:latin typeface="Arial Rounded MT Bold" pitchFamily="34" charset="0"/>
              </a:rPr>
              <a:t>Laita hakukohteesi </a:t>
            </a:r>
            <a:r>
              <a:rPr lang="fi-FI" sz="1800" u="sng" dirty="0">
                <a:solidFill>
                  <a:srgbClr val="C00000"/>
                </a:solidFill>
                <a:latin typeface="Arial Rounded MT Bold" pitchFamily="34" charset="0"/>
              </a:rPr>
              <a:t>ensisijaisuusjärjestykseen.</a:t>
            </a:r>
          </a:p>
          <a:p>
            <a:pPr marL="457200" indent="-457200">
              <a:buFont typeface="Arial" pitchFamily="34" charset="0"/>
              <a:buChar char="•"/>
            </a:pPr>
            <a:r>
              <a:rPr lang="fi-FI" sz="1800" u="sng" dirty="0">
                <a:solidFill>
                  <a:srgbClr val="C00000"/>
                </a:solidFill>
                <a:latin typeface="Arial Rounded MT Bold" pitchFamily="34" charset="0"/>
              </a:rPr>
              <a:t>Hakuajan jälkeen et voi muuttaa järjestystä.</a:t>
            </a:r>
          </a:p>
          <a:p>
            <a:pPr marL="457200" indent="-457200">
              <a:buFont typeface="Arial" pitchFamily="34" charset="0"/>
              <a:buChar char="•"/>
            </a:pPr>
            <a:r>
              <a:rPr lang="fi-FI" sz="1800" dirty="0">
                <a:latin typeface="Arial Rounded MT Bold" pitchFamily="34" charset="0"/>
              </a:rPr>
              <a:t>Voit tulla valituksi vain yhteen kohteeseen.</a:t>
            </a:r>
          </a:p>
          <a:p>
            <a:pPr marL="457200" indent="-457200">
              <a:buFont typeface="Arial" pitchFamily="34" charset="0"/>
              <a:buChar char="•"/>
            </a:pPr>
            <a:r>
              <a:rPr lang="fi-FI" sz="1800" dirty="0">
                <a:latin typeface="Arial Rounded MT Bold" pitchFamily="34" charset="0"/>
              </a:rPr>
              <a:t>Voit ottaa paikan vastaan ehdollisesti ja jäädä odottamaan pääsyä varasijapaikalta ylempään kohteeseen.</a:t>
            </a:r>
          </a:p>
          <a:p>
            <a:pPr marL="457200" indent="-457200">
              <a:buFont typeface="Arial" pitchFamily="34" charset="0"/>
              <a:buChar char="•"/>
            </a:pPr>
            <a:endParaRPr lang="fi-FI" sz="1800" dirty="0">
              <a:latin typeface="Arial Rounded MT Bold" pitchFamily="34" charset="0"/>
            </a:endParaRPr>
          </a:p>
        </p:txBody>
      </p:sp>
      <p:pic>
        <p:nvPicPr>
          <p:cNvPr id="1026" name="Picture 2" descr="C:\Users\Seppo\AppData\Local\Microsoft\Windows\Temporary Internet Files\Content.IE5\I7F1P2P2\MC900424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39" y="1257722"/>
            <a:ext cx="1957895" cy="173923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 name="Tekstiruutu 28"/>
          <p:cNvSpPr txBox="1"/>
          <p:nvPr/>
        </p:nvSpPr>
        <p:spPr>
          <a:xfrm>
            <a:off x="143757" y="6012577"/>
            <a:ext cx="3780171" cy="584775"/>
          </a:xfrm>
          <a:prstGeom prst="rect">
            <a:avLst/>
          </a:prstGeom>
          <a:solidFill>
            <a:schemeClr val="accent5">
              <a:lumMod val="50000"/>
            </a:schemeClr>
          </a:solidFill>
          <a:ln>
            <a:solidFill>
              <a:srgbClr val="0099FF"/>
            </a:solidFill>
          </a:ln>
          <a:effectLst>
            <a:glow rad="101600">
              <a:srgbClr val="0070C0">
                <a:alpha val="40000"/>
              </a:srgbClr>
            </a:glow>
          </a:effectLst>
        </p:spPr>
        <p:txBody>
          <a:bodyPr wrap="square" rtlCol="0">
            <a:spAutoFit/>
          </a:bodyPr>
          <a:lstStyle/>
          <a:p>
            <a:pPr>
              <a:buNone/>
            </a:pPr>
            <a:r>
              <a:rPr lang="fi-FI" sz="1600" dirty="0">
                <a:solidFill>
                  <a:schemeClr val="bg1"/>
                </a:solidFill>
                <a:latin typeface="Arial Rounded MT Bold" panose="020F0704030504030204" pitchFamily="34" charset="0"/>
              </a:rPr>
              <a:t>Vapaaksi jääneille koulutuspaikoille voidaan järjestää lisähakuja.</a:t>
            </a:r>
          </a:p>
        </p:txBody>
      </p:sp>
      <p:grpSp>
        <p:nvGrpSpPr>
          <p:cNvPr id="24" name="Ryhmä 23"/>
          <p:cNvGrpSpPr/>
          <p:nvPr/>
        </p:nvGrpSpPr>
        <p:grpSpPr>
          <a:xfrm>
            <a:off x="107504" y="4553833"/>
            <a:ext cx="4992317" cy="1323439"/>
            <a:chOff x="143756" y="4337809"/>
            <a:chExt cx="4992317" cy="1323439"/>
          </a:xfrm>
        </p:grpSpPr>
        <p:sp>
          <p:nvSpPr>
            <p:cNvPr id="31" name="Tekstiruutu 30"/>
            <p:cNvSpPr txBox="1"/>
            <p:nvPr/>
          </p:nvSpPr>
          <p:spPr>
            <a:xfrm>
              <a:off x="143756" y="4337809"/>
              <a:ext cx="4992317" cy="1323439"/>
            </a:xfrm>
            <a:prstGeom prst="rect">
              <a:avLst/>
            </a:prstGeom>
            <a:noFill/>
            <a:ln>
              <a:solidFill>
                <a:srgbClr val="FF0000"/>
              </a:solidFill>
            </a:ln>
            <a:effectLst>
              <a:glow rad="101600">
                <a:srgbClr val="C00000">
                  <a:alpha val="40000"/>
                </a:srgbClr>
              </a:glow>
            </a:effectLst>
          </p:spPr>
          <p:txBody>
            <a:bodyPr wrap="square" rtlCol="0">
              <a:spAutoFit/>
            </a:bodyPr>
            <a:lstStyle/>
            <a:p>
              <a:pPr>
                <a:buNone/>
              </a:pPr>
              <a:endParaRPr lang="fi-FI" sz="1600" dirty="0">
                <a:latin typeface="Arial Rounded MT Bold" panose="020F0704030504030204" pitchFamily="34" charset="0"/>
              </a:endParaRPr>
            </a:p>
            <a:p>
              <a:pPr>
                <a:buNone/>
              </a:pPr>
              <a:r>
                <a:rPr lang="fi-FI" sz="1600" dirty="0">
                  <a:latin typeface="Arial Rounded MT Bold" panose="020F0704030504030204" pitchFamily="34" charset="0"/>
                </a:rPr>
                <a:t>Tarkista hakukohteeseen tarvittavat liitteet ja ennakkotehtävät, palauta ne ajoissa ja osallistu valintakokeeseen ilman erillistä kutsua.</a:t>
              </a:r>
            </a:p>
            <a:p>
              <a:pPr marL="285750" indent="-285750">
                <a:buFont typeface="Courier New" panose="02070309020205020404" pitchFamily="49" charset="0"/>
                <a:buChar char="o"/>
              </a:pPr>
              <a:endParaRPr lang="fi-FI" sz="1600" dirty="0">
                <a:latin typeface="Arial Rounded MT Bold" panose="020F0704030504030204" pitchFamily="34" charset="0"/>
              </a:endParaRPr>
            </a:p>
          </p:txBody>
        </p:sp>
        <p:pic>
          <p:nvPicPr>
            <p:cNvPr id="34" name="Picture 16" descr="MCj04325260000[1]"/>
            <p:cNvPicPr>
              <a:picLocks noChangeAspect="1" noChangeArrowheads="1"/>
            </p:cNvPicPr>
            <p:nvPr/>
          </p:nvPicPr>
          <p:blipFill>
            <a:blip r:embed="rId3" cstate="print"/>
            <a:srcRect/>
            <a:stretch>
              <a:fillRect/>
            </a:stretch>
          </p:blipFill>
          <p:spPr bwMode="auto">
            <a:xfrm>
              <a:off x="4219914" y="5021130"/>
              <a:ext cx="640118" cy="640118"/>
            </a:xfrm>
            <a:prstGeom prst="rect">
              <a:avLst/>
            </a:prstGeom>
            <a:noFill/>
            <a:ln>
              <a:solidFill>
                <a:srgbClr val="FF0000"/>
              </a:solidFill>
            </a:ln>
          </p:spPr>
        </p:pic>
      </p:grpSp>
    </p:spTree>
    <p:extLst>
      <p:ext uri="{BB962C8B-B14F-4D97-AF65-F5344CB8AC3E}">
        <p14:creationId xmlns:p14="http://schemas.microsoft.com/office/powerpoint/2010/main" val="250302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1756" y="3105350"/>
            <a:ext cx="2872755" cy="15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9" name="Rectangle 5"/>
          <p:cNvSpPr>
            <a:spLocks noGrp="1" noChangeArrowheads="1"/>
          </p:cNvSpPr>
          <p:nvPr>
            <p:ph type="title"/>
          </p:nvPr>
        </p:nvSpPr>
        <p:spPr bwMode="auto">
          <a:xfrm>
            <a:off x="1403648" y="135123"/>
            <a:ext cx="5781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Muuta hakuun liittyvää</a:t>
            </a:r>
          </a:p>
        </p:txBody>
      </p:sp>
      <p:sp>
        <p:nvSpPr>
          <p:cNvPr id="15" name="Tekstiruutu 14"/>
          <p:cNvSpPr txBox="1"/>
          <p:nvPr/>
        </p:nvSpPr>
        <p:spPr>
          <a:xfrm>
            <a:off x="107504" y="4006805"/>
            <a:ext cx="6163741" cy="646331"/>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800" dirty="0">
                <a:latin typeface="Arial Rounded MT Bold" panose="020F0704030504030204" pitchFamily="34" charset="0"/>
              </a:rPr>
              <a:t>Korkeakouluissa opiskeleville ja alaa vaihtaville siirto-opiskelijoille järjestetään </a:t>
            </a:r>
            <a:r>
              <a:rPr lang="fi-FI" sz="1800" dirty="0">
                <a:solidFill>
                  <a:srgbClr val="C00000"/>
                </a:solidFill>
                <a:latin typeface="Arial Rounded MT Bold" panose="020F0704030504030204" pitchFamily="34" charset="0"/>
              </a:rPr>
              <a:t>erillishakuja.</a:t>
            </a:r>
          </a:p>
        </p:txBody>
      </p:sp>
      <p:sp>
        <p:nvSpPr>
          <p:cNvPr id="16" name="Tekstiruutu 15"/>
          <p:cNvSpPr txBox="1"/>
          <p:nvPr/>
        </p:nvSpPr>
        <p:spPr>
          <a:xfrm>
            <a:off x="107504" y="2305675"/>
            <a:ext cx="6984776" cy="923330"/>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800" dirty="0">
                <a:latin typeface="Arial Rounded MT Bold" panose="020F0704030504030204" pitchFamily="34" charset="0"/>
              </a:rPr>
              <a:t>Korkeakoulujen tulee varata yhä suurempi osa opiskelijapaikoista niille, jotka eivät aiemmin ole suorittaneet korkeakoulututkintoa tai vastaanottaneet opiskelupaikkaa.</a:t>
            </a:r>
          </a:p>
        </p:txBody>
      </p:sp>
      <p:pic>
        <p:nvPicPr>
          <p:cNvPr id="2054" name="Picture 6" descr="C:\Users\Seppo\AppData\Local\Microsoft\Windows\Temporary Internet Files\Content.IE5\N1K191KC\MC9003893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0941" y="1114503"/>
            <a:ext cx="944353" cy="11911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Seppo\AppData\Local\Microsoft\Windows\Temporary Internet Files\Content.IE5\N1K191KC\MC9000539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661248"/>
            <a:ext cx="1008112" cy="988849"/>
          </a:xfrm>
          <a:prstGeom prst="rect">
            <a:avLst/>
          </a:prstGeom>
          <a:noFill/>
          <a:extLst>
            <a:ext uri="{909E8E84-426E-40DD-AFC4-6F175D3DCCD1}">
              <a14:hiddenFill xmlns:a14="http://schemas.microsoft.com/office/drawing/2010/main">
                <a:solidFill>
                  <a:srgbClr val="FFFFFF"/>
                </a:solidFill>
              </a14:hiddenFill>
            </a:ext>
          </a:extLst>
        </p:spPr>
      </p:pic>
      <p:sp>
        <p:nvSpPr>
          <p:cNvPr id="14" name="Tekstiruutu 13">
            <a:hlinkClick r:id="rId5" tooltip="Katso tarkemmin"/>
          </p:cNvPr>
          <p:cNvSpPr txBox="1"/>
          <p:nvPr/>
        </p:nvSpPr>
        <p:spPr>
          <a:xfrm>
            <a:off x="107504" y="1386924"/>
            <a:ext cx="6840760" cy="646331"/>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800" dirty="0">
                <a:latin typeface="Arial Rounded MT Bold" panose="020F0704030504030204" pitchFamily="34" charset="0"/>
              </a:rPr>
              <a:t>Koulutusaloilla voi olla </a:t>
            </a:r>
            <a:r>
              <a:rPr lang="fi-FI" sz="1800" dirty="0">
                <a:solidFill>
                  <a:srgbClr val="C00000"/>
                </a:solidFill>
                <a:latin typeface="Arial Rounded MT Bold" panose="020F0704030504030204" pitchFamily="34" charset="0"/>
              </a:rPr>
              <a:t>erilaisia rajoituksia </a:t>
            </a:r>
            <a:r>
              <a:rPr lang="fi-FI" sz="1800" dirty="0">
                <a:latin typeface="Arial Rounded MT Bold" panose="020F0704030504030204" pitchFamily="34" charset="0"/>
              </a:rPr>
              <a:t>terveyden ja kielitaidon suhteen.</a:t>
            </a:r>
          </a:p>
        </p:txBody>
      </p:sp>
      <p:grpSp>
        <p:nvGrpSpPr>
          <p:cNvPr id="4" name="Ryhmä 3"/>
          <p:cNvGrpSpPr/>
          <p:nvPr/>
        </p:nvGrpSpPr>
        <p:grpSpPr>
          <a:xfrm>
            <a:off x="116918" y="5011970"/>
            <a:ext cx="7431424" cy="646331"/>
            <a:chOff x="107504" y="5879013"/>
            <a:chExt cx="7431424" cy="646331"/>
          </a:xfrm>
        </p:grpSpPr>
        <p:sp>
          <p:nvSpPr>
            <p:cNvPr id="17" name="Tekstiruutu 16">
              <a:hlinkClick r:id="rId6" tooltip="Katso hakijapalvelut"/>
            </p:cNvPr>
            <p:cNvSpPr txBox="1"/>
            <p:nvPr/>
          </p:nvSpPr>
          <p:spPr>
            <a:xfrm>
              <a:off x="107504" y="5879013"/>
              <a:ext cx="6984776" cy="646331"/>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800" dirty="0">
                  <a:latin typeface="Arial Rounded MT Bold" panose="020F0704030504030204" pitchFamily="34" charset="0"/>
                </a:rPr>
                <a:t>Kaikilla ammattikorkeakouluilla on oma </a:t>
              </a:r>
              <a:r>
                <a:rPr lang="fi-FI" sz="1800" dirty="0">
                  <a:solidFill>
                    <a:srgbClr val="C00000"/>
                  </a:solidFill>
                  <a:latin typeface="Arial Rounded MT Bold" panose="020F0704030504030204" pitchFamily="34" charset="0"/>
                </a:rPr>
                <a:t>hakijapalvelu</a:t>
              </a:r>
              <a:r>
                <a:rPr lang="fi-FI" sz="1800" dirty="0">
                  <a:latin typeface="Arial Rounded MT Bold" panose="020F0704030504030204" pitchFamily="34" charset="0"/>
                </a:rPr>
                <a:t>, mistä voi kysyä neuvoa kaikkeen hakemiseen liittyvään asiaan.</a:t>
              </a:r>
            </a:p>
          </p:txBody>
        </p:sp>
        <p:sp>
          <p:nvSpPr>
            <p:cNvPr id="26" name="Toimintopainike: Tietoja 25">
              <a:hlinkClick r:id="rId7" highlightClick="1"/>
            </p:cNvPr>
            <p:cNvSpPr/>
            <p:nvPr/>
          </p:nvSpPr>
          <p:spPr bwMode="auto">
            <a:xfrm>
              <a:off x="6948264" y="5949280"/>
              <a:ext cx="590664" cy="504056"/>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spTree>
    <p:extLst>
      <p:ext uri="{BB962C8B-B14F-4D97-AF65-F5344CB8AC3E}">
        <p14:creationId xmlns:p14="http://schemas.microsoft.com/office/powerpoint/2010/main" val="36267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bwMode="auto">
          <a:xfrm>
            <a:off x="1403648" y="135123"/>
            <a:ext cx="5781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Uudistus 2020-</a:t>
            </a:r>
          </a:p>
        </p:txBody>
      </p:sp>
      <p:sp>
        <p:nvSpPr>
          <p:cNvPr id="19" name="Suorakulmio: Vastakkaiset kulmat leikattu 18">
            <a:extLst>
              <a:ext uri="{FF2B5EF4-FFF2-40B4-BE49-F238E27FC236}">
                <a16:creationId xmlns:a16="http://schemas.microsoft.com/office/drawing/2014/main" id="{2AEB0B70-A54A-40CC-9632-2EC9EE81688C}"/>
              </a:ext>
            </a:extLst>
          </p:cNvPr>
          <p:cNvSpPr/>
          <p:nvPr/>
        </p:nvSpPr>
        <p:spPr>
          <a:xfrm>
            <a:off x="971600" y="2417796"/>
            <a:ext cx="3080084" cy="1025359"/>
          </a:xfrm>
          <a:prstGeom prst="snip2DiagRect">
            <a:avLst/>
          </a:prstGeom>
          <a:solidFill>
            <a:srgbClr val="4472C4">
              <a:lumMod val="75000"/>
            </a:srgbClr>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white"/>
                </a:solidFill>
                <a:effectLst/>
                <a:uLnTx/>
                <a:uFillTx/>
                <a:latin typeface="Calibri" panose="020F0502020204030204"/>
                <a:ea typeface="+mn-ea"/>
                <a:cs typeface="+mn-cs"/>
              </a:rPr>
              <a:t>Valintakokeiden luku-urakkaa kevennetään</a:t>
            </a:r>
          </a:p>
        </p:txBody>
      </p:sp>
      <p:sp>
        <p:nvSpPr>
          <p:cNvPr id="23" name="Suorakulmio: Vastakkaiset kulmat leikattu 22">
            <a:extLst>
              <a:ext uri="{FF2B5EF4-FFF2-40B4-BE49-F238E27FC236}">
                <a16:creationId xmlns:a16="http://schemas.microsoft.com/office/drawing/2014/main" id="{D61E03FB-46C8-4EAA-B6D7-DCC0303971CF}"/>
              </a:ext>
            </a:extLst>
          </p:cNvPr>
          <p:cNvSpPr/>
          <p:nvPr/>
        </p:nvSpPr>
        <p:spPr>
          <a:xfrm>
            <a:off x="200527" y="1241147"/>
            <a:ext cx="3080084" cy="1025359"/>
          </a:xfrm>
          <a:prstGeom prst="snip2DiagRect">
            <a:avLst/>
          </a:prstGeom>
          <a:solidFill>
            <a:srgbClr val="4472C4">
              <a:lumMod val="75000"/>
            </a:srgbClr>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white"/>
                </a:solidFill>
                <a:effectLst/>
                <a:uLnTx/>
                <a:uFillTx/>
                <a:latin typeface="Calibri" panose="020F0502020204030204"/>
                <a:ea typeface="+mn-ea"/>
                <a:cs typeface="+mn-cs"/>
              </a:rPr>
              <a:t>Ylioppilastutkinnon arvosanoilla suurempi merkitys</a:t>
            </a:r>
          </a:p>
        </p:txBody>
      </p:sp>
      <p:sp>
        <p:nvSpPr>
          <p:cNvPr id="28" name="Tekstiruutu 27">
            <a:extLst>
              <a:ext uri="{FF2B5EF4-FFF2-40B4-BE49-F238E27FC236}">
                <a16:creationId xmlns:a16="http://schemas.microsoft.com/office/drawing/2014/main" id="{DBA41A6A-8D7E-4ACF-8095-6FD5D43C6B59}"/>
              </a:ext>
            </a:extLst>
          </p:cNvPr>
          <p:cNvSpPr txBox="1"/>
          <p:nvPr/>
        </p:nvSpPr>
        <p:spPr>
          <a:xfrm>
            <a:off x="3539806" y="1248592"/>
            <a:ext cx="5144471" cy="954107"/>
          </a:xfrm>
          <a:prstGeom prst="rect">
            <a:avLst/>
          </a:prstGeom>
          <a:noFill/>
          <a:ln>
            <a:solidFill>
              <a:srgbClr val="3366CC"/>
            </a:solidFill>
          </a:ln>
          <a:effectLst>
            <a:glow rad="101600">
              <a:schemeClr val="accent1">
                <a:satMod val="175000"/>
                <a:alpha val="40000"/>
              </a:schemeClr>
            </a:glow>
          </a:effectLst>
        </p:spPr>
        <p:txBody>
          <a:bodyPr wrap="square" rtlCol="0">
            <a:spAutoFit/>
          </a:bodyPr>
          <a:lstStyle/>
          <a:p>
            <a:pPr marL="285750" indent="-285750">
              <a:buFont typeface="Arial" panose="020B0604020202020204" pitchFamily="34" charset="0"/>
              <a:buChar char="•"/>
            </a:pPr>
            <a:r>
              <a:rPr lang="fi-FI" sz="1400" u="sng" dirty="0">
                <a:solidFill>
                  <a:srgbClr val="C00000"/>
                </a:solidFill>
                <a:latin typeface="Arial Rounded MT Bold" panose="020F0704030504030204" pitchFamily="34" charset="0"/>
              </a:rPr>
              <a:t>Todistusvalinnassa</a:t>
            </a:r>
            <a:r>
              <a:rPr lang="fi-FI" sz="1400" dirty="0">
                <a:latin typeface="Arial Rounded MT Bold" panose="020F0704030504030204" pitchFamily="34" charset="0"/>
              </a:rPr>
              <a:t> huomioidaan kaikilta äidinkieli, matematiikka ja vieras/toinen kotimainen kieli</a:t>
            </a:r>
          </a:p>
          <a:p>
            <a:pPr marL="285750" indent="-285750">
              <a:buFont typeface="Arial" panose="020B0604020202020204" pitchFamily="34" charset="0"/>
              <a:buChar char="•"/>
            </a:pPr>
            <a:r>
              <a:rPr lang="fi-FI" sz="1400" dirty="0">
                <a:latin typeface="Arial Rounded MT Bold" panose="020F0704030504030204" pitchFamily="34" charset="0"/>
              </a:rPr>
              <a:t>Yo-tutkinnosta huomioidaan lisäksi kaksi parasta pisteitä tuottavaa koetta (reaaliaineet/vieras kieli)</a:t>
            </a:r>
          </a:p>
        </p:txBody>
      </p:sp>
      <p:sp>
        <p:nvSpPr>
          <p:cNvPr id="29" name="Tekstiruutu 28">
            <a:extLst>
              <a:ext uri="{FF2B5EF4-FFF2-40B4-BE49-F238E27FC236}">
                <a16:creationId xmlns:a16="http://schemas.microsoft.com/office/drawing/2014/main" id="{DC46AE6B-D5A3-4B0B-932D-67770BE5E84D}"/>
              </a:ext>
            </a:extLst>
          </p:cNvPr>
          <p:cNvSpPr txBox="1"/>
          <p:nvPr/>
        </p:nvSpPr>
        <p:spPr>
          <a:xfrm>
            <a:off x="4355975" y="2557712"/>
            <a:ext cx="4328301" cy="584775"/>
          </a:xfrm>
          <a:prstGeom prst="rect">
            <a:avLst/>
          </a:prstGeom>
          <a:noFill/>
          <a:ln>
            <a:solidFill>
              <a:srgbClr val="3366CC"/>
            </a:solidFill>
          </a:ln>
          <a:effectLst>
            <a:glow rad="101600">
              <a:schemeClr val="accent1">
                <a:satMod val="175000"/>
                <a:alpha val="40000"/>
              </a:schemeClr>
            </a:glow>
          </a:effectLst>
        </p:spPr>
        <p:txBody>
          <a:bodyPr wrap="square" rtlCol="0">
            <a:spAutoFit/>
          </a:bodyPr>
          <a:lstStyle/>
          <a:p>
            <a:pPr>
              <a:buNone/>
            </a:pPr>
            <a:r>
              <a:rPr lang="fi-FI" sz="1600" dirty="0">
                <a:latin typeface="Arial Rounded MT Bold" panose="020F0704030504030204" pitchFamily="34" charset="0"/>
              </a:rPr>
              <a:t>Syksyllä 2019 otetaan käyttöön </a:t>
            </a:r>
            <a:r>
              <a:rPr lang="fi-FI" sz="1600" u="sng" dirty="0">
                <a:solidFill>
                  <a:srgbClr val="C00000"/>
                </a:solidFill>
                <a:latin typeface="Arial Rounded MT Bold" panose="020F0704030504030204" pitchFamily="34" charset="0"/>
              </a:rPr>
              <a:t>digitaalinen valtakunnallinen valintakoe</a:t>
            </a:r>
          </a:p>
        </p:txBody>
      </p:sp>
      <p:grpSp>
        <p:nvGrpSpPr>
          <p:cNvPr id="3" name="Ryhmä 2">
            <a:extLst>
              <a:ext uri="{FF2B5EF4-FFF2-40B4-BE49-F238E27FC236}">
                <a16:creationId xmlns:a16="http://schemas.microsoft.com/office/drawing/2014/main" id="{5C250468-5828-453B-B7DA-79C086F38D85}"/>
              </a:ext>
            </a:extLst>
          </p:cNvPr>
          <p:cNvGrpSpPr/>
          <p:nvPr/>
        </p:nvGrpSpPr>
        <p:grpSpPr>
          <a:xfrm>
            <a:off x="1619672" y="3954946"/>
            <a:ext cx="7064604" cy="2482890"/>
            <a:chOff x="1619672" y="3954946"/>
            <a:chExt cx="7064604" cy="2482890"/>
          </a:xfrm>
        </p:grpSpPr>
        <p:sp>
          <p:nvSpPr>
            <p:cNvPr id="20" name="Suorakulmio: Vastakkaiset kulmat leikattu 19">
              <a:extLst>
                <a:ext uri="{FF2B5EF4-FFF2-40B4-BE49-F238E27FC236}">
                  <a16:creationId xmlns:a16="http://schemas.microsoft.com/office/drawing/2014/main" id="{AF6FA864-5115-43FE-A676-2341982603B5}"/>
                </a:ext>
              </a:extLst>
            </p:cNvPr>
            <p:cNvSpPr/>
            <p:nvPr/>
          </p:nvSpPr>
          <p:spPr>
            <a:xfrm>
              <a:off x="1999764" y="5350831"/>
              <a:ext cx="3080084" cy="1025359"/>
            </a:xfrm>
            <a:prstGeom prst="snip2DiagRect">
              <a:avLst/>
            </a:prstGeom>
            <a:solidFill>
              <a:schemeClr val="accent6">
                <a:lumMod val="40000"/>
                <a:lumOff val="60000"/>
              </a:schemeClr>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Tarjotaan vaihtoehtoisia tapoja hakeutua korkeakoulutukseen</a:t>
              </a:r>
            </a:p>
          </p:txBody>
        </p:sp>
        <p:sp>
          <p:nvSpPr>
            <p:cNvPr id="22" name="Suorakulmio: Vastakkaiset kulmat leikattu 21">
              <a:extLst>
                <a:ext uri="{FF2B5EF4-FFF2-40B4-BE49-F238E27FC236}">
                  <a16:creationId xmlns:a16="http://schemas.microsoft.com/office/drawing/2014/main" id="{CC5CED8E-4DB5-448A-ADAC-A82AABE6172E}"/>
                </a:ext>
              </a:extLst>
            </p:cNvPr>
            <p:cNvSpPr/>
            <p:nvPr/>
          </p:nvSpPr>
          <p:spPr>
            <a:xfrm>
              <a:off x="1619672" y="3954946"/>
              <a:ext cx="3080084" cy="1025359"/>
            </a:xfrm>
            <a:prstGeom prst="snip2DiagRect">
              <a:avLst/>
            </a:prstGeom>
            <a:solidFill>
              <a:schemeClr val="accent6">
                <a:lumMod val="40000"/>
                <a:lumOff val="60000"/>
              </a:schemeClr>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Korkeakouluihin siirtyminen nopeutuu ja selkeytyy</a:t>
              </a:r>
            </a:p>
          </p:txBody>
        </p:sp>
        <p:sp>
          <p:nvSpPr>
            <p:cNvPr id="2" name="Tekstiruutu 1">
              <a:extLst>
                <a:ext uri="{FF2B5EF4-FFF2-40B4-BE49-F238E27FC236}">
                  <a16:creationId xmlns:a16="http://schemas.microsoft.com/office/drawing/2014/main" id="{60BFFECD-D0AD-4D0A-B962-D3ADA945FFC8}"/>
                </a:ext>
              </a:extLst>
            </p:cNvPr>
            <p:cNvSpPr txBox="1"/>
            <p:nvPr/>
          </p:nvSpPr>
          <p:spPr>
            <a:xfrm>
              <a:off x="4867852" y="4118655"/>
              <a:ext cx="3816424" cy="584775"/>
            </a:xfrm>
            <a:prstGeom prst="rect">
              <a:avLst/>
            </a:prstGeom>
            <a:noFill/>
            <a:ln>
              <a:solidFill>
                <a:schemeClr val="accent2">
                  <a:lumMod val="75000"/>
                </a:schemeClr>
              </a:solidFill>
            </a:ln>
            <a:effectLst>
              <a:glow rad="63500">
                <a:schemeClr val="accent6">
                  <a:satMod val="175000"/>
                  <a:alpha val="40000"/>
                </a:schemeClr>
              </a:glow>
            </a:effectLst>
          </p:spPr>
          <p:txBody>
            <a:bodyPr wrap="square" rtlCol="0">
              <a:spAutoFit/>
            </a:bodyPr>
            <a:lstStyle/>
            <a:p>
              <a:pPr>
                <a:buNone/>
              </a:pPr>
              <a:r>
                <a:rPr lang="fi-FI" sz="1600" dirty="0">
                  <a:latin typeface="Arial Rounded MT Bold" panose="020F0704030504030204" pitchFamily="34" charset="0"/>
                </a:rPr>
                <a:t>Valtaosa opiskelijapaikoista valitaan </a:t>
              </a:r>
              <a:r>
                <a:rPr lang="fi-FI" sz="1600" u="sng" dirty="0">
                  <a:solidFill>
                    <a:srgbClr val="C00000"/>
                  </a:solidFill>
                  <a:latin typeface="Arial Rounded MT Bold" panose="020F0704030504030204" pitchFamily="34" charset="0"/>
                </a:rPr>
                <a:t>ensimmäistä paikkaa hakeville</a:t>
              </a:r>
            </a:p>
          </p:txBody>
        </p:sp>
        <p:sp>
          <p:nvSpPr>
            <p:cNvPr id="30" name="Tekstiruutu 29">
              <a:extLst>
                <a:ext uri="{FF2B5EF4-FFF2-40B4-BE49-F238E27FC236}">
                  <a16:creationId xmlns:a16="http://schemas.microsoft.com/office/drawing/2014/main" id="{F22F5EA1-55F3-4E8F-8CDA-7D72B153B89B}"/>
                </a:ext>
              </a:extLst>
            </p:cNvPr>
            <p:cNvSpPr txBox="1"/>
            <p:nvPr/>
          </p:nvSpPr>
          <p:spPr>
            <a:xfrm>
              <a:off x="5332313" y="5360618"/>
              <a:ext cx="3351963" cy="1077218"/>
            </a:xfrm>
            <a:prstGeom prst="rect">
              <a:avLst/>
            </a:prstGeom>
            <a:noFill/>
            <a:ln>
              <a:solidFill>
                <a:schemeClr val="accent2">
                  <a:lumMod val="75000"/>
                </a:schemeClr>
              </a:solidFill>
            </a:ln>
            <a:effectLst>
              <a:glow rad="63500">
                <a:schemeClr val="accent6">
                  <a:satMod val="175000"/>
                  <a:alpha val="40000"/>
                </a:schemeClr>
              </a:glow>
            </a:effectLst>
          </p:spPr>
          <p:txBody>
            <a:bodyPr wrap="square" rtlCol="0">
              <a:spAutoFit/>
            </a:bodyPr>
            <a:lstStyle/>
            <a:p>
              <a:pPr>
                <a:buNone/>
              </a:pPr>
              <a:r>
                <a:rPr lang="fi-FI" sz="1600" dirty="0">
                  <a:latin typeface="Arial Rounded MT Bold" panose="020F0704030504030204" pitchFamily="34" charset="0"/>
                </a:rPr>
                <a:t>Vahvistetaan avointa väylää ja siirtymistä alojen ja korkeakoulujen välillä helpotetaan</a:t>
              </a:r>
              <a:endParaRPr lang="fi-FI" sz="1600" u="sng" dirty="0">
                <a:solidFill>
                  <a:srgbClr val="C00000"/>
                </a:solidFill>
                <a:latin typeface="Arial Rounded MT Bold" panose="020F0704030504030204" pitchFamily="34" charset="0"/>
              </a:endParaRPr>
            </a:p>
          </p:txBody>
        </p:sp>
      </p:grpSp>
    </p:spTree>
    <p:extLst>
      <p:ext uri="{BB962C8B-B14F-4D97-AF65-F5344CB8AC3E}">
        <p14:creationId xmlns:p14="http://schemas.microsoft.com/office/powerpoint/2010/main" val="28012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bwMode="auto">
          <a:xfrm>
            <a:off x="1403648" y="135123"/>
            <a:ext cx="5781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Digitaalinen valintakoe </a:t>
            </a:r>
          </a:p>
        </p:txBody>
      </p:sp>
      <p:sp>
        <p:nvSpPr>
          <p:cNvPr id="22" name="Ellipsi 21">
            <a:extLst>
              <a:ext uri="{FF2B5EF4-FFF2-40B4-BE49-F238E27FC236}">
                <a16:creationId xmlns:a16="http://schemas.microsoft.com/office/drawing/2014/main" id="{CC5CED8E-4DB5-448A-ADAC-A82AABE6172E}"/>
              </a:ext>
            </a:extLst>
          </p:cNvPr>
          <p:cNvSpPr/>
          <p:nvPr/>
        </p:nvSpPr>
        <p:spPr>
          <a:xfrm>
            <a:off x="217059" y="3843801"/>
            <a:ext cx="3080084" cy="1025359"/>
          </a:xfrm>
          <a:prstGeom prst="ellipse">
            <a:avLst/>
          </a:prstGeom>
          <a:solidFill>
            <a:schemeClr val="accent6">
              <a:lumMod val="40000"/>
              <a:lumOff val="60000"/>
            </a:schemeClr>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Kieli- ja viestintätaidot</a:t>
            </a:r>
          </a:p>
        </p:txBody>
      </p:sp>
      <p:sp>
        <p:nvSpPr>
          <p:cNvPr id="28" name="Tekstiruutu 27">
            <a:extLst>
              <a:ext uri="{FF2B5EF4-FFF2-40B4-BE49-F238E27FC236}">
                <a16:creationId xmlns:a16="http://schemas.microsoft.com/office/drawing/2014/main" id="{DBA41A6A-8D7E-4ACF-8095-6FD5D43C6B59}"/>
              </a:ext>
            </a:extLst>
          </p:cNvPr>
          <p:cNvSpPr txBox="1"/>
          <p:nvPr/>
        </p:nvSpPr>
        <p:spPr>
          <a:xfrm>
            <a:off x="395536" y="1197375"/>
            <a:ext cx="6480720" cy="1015663"/>
          </a:xfrm>
          <a:prstGeom prst="rect">
            <a:avLst/>
          </a:prstGeom>
          <a:noFill/>
          <a:ln>
            <a:solidFill>
              <a:srgbClr val="3366CC"/>
            </a:solidFill>
          </a:ln>
          <a:effectLst>
            <a:glow rad="101600">
              <a:schemeClr val="accent1">
                <a:satMod val="175000"/>
                <a:alpha val="40000"/>
              </a:schemeClr>
            </a:glow>
          </a:effectLst>
        </p:spPr>
        <p:txBody>
          <a:bodyPr wrap="square" rtlCol="0">
            <a:spAutoFit/>
          </a:bodyPr>
          <a:lstStyle/>
          <a:p>
            <a:pPr marL="285750" indent="-285750">
              <a:buFont typeface="Arial" panose="020B0604020202020204" pitchFamily="34" charset="0"/>
              <a:buChar char="•"/>
            </a:pPr>
            <a:r>
              <a:rPr lang="fi-FI" sz="2000" dirty="0">
                <a:latin typeface="Arial Rounded MT Bold" panose="020F0704030504030204" pitchFamily="34" charset="0"/>
              </a:rPr>
              <a:t>Yhteinen pääsykoe lähes kaikilla aloilla</a:t>
            </a:r>
          </a:p>
          <a:p>
            <a:pPr marL="285750" indent="-285750">
              <a:buFont typeface="Arial" panose="020B0604020202020204" pitchFamily="34" charset="0"/>
              <a:buChar char="•"/>
            </a:pPr>
            <a:r>
              <a:rPr lang="fi-FI" sz="2000" dirty="0">
                <a:latin typeface="Arial Rounded MT Bold" panose="020F0704030504030204" pitchFamily="34" charset="0"/>
              </a:rPr>
              <a:t>Koe ei kuitenkaan kaikilla aloilla ole samanlainen</a:t>
            </a:r>
          </a:p>
          <a:p>
            <a:pPr marL="285750" indent="-285750">
              <a:buFont typeface="Arial" panose="020B0604020202020204" pitchFamily="34" charset="0"/>
              <a:buChar char="•"/>
            </a:pPr>
            <a:r>
              <a:rPr lang="fi-FI" sz="2000" dirty="0">
                <a:latin typeface="Arial Rounded MT Bold" panose="020F0704030504030204" pitchFamily="34" charset="0"/>
              </a:rPr>
              <a:t>Lähes kokonaan ulkona ovat vain kulttuurialat</a:t>
            </a:r>
          </a:p>
        </p:txBody>
      </p:sp>
      <p:sp>
        <p:nvSpPr>
          <p:cNvPr id="11" name="Ellipsi 10">
            <a:extLst>
              <a:ext uri="{FF2B5EF4-FFF2-40B4-BE49-F238E27FC236}">
                <a16:creationId xmlns:a16="http://schemas.microsoft.com/office/drawing/2014/main" id="{4F225D88-497E-488F-8153-8C91945ACDDB}"/>
              </a:ext>
            </a:extLst>
          </p:cNvPr>
          <p:cNvSpPr/>
          <p:nvPr/>
        </p:nvSpPr>
        <p:spPr>
          <a:xfrm>
            <a:off x="251520" y="2794186"/>
            <a:ext cx="3080084" cy="1025359"/>
          </a:xfrm>
          <a:prstGeom prst="ellipse">
            <a:avLst/>
          </a:prstGeom>
          <a:solidFill>
            <a:schemeClr val="accent6">
              <a:lumMod val="40000"/>
              <a:lumOff val="60000"/>
            </a:schemeClr>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Päätöksentekotaidot</a:t>
            </a:r>
          </a:p>
        </p:txBody>
      </p:sp>
      <p:grpSp>
        <p:nvGrpSpPr>
          <p:cNvPr id="2" name="Ryhmä 1">
            <a:extLst>
              <a:ext uri="{FF2B5EF4-FFF2-40B4-BE49-F238E27FC236}">
                <a16:creationId xmlns:a16="http://schemas.microsoft.com/office/drawing/2014/main" id="{74FE4EAA-12C2-4F80-A9FC-8D34B11B3BC5}"/>
              </a:ext>
            </a:extLst>
          </p:cNvPr>
          <p:cNvGrpSpPr/>
          <p:nvPr/>
        </p:nvGrpSpPr>
        <p:grpSpPr>
          <a:xfrm>
            <a:off x="1547664" y="2656570"/>
            <a:ext cx="7296908" cy="4053392"/>
            <a:chOff x="1707067" y="2849919"/>
            <a:chExt cx="7296908" cy="4053392"/>
          </a:xfrm>
        </p:grpSpPr>
        <p:sp>
          <p:nvSpPr>
            <p:cNvPr id="12" name="Ellipsi 11">
              <a:extLst>
                <a:ext uri="{FF2B5EF4-FFF2-40B4-BE49-F238E27FC236}">
                  <a16:creationId xmlns:a16="http://schemas.microsoft.com/office/drawing/2014/main" id="{6D662A95-0365-446A-94AD-2EC345AAB91E}"/>
                </a:ext>
              </a:extLst>
            </p:cNvPr>
            <p:cNvSpPr/>
            <p:nvPr/>
          </p:nvSpPr>
          <p:spPr>
            <a:xfrm>
              <a:off x="5923891" y="2849919"/>
              <a:ext cx="3080084" cy="1025359"/>
            </a:xfrm>
            <a:prstGeom prst="ellipse">
              <a:avLst/>
            </a:prstGeom>
            <a:solidFill>
              <a:srgbClr val="CC6600"/>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Matemaattiset taidot</a:t>
              </a:r>
            </a:p>
          </p:txBody>
        </p:sp>
        <p:sp>
          <p:nvSpPr>
            <p:cNvPr id="13" name="Tekstiruutu 12">
              <a:extLst>
                <a:ext uri="{FF2B5EF4-FFF2-40B4-BE49-F238E27FC236}">
                  <a16:creationId xmlns:a16="http://schemas.microsoft.com/office/drawing/2014/main" id="{027B6E6E-7929-4505-8E08-B7D4A4E78AE8}"/>
                </a:ext>
              </a:extLst>
            </p:cNvPr>
            <p:cNvSpPr txBox="1"/>
            <p:nvPr/>
          </p:nvSpPr>
          <p:spPr>
            <a:xfrm>
              <a:off x="1707067" y="6195425"/>
              <a:ext cx="6480720" cy="707886"/>
            </a:xfrm>
            <a:prstGeom prst="rect">
              <a:avLst/>
            </a:prstGeom>
            <a:noFill/>
            <a:ln>
              <a:solidFill>
                <a:srgbClr val="3366CC"/>
              </a:solidFill>
            </a:ln>
            <a:effectLst>
              <a:glow rad="101600">
                <a:schemeClr val="accent1">
                  <a:satMod val="175000"/>
                  <a:alpha val="40000"/>
                </a:schemeClr>
              </a:glow>
            </a:effectLst>
          </p:spPr>
          <p:txBody>
            <a:bodyPr wrap="square" rtlCol="0">
              <a:spAutoFit/>
            </a:bodyPr>
            <a:lstStyle/>
            <a:p>
              <a:pPr marL="285750" indent="-285750">
                <a:buFont typeface="Arial" panose="020B0604020202020204" pitchFamily="34" charset="0"/>
                <a:buChar char="•"/>
              </a:pPr>
              <a:r>
                <a:rPr lang="fi-FI" sz="2000" dirty="0">
                  <a:latin typeface="Arial Rounded MT Bold" panose="020F0704030504030204" pitchFamily="34" charset="0"/>
                </a:rPr>
                <a:t>Suorituspaikan saa itse valita</a:t>
              </a:r>
            </a:p>
            <a:p>
              <a:pPr marL="285750" indent="-285750">
                <a:buFont typeface="Arial" panose="020B0604020202020204" pitchFamily="34" charset="0"/>
                <a:buChar char="•"/>
              </a:pPr>
              <a:r>
                <a:rPr lang="fi-FI" sz="2000" dirty="0">
                  <a:latin typeface="Arial Rounded MT Bold" panose="020F0704030504030204" pitchFamily="34" charset="0"/>
                </a:rPr>
                <a:t>Myös ajankohdassa voidaan tarjota vaihtoehtoja</a:t>
              </a:r>
            </a:p>
          </p:txBody>
        </p:sp>
      </p:grpSp>
      <p:sp>
        <p:nvSpPr>
          <p:cNvPr id="15" name="Tekstiruutu 14">
            <a:extLst>
              <a:ext uri="{FF2B5EF4-FFF2-40B4-BE49-F238E27FC236}">
                <a16:creationId xmlns:a16="http://schemas.microsoft.com/office/drawing/2014/main" id="{C63CDC71-A0D0-444E-9131-67B12C812356}"/>
              </a:ext>
            </a:extLst>
          </p:cNvPr>
          <p:cNvSpPr txBox="1"/>
          <p:nvPr/>
        </p:nvSpPr>
        <p:spPr>
          <a:xfrm>
            <a:off x="395535" y="2318016"/>
            <a:ext cx="2520281" cy="338554"/>
          </a:xfrm>
          <a:prstGeom prst="rect">
            <a:avLst/>
          </a:prstGeom>
          <a:noFill/>
          <a:ln>
            <a:solidFill>
              <a:schemeClr val="accent2">
                <a:lumMod val="75000"/>
              </a:schemeClr>
            </a:solidFill>
          </a:ln>
          <a:effectLst>
            <a:glow rad="63500">
              <a:schemeClr val="accent6">
                <a:satMod val="175000"/>
                <a:alpha val="40000"/>
              </a:schemeClr>
            </a:glow>
          </a:effectLst>
        </p:spPr>
        <p:txBody>
          <a:bodyPr wrap="square" rtlCol="0">
            <a:spAutoFit/>
          </a:bodyPr>
          <a:lstStyle/>
          <a:p>
            <a:pPr>
              <a:buNone/>
            </a:pPr>
            <a:r>
              <a:rPr lang="fi-FI" sz="1600" dirty="0">
                <a:latin typeface="Arial Rounded MT Bold" panose="020F0704030504030204" pitchFamily="34" charset="0"/>
              </a:rPr>
              <a:t>Kaikille yhteiset osiot:</a:t>
            </a:r>
            <a:endParaRPr lang="fi-FI" sz="1600" u="sng" dirty="0">
              <a:solidFill>
                <a:srgbClr val="C00000"/>
              </a:solidFill>
              <a:latin typeface="Arial Rounded MT Bold" panose="020F0704030504030204" pitchFamily="34" charset="0"/>
            </a:endParaRPr>
          </a:p>
        </p:txBody>
      </p:sp>
      <p:sp>
        <p:nvSpPr>
          <p:cNvPr id="16" name="Ellipsi 15">
            <a:extLst>
              <a:ext uri="{FF2B5EF4-FFF2-40B4-BE49-F238E27FC236}">
                <a16:creationId xmlns:a16="http://schemas.microsoft.com/office/drawing/2014/main" id="{B7B5553B-AA0B-47B4-AD76-7A666EC4B5BB}"/>
              </a:ext>
            </a:extLst>
          </p:cNvPr>
          <p:cNvSpPr/>
          <p:nvPr/>
        </p:nvSpPr>
        <p:spPr>
          <a:xfrm>
            <a:off x="5855732" y="3723570"/>
            <a:ext cx="3080084" cy="1025359"/>
          </a:xfrm>
          <a:prstGeom prst="ellipse">
            <a:avLst/>
          </a:prstGeom>
          <a:solidFill>
            <a:srgbClr val="CC9900"/>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Matemaattis-luonnontieteelliset taidot</a:t>
            </a:r>
          </a:p>
        </p:txBody>
      </p:sp>
      <p:sp>
        <p:nvSpPr>
          <p:cNvPr id="17" name="Ellipsi 16">
            <a:extLst>
              <a:ext uri="{FF2B5EF4-FFF2-40B4-BE49-F238E27FC236}">
                <a16:creationId xmlns:a16="http://schemas.microsoft.com/office/drawing/2014/main" id="{997B89CB-6AC4-4654-BB71-845433650402}"/>
              </a:ext>
            </a:extLst>
          </p:cNvPr>
          <p:cNvSpPr/>
          <p:nvPr/>
        </p:nvSpPr>
        <p:spPr>
          <a:xfrm>
            <a:off x="5846857" y="4779905"/>
            <a:ext cx="3080084" cy="1025359"/>
          </a:xfrm>
          <a:prstGeom prst="ellipse">
            <a:avLst/>
          </a:prstGeom>
          <a:solidFill>
            <a:srgbClr val="FFCC66"/>
          </a:solidFill>
          <a:ln w="6350" cap="flat" cmpd="sng" algn="ctr">
            <a:noFill/>
            <a:prstDash val="solid"/>
            <a:miter lim="800000"/>
          </a:ln>
          <a:effectLst>
            <a:outerShdw blurRad="76200" dir="13500000" sy="23000" kx="1200000" algn="br" rotWithShape="0">
              <a:prstClr val="black">
                <a:alpha val="20000"/>
              </a:prstClr>
            </a:outerShdw>
          </a:effectLst>
          <a:scene3d>
            <a:camera prst="orthographicFront">
              <a:rot lat="0" lon="0" rev="0"/>
            </a:camera>
            <a:lightRig rig="glow" dir="t">
              <a:rot lat="0" lon="0" rev="14100000"/>
            </a:lightRig>
          </a:scene3d>
          <a:sp3d prstMaterial="softEdge">
            <a:bevelT w="127000" prst="artDeco"/>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effectLst/>
                <a:uLnTx/>
                <a:uFillTx/>
                <a:latin typeface="Calibri" panose="020F0502020204030204"/>
                <a:ea typeface="+mn-ea"/>
                <a:cs typeface="+mn-cs"/>
              </a:rPr>
              <a:t>Eettiset taidot</a:t>
            </a:r>
          </a:p>
        </p:txBody>
      </p:sp>
      <p:sp>
        <p:nvSpPr>
          <p:cNvPr id="24" name="Tekstiruutu 23">
            <a:extLst>
              <a:ext uri="{FF2B5EF4-FFF2-40B4-BE49-F238E27FC236}">
                <a16:creationId xmlns:a16="http://schemas.microsoft.com/office/drawing/2014/main" id="{BE92591A-204E-44E5-9048-595C2DCAE8D5}"/>
              </a:ext>
            </a:extLst>
          </p:cNvPr>
          <p:cNvSpPr txBox="1"/>
          <p:nvPr/>
        </p:nvSpPr>
        <p:spPr>
          <a:xfrm>
            <a:off x="5209002" y="2283078"/>
            <a:ext cx="3179421" cy="338554"/>
          </a:xfrm>
          <a:prstGeom prst="rect">
            <a:avLst/>
          </a:prstGeom>
          <a:noFill/>
          <a:ln>
            <a:solidFill>
              <a:schemeClr val="accent2">
                <a:lumMod val="75000"/>
              </a:schemeClr>
            </a:solidFill>
          </a:ln>
          <a:effectLst>
            <a:glow rad="63500">
              <a:srgbClr val="FFCC66">
                <a:alpha val="40000"/>
              </a:srgbClr>
            </a:glow>
          </a:effectLst>
        </p:spPr>
        <p:txBody>
          <a:bodyPr wrap="square" rtlCol="0">
            <a:spAutoFit/>
          </a:bodyPr>
          <a:lstStyle/>
          <a:p>
            <a:pPr>
              <a:buNone/>
            </a:pPr>
            <a:r>
              <a:rPr lang="fi-FI" sz="1600" dirty="0">
                <a:latin typeface="Arial Rounded MT Bold" panose="020F0704030504030204" pitchFamily="34" charset="0"/>
              </a:rPr>
              <a:t>Koulutusalakohtaisia osioita:</a:t>
            </a:r>
            <a:endParaRPr lang="fi-FI" sz="1600" u="sng" dirty="0">
              <a:solidFill>
                <a:srgbClr val="C00000"/>
              </a:solidFill>
              <a:latin typeface="Arial Rounded MT Bold" panose="020F0704030504030204" pitchFamily="34" charset="0"/>
            </a:endParaRPr>
          </a:p>
        </p:txBody>
      </p:sp>
      <p:pic>
        <p:nvPicPr>
          <p:cNvPr id="3" name="Kuva 2">
            <a:hlinkClick r:id="rId2" tooltip="Katso lisää"/>
            <a:extLst>
              <a:ext uri="{FF2B5EF4-FFF2-40B4-BE49-F238E27FC236}">
                <a16:creationId xmlns:a16="http://schemas.microsoft.com/office/drawing/2014/main" id="{8FC9C5FD-F77F-42E0-B5EC-0DDAB88C5416}"/>
              </a:ext>
            </a:extLst>
          </p:cNvPr>
          <p:cNvPicPr>
            <a:picLocks noChangeAspect="1"/>
          </p:cNvPicPr>
          <p:nvPr/>
        </p:nvPicPr>
        <p:blipFill>
          <a:blip r:embed="rId3"/>
          <a:stretch>
            <a:fillRect/>
          </a:stretch>
        </p:blipFill>
        <p:spPr>
          <a:xfrm>
            <a:off x="3203129" y="5120132"/>
            <a:ext cx="2182366" cy="540493"/>
          </a:xfrm>
          <a:prstGeom prst="rect">
            <a:avLst/>
          </a:prstGeom>
          <a:ln>
            <a:solidFill>
              <a:schemeClr val="accent1">
                <a:lumMod val="50000"/>
              </a:schemeClr>
            </a:solidFill>
          </a:ln>
        </p:spPr>
      </p:pic>
    </p:spTree>
    <p:extLst>
      <p:ext uri="{BB962C8B-B14F-4D97-AF65-F5344CB8AC3E}">
        <p14:creationId xmlns:p14="http://schemas.microsoft.com/office/powerpoint/2010/main" val="21960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yöristetty suorakulmio 10">
            <a:extLst>
              <a:ext uri="{FF2B5EF4-FFF2-40B4-BE49-F238E27FC236}">
                <a16:creationId xmlns:a16="http://schemas.microsoft.com/office/drawing/2014/main" id="{ED5DCEAB-7BFC-4BD9-A697-23C53AA6BA82}"/>
              </a:ext>
            </a:extLst>
          </p:cNvPr>
          <p:cNvSpPr/>
          <p:nvPr/>
        </p:nvSpPr>
        <p:spPr bwMode="auto">
          <a:xfrm>
            <a:off x="158967" y="5778004"/>
            <a:ext cx="8848077" cy="963364"/>
          </a:xfrm>
          <a:prstGeom prst="roundRect">
            <a:avLst/>
          </a:prstGeom>
          <a:solidFill>
            <a:srgbClr val="99CCF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69" name="Rectangle 5"/>
          <p:cNvSpPr>
            <a:spLocks noGrp="1" noChangeArrowheads="1"/>
          </p:cNvSpPr>
          <p:nvPr>
            <p:ph type="title"/>
          </p:nvPr>
        </p:nvSpPr>
        <p:spPr bwMode="auto">
          <a:xfrm>
            <a:off x="1394955" y="-49597"/>
            <a:ext cx="5781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t>Todistusvalinta ammatillisella perustutkinnolla</a:t>
            </a:r>
          </a:p>
        </p:txBody>
      </p:sp>
      <p:sp>
        <p:nvSpPr>
          <p:cNvPr id="16" name="Pyöristetty suorakulmio 10">
            <a:extLst>
              <a:ext uri="{FF2B5EF4-FFF2-40B4-BE49-F238E27FC236}">
                <a16:creationId xmlns:a16="http://schemas.microsoft.com/office/drawing/2014/main" id="{463DAFEE-C77D-4410-8A6E-38BE04B44F8C}"/>
              </a:ext>
            </a:extLst>
          </p:cNvPr>
          <p:cNvSpPr/>
          <p:nvPr/>
        </p:nvSpPr>
        <p:spPr bwMode="auto">
          <a:xfrm>
            <a:off x="251520" y="1774143"/>
            <a:ext cx="8755524" cy="1558902"/>
          </a:xfrm>
          <a:prstGeom prst="roundRect">
            <a:avLst/>
          </a:prstGeom>
          <a:solidFill>
            <a:srgbClr val="FFFFF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7" name="Ellipsi 16">
            <a:extLst>
              <a:ext uri="{FF2B5EF4-FFF2-40B4-BE49-F238E27FC236}">
                <a16:creationId xmlns:a16="http://schemas.microsoft.com/office/drawing/2014/main" id="{D9639381-D1D2-42B7-B1A0-73152B06811D}"/>
              </a:ext>
            </a:extLst>
          </p:cNvPr>
          <p:cNvSpPr/>
          <p:nvPr/>
        </p:nvSpPr>
        <p:spPr bwMode="auto">
          <a:xfrm>
            <a:off x="2843808" y="1889983"/>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8" name="Ellipsi 17">
            <a:extLst>
              <a:ext uri="{FF2B5EF4-FFF2-40B4-BE49-F238E27FC236}">
                <a16:creationId xmlns:a16="http://schemas.microsoft.com/office/drawing/2014/main" id="{39C39871-147A-41F8-9B02-A5FC402A0611}"/>
              </a:ext>
            </a:extLst>
          </p:cNvPr>
          <p:cNvSpPr/>
          <p:nvPr/>
        </p:nvSpPr>
        <p:spPr bwMode="auto">
          <a:xfrm>
            <a:off x="4572000" y="1876003"/>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9" name="Ellipsi 18">
            <a:extLst>
              <a:ext uri="{FF2B5EF4-FFF2-40B4-BE49-F238E27FC236}">
                <a16:creationId xmlns:a16="http://schemas.microsoft.com/office/drawing/2014/main" id="{3FA72712-CD50-4574-8F4C-C580AEA01170}"/>
              </a:ext>
            </a:extLst>
          </p:cNvPr>
          <p:cNvSpPr/>
          <p:nvPr/>
        </p:nvSpPr>
        <p:spPr bwMode="auto">
          <a:xfrm>
            <a:off x="5436096" y="1876003"/>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20" name="Ellipsi 19">
            <a:extLst>
              <a:ext uri="{FF2B5EF4-FFF2-40B4-BE49-F238E27FC236}">
                <a16:creationId xmlns:a16="http://schemas.microsoft.com/office/drawing/2014/main" id="{F28EF522-F3C6-469F-8128-F19768E63C1C}"/>
              </a:ext>
            </a:extLst>
          </p:cNvPr>
          <p:cNvSpPr/>
          <p:nvPr/>
        </p:nvSpPr>
        <p:spPr bwMode="auto">
          <a:xfrm>
            <a:off x="7164288" y="1876003"/>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21" name="Ellipsi 20">
            <a:extLst>
              <a:ext uri="{FF2B5EF4-FFF2-40B4-BE49-F238E27FC236}">
                <a16:creationId xmlns:a16="http://schemas.microsoft.com/office/drawing/2014/main" id="{663299F0-E60F-48D9-9661-D931A67176CC}"/>
              </a:ext>
            </a:extLst>
          </p:cNvPr>
          <p:cNvSpPr/>
          <p:nvPr/>
        </p:nvSpPr>
        <p:spPr bwMode="auto">
          <a:xfrm>
            <a:off x="6300192" y="1876003"/>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23" name="Tekstiruutu 22">
            <a:extLst>
              <a:ext uri="{FF2B5EF4-FFF2-40B4-BE49-F238E27FC236}">
                <a16:creationId xmlns:a16="http://schemas.microsoft.com/office/drawing/2014/main" id="{A61B1EF5-520F-4688-A05A-E3D1875B8F2C}"/>
              </a:ext>
            </a:extLst>
          </p:cNvPr>
          <p:cNvSpPr txBox="1"/>
          <p:nvPr/>
        </p:nvSpPr>
        <p:spPr>
          <a:xfrm>
            <a:off x="3053259" y="1990402"/>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5</a:t>
            </a:r>
          </a:p>
        </p:txBody>
      </p:sp>
      <p:sp>
        <p:nvSpPr>
          <p:cNvPr id="24" name="Tekstiruutu 23">
            <a:extLst>
              <a:ext uri="{FF2B5EF4-FFF2-40B4-BE49-F238E27FC236}">
                <a16:creationId xmlns:a16="http://schemas.microsoft.com/office/drawing/2014/main" id="{B14C75BF-4EAF-48DF-8F79-A8CF715415FE}"/>
              </a:ext>
            </a:extLst>
          </p:cNvPr>
          <p:cNvSpPr txBox="1"/>
          <p:nvPr/>
        </p:nvSpPr>
        <p:spPr>
          <a:xfrm>
            <a:off x="4788024" y="194801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a:t>
            </a:r>
          </a:p>
        </p:txBody>
      </p:sp>
      <p:sp>
        <p:nvSpPr>
          <p:cNvPr id="25" name="Tekstiruutu 24">
            <a:extLst>
              <a:ext uri="{FF2B5EF4-FFF2-40B4-BE49-F238E27FC236}">
                <a16:creationId xmlns:a16="http://schemas.microsoft.com/office/drawing/2014/main" id="{1FD06654-6CAB-4E34-A58F-0F1D0F8BFD4F}"/>
              </a:ext>
            </a:extLst>
          </p:cNvPr>
          <p:cNvSpPr txBox="1"/>
          <p:nvPr/>
        </p:nvSpPr>
        <p:spPr>
          <a:xfrm>
            <a:off x="7380312" y="1957150"/>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a:t>
            </a:r>
          </a:p>
        </p:txBody>
      </p:sp>
      <p:sp>
        <p:nvSpPr>
          <p:cNvPr id="26" name="Tekstiruutu 25">
            <a:extLst>
              <a:ext uri="{FF2B5EF4-FFF2-40B4-BE49-F238E27FC236}">
                <a16:creationId xmlns:a16="http://schemas.microsoft.com/office/drawing/2014/main" id="{BC5E06E4-E6E5-4B6F-B921-18224579B49E}"/>
              </a:ext>
            </a:extLst>
          </p:cNvPr>
          <p:cNvSpPr txBox="1"/>
          <p:nvPr/>
        </p:nvSpPr>
        <p:spPr>
          <a:xfrm>
            <a:off x="6516216" y="194801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a:t>
            </a:r>
          </a:p>
        </p:txBody>
      </p:sp>
      <p:sp>
        <p:nvSpPr>
          <p:cNvPr id="27" name="Tekstiruutu 26">
            <a:extLst>
              <a:ext uri="{FF2B5EF4-FFF2-40B4-BE49-F238E27FC236}">
                <a16:creationId xmlns:a16="http://schemas.microsoft.com/office/drawing/2014/main" id="{E61544FE-ED29-4358-ABC6-8843EF7C4404}"/>
              </a:ext>
            </a:extLst>
          </p:cNvPr>
          <p:cNvSpPr txBox="1"/>
          <p:nvPr/>
        </p:nvSpPr>
        <p:spPr>
          <a:xfrm>
            <a:off x="5652120" y="194801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a:t>
            </a:r>
          </a:p>
        </p:txBody>
      </p:sp>
      <p:sp>
        <p:nvSpPr>
          <p:cNvPr id="29" name="Tekstiruutu 28">
            <a:extLst>
              <a:ext uri="{FF2B5EF4-FFF2-40B4-BE49-F238E27FC236}">
                <a16:creationId xmlns:a16="http://schemas.microsoft.com/office/drawing/2014/main" id="{92184732-27E2-4722-94DD-D11DF9A0CC76}"/>
              </a:ext>
            </a:extLst>
          </p:cNvPr>
          <p:cNvSpPr txBox="1"/>
          <p:nvPr/>
        </p:nvSpPr>
        <p:spPr>
          <a:xfrm>
            <a:off x="1325067" y="1884990"/>
            <a:ext cx="1746113" cy="584775"/>
          </a:xfrm>
          <a:prstGeom prst="rect">
            <a:avLst/>
          </a:prstGeom>
          <a:noFill/>
        </p:spPr>
        <p:txBody>
          <a:bodyPr wrap="square" rtlCol="0">
            <a:spAutoFit/>
          </a:bodyPr>
          <a:lstStyle/>
          <a:p>
            <a:pPr>
              <a:buFont typeface="Wingdings" pitchFamily="2" charset="2"/>
              <a:buNone/>
            </a:pPr>
            <a:r>
              <a:rPr lang="fi-FI" sz="1600" dirty="0">
                <a:solidFill>
                  <a:srgbClr val="000000"/>
                </a:solidFill>
                <a:latin typeface="Arial Rounded MT Bold" panose="020F0704030504030204" pitchFamily="34" charset="0"/>
              </a:rPr>
              <a:t>Arvosana-asteikko 1-5</a:t>
            </a:r>
          </a:p>
        </p:txBody>
      </p:sp>
      <p:sp>
        <p:nvSpPr>
          <p:cNvPr id="31" name="Ellipsi 30">
            <a:extLst>
              <a:ext uri="{FF2B5EF4-FFF2-40B4-BE49-F238E27FC236}">
                <a16:creationId xmlns:a16="http://schemas.microsoft.com/office/drawing/2014/main" id="{3F470767-BC01-48E6-82D8-C2B3B8FA2109}"/>
              </a:ext>
            </a:extLst>
          </p:cNvPr>
          <p:cNvSpPr/>
          <p:nvPr/>
        </p:nvSpPr>
        <p:spPr bwMode="auto">
          <a:xfrm>
            <a:off x="3707904" y="1889984"/>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2" name="Tekstiruutu 31">
            <a:extLst>
              <a:ext uri="{FF2B5EF4-FFF2-40B4-BE49-F238E27FC236}">
                <a16:creationId xmlns:a16="http://schemas.microsoft.com/office/drawing/2014/main" id="{311E01B2-10E7-40DF-B9E6-3CB99C2A998D}"/>
              </a:ext>
            </a:extLst>
          </p:cNvPr>
          <p:cNvSpPr txBox="1"/>
          <p:nvPr/>
        </p:nvSpPr>
        <p:spPr>
          <a:xfrm>
            <a:off x="3952101" y="1957150"/>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a:t>
            </a:r>
          </a:p>
        </p:txBody>
      </p:sp>
      <p:sp>
        <p:nvSpPr>
          <p:cNvPr id="69" name="Tekstiruutu 68">
            <a:extLst>
              <a:ext uri="{FF2B5EF4-FFF2-40B4-BE49-F238E27FC236}">
                <a16:creationId xmlns:a16="http://schemas.microsoft.com/office/drawing/2014/main" id="{DA7EDD79-BA49-4DB6-928E-00B6D1AA3EDC}"/>
              </a:ext>
            </a:extLst>
          </p:cNvPr>
          <p:cNvSpPr txBox="1"/>
          <p:nvPr/>
        </p:nvSpPr>
        <p:spPr>
          <a:xfrm>
            <a:off x="239578" y="1022024"/>
            <a:ext cx="8360948" cy="646331"/>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Kaikilta lasketaan kolmen yhteisen tutkinnon osan arvosanojen (</a:t>
            </a:r>
            <a:r>
              <a:rPr lang="fi-FI" sz="1800" b="1" dirty="0" err="1">
                <a:solidFill>
                  <a:prstClr val="black"/>
                </a:solidFill>
                <a:latin typeface="Calibri" panose="020F0502020204030204"/>
              </a:rPr>
              <a:t>max</a:t>
            </a:r>
            <a:r>
              <a:rPr lang="fi-FI" sz="1800" b="1" dirty="0">
                <a:solidFill>
                  <a:prstClr val="black"/>
                </a:solidFill>
                <a:latin typeface="Calibri" panose="020F0502020204030204"/>
              </a:rPr>
              <a:t> 60) ja tutkinnon painotetun keskiarvon (</a:t>
            </a:r>
            <a:r>
              <a:rPr lang="fi-FI" sz="1800" b="1" dirty="0" err="1">
                <a:solidFill>
                  <a:prstClr val="black"/>
                </a:solidFill>
                <a:latin typeface="Calibri" panose="020F0502020204030204"/>
              </a:rPr>
              <a:t>max</a:t>
            </a:r>
            <a:r>
              <a:rPr lang="fi-FI" sz="1800" b="1" dirty="0">
                <a:solidFill>
                  <a:prstClr val="black"/>
                </a:solidFill>
                <a:latin typeface="Calibri" panose="020F0502020204030204"/>
              </a:rPr>
              <a:t> 90</a:t>
            </a:r>
            <a:r>
              <a:rPr lang="fi-FI" sz="1800" b="1">
                <a:solidFill>
                  <a:prstClr val="black"/>
                </a:solidFill>
                <a:latin typeface="Calibri" panose="020F0502020204030204"/>
              </a:rPr>
              <a:t>) yhteispistemäärä:</a:t>
            </a:r>
            <a:endParaRPr lang="fi-FI" sz="1800" b="1" dirty="0">
              <a:solidFill>
                <a:prstClr val="black"/>
              </a:solidFill>
              <a:latin typeface="Calibri" panose="020F0502020204030204"/>
            </a:endParaRPr>
          </a:p>
        </p:txBody>
      </p:sp>
      <p:cxnSp>
        <p:nvCxnSpPr>
          <p:cNvPr id="70" name="Suora yhdysviiva 69">
            <a:extLst>
              <a:ext uri="{FF2B5EF4-FFF2-40B4-BE49-F238E27FC236}">
                <a16:creationId xmlns:a16="http://schemas.microsoft.com/office/drawing/2014/main" id="{AAF9B377-2453-49CF-9D3C-7573B365FB40}"/>
              </a:ext>
            </a:extLst>
          </p:cNvPr>
          <p:cNvCxnSpPr>
            <a:cxnSpLocks/>
          </p:cNvCxnSpPr>
          <p:nvPr/>
        </p:nvCxnSpPr>
        <p:spPr>
          <a:xfrm>
            <a:off x="290716" y="4108677"/>
            <a:ext cx="8601764" cy="24605"/>
          </a:xfrm>
          <a:prstGeom prst="line">
            <a:avLst/>
          </a:prstGeom>
          <a:noFill/>
          <a:ln w="28575" cap="flat" cmpd="sng" algn="ctr">
            <a:solidFill>
              <a:srgbClr val="4472C4"/>
            </a:solidFill>
            <a:prstDash val="solid"/>
            <a:miter lim="800000"/>
          </a:ln>
          <a:effectLst/>
        </p:spPr>
      </p:cxnSp>
      <p:cxnSp>
        <p:nvCxnSpPr>
          <p:cNvPr id="71" name="Suora yhdysviiva 70">
            <a:extLst>
              <a:ext uri="{FF2B5EF4-FFF2-40B4-BE49-F238E27FC236}">
                <a16:creationId xmlns:a16="http://schemas.microsoft.com/office/drawing/2014/main" id="{17EA0D62-3CFE-42CD-BAFF-4D8DC0B08433}"/>
              </a:ext>
            </a:extLst>
          </p:cNvPr>
          <p:cNvCxnSpPr>
            <a:cxnSpLocks/>
          </p:cNvCxnSpPr>
          <p:nvPr/>
        </p:nvCxnSpPr>
        <p:spPr>
          <a:xfrm>
            <a:off x="265147" y="4825563"/>
            <a:ext cx="8627333" cy="25038"/>
          </a:xfrm>
          <a:prstGeom prst="line">
            <a:avLst/>
          </a:prstGeom>
          <a:noFill/>
          <a:ln w="28575" cap="flat" cmpd="sng" algn="ctr">
            <a:solidFill>
              <a:srgbClr val="4472C4"/>
            </a:solidFill>
            <a:prstDash val="solid"/>
            <a:miter lim="800000"/>
          </a:ln>
          <a:effectLst/>
        </p:spPr>
      </p:cxnSp>
      <p:sp>
        <p:nvSpPr>
          <p:cNvPr id="108" name="Tekstiruutu 107">
            <a:extLst>
              <a:ext uri="{FF2B5EF4-FFF2-40B4-BE49-F238E27FC236}">
                <a16:creationId xmlns:a16="http://schemas.microsoft.com/office/drawing/2014/main" id="{B0529B19-3CE9-4D95-82CB-CB109B56A58E}"/>
              </a:ext>
            </a:extLst>
          </p:cNvPr>
          <p:cNvSpPr txBox="1"/>
          <p:nvPr/>
        </p:nvSpPr>
        <p:spPr>
          <a:xfrm>
            <a:off x="158967" y="3327192"/>
            <a:ext cx="2375285" cy="584775"/>
          </a:xfrm>
          <a:prstGeom prst="rect">
            <a:avLst/>
          </a:prstGeom>
          <a:noFill/>
        </p:spPr>
        <p:txBody>
          <a:bodyPr wrap="square" rtlCol="0">
            <a:spAutoFit/>
          </a:bodyPr>
          <a:lstStyle/>
          <a:p>
            <a:pPr defTabSz="457200" fontAlgn="auto">
              <a:spcBef>
                <a:spcPts val="0"/>
              </a:spcBef>
              <a:spcAft>
                <a:spcPts val="0"/>
              </a:spcAft>
              <a:buFontTx/>
              <a:buNone/>
            </a:pPr>
            <a:r>
              <a:rPr lang="fi-FI" sz="1600" b="1" dirty="0">
                <a:solidFill>
                  <a:prstClr val="black"/>
                </a:solidFill>
                <a:latin typeface="Calibri" panose="020F0502020204030204"/>
              </a:rPr>
              <a:t>Viestintä- ja vuorovaikutusosaaminen</a:t>
            </a:r>
          </a:p>
        </p:txBody>
      </p:sp>
      <p:sp>
        <p:nvSpPr>
          <p:cNvPr id="109" name="Tekstiruutu 108">
            <a:extLst>
              <a:ext uri="{FF2B5EF4-FFF2-40B4-BE49-F238E27FC236}">
                <a16:creationId xmlns:a16="http://schemas.microsoft.com/office/drawing/2014/main" id="{77506881-4377-4577-A2FA-0EEC239C5A30}"/>
              </a:ext>
            </a:extLst>
          </p:cNvPr>
          <p:cNvSpPr txBox="1"/>
          <p:nvPr/>
        </p:nvSpPr>
        <p:spPr>
          <a:xfrm>
            <a:off x="117880" y="4128602"/>
            <a:ext cx="2833940" cy="584775"/>
          </a:xfrm>
          <a:prstGeom prst="rect">
            <a:avLst/>
          </a:prstGeom>
          <a:noFill/>
        </p:spPr>
        <p:txBody>
          <a:bodyPr wrap="square" rtlCol="0">
            <a:spAutoFit/>
          </a:bodyPr>
          <a:lstStyle/>
          <a:p>
            <a:pPr defTabSz="457200" fontAlgn="auto">
              <a:spcBef>
                <a:spcPts val="0"/>
              </a:spcBef>
              <a:spcAft>
                <a:spcPts val="0"/>
              </a:spcAft>
              <a:buFontTx/>
              <a:buNone/>
            </a:pPr>
            <a:r>
              <a:rPr lang="fi-FI" sz="1600" b="1" dirty="0">
                <a:solidFill>
                  <a:prstClr val="black"/>
                </a:solidFill>
                <a:latin typeface="Calibri" panose="020F0502020204030204"/>
              </a:rPr>
              <a:t>Matemaattis-luonnontieteellinen osaaminen</a:t>
            </a:r>
          </a:p>
        </p:txBody>
      </p:sp>
      <p:sp>
        <p:nvSpPr>
          <p:cNvPr id="115" name="Tekstiruutu 114">
            <a:extLst>
              <a:ext uri="{FF2B5EF4-FFF2-40B4-BE49-F238E27FC236}">
                <a16:creationId xmlns:a16="http://schemas.microsoft.com/office/drawing/2014/main" id="{805320FA-8DCB-484D-A388-103EDDECCA6F}"/>
              </a:ext>
            </a:extLst>
          </p:cNvPr>
          <p:cNvSpPr txBox="1"/>
          <p:nvPr/>
        </p:nvSpPr>
        <p:spPr>
          <a:xfrm>
            <a:off x="147747" y="4903696"/>
            <a:ext cx="1909010" cy="584775"/>
          </a:xfrm>
          <a:prstGeom prst="rect">
            <a:avLst/>
          </a:prstGeom>
          <a:noFill/>
        </p:spPr>
        <p:txBody>
          <a:bodyPr wrap="square" rtlCol="0">
            <a:spAutoFit/>
          </a:bodyPr>
          <a:lstStyle/>
          <a:p>
            <a:pPr defTabSz="457200" fontAlgn="auto">
              <a:spcBef>
                <a:spcPts val="0"/>
              </a:spcBef>
              <a:spcAft>
                <a:spcPts val="0"/>
              </a:spcAft>
              <a:buFontTx/>
              <a:buNone/>
            </a:pPr>
            <a:r>
              <a:rPr lang="fi-FI" sz="1600" b="1" dirty="0">
                <a:solidFill>
                  <a:prstClr val="black"/>
                </a:solidFill>
                <a:latin typeface="Calibri" panose="020F0502020204030204"/>
              </a:rPr>
              <a:t>Yhteiskunta- ja työelämäosaaminen</a:t>
            </a:r>
          </a:p>
        </p:txBody>
      </p:sp>
      <p:sp>
        <p:nvSpPr>
          <p:cNvPr id="4" name="Ellipsi 3">
            <a:extLst>
              <a:ext uri="{FF2B5EF4-FFF2-40B4-BE49-F238E27FC236}">
                <a16:creationId xmlns:a16="http://schemas.microsoft.com/office/drawing/2014/main" id="{9CC2E692-FECC-4888-BC49-9C2E71D4C77A}"/>
              </a:ext>
            </a:extLst>
          </p:cNvPr>
          <p:cNvSpPr/>
          <p:nvPr/>
        </p:nvSpPr>
        <p:spPr bwMode="auto">
          <a:xfrm>
            <a:off x="8028384" y="1868772"/>
            <a:ext cx="864096" cy="624124"/>
          </a:xfrm>
          <a:prstGeom prst="ellipse">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5" name="Tekstiruutu 4">
            <a:extLst>
              <a:ext uri="{FF2B5EF4-FFF2-40B4-BE49-F238E27FC236}">
                <a16:creationId xmlns:a16="http://schemas.microsoft.com/office/drawing/2014/main" id="{53EEA83A-A9B4-4E01-A58B-C2D432AEF128}"/>
              </a:ext>
            </a:extLst>
          </p:cNvPr>
          <p:cNvSpPr txBox="1"/>
          <p:nvPr/>
        </p:nvSpPr>
        <p:spPr>
          <a:xfrm>
            <a:off x="8187304" y="1931476"/>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a:t>
            </a:r>
          </a:p>
        </p:txBody>
      </p:sp>
      <p:sp>
        <p:nvSpPr>
          <p:cNvPr id="6" name="Ellipsi 5">
            <a:extLst>
              <a:ext uri="{FF2B5EF4-FFF2-40B4-BE49-F238E27FC236}">
                <a16:creationId xmlns:a16="http://schemas.microsoft.com/office/drawing/2014/main" id="{44A1B721-5A71-458E-B0EC-D5A636A7B25D}"/>
              </a:ext>
            </a:extLst>
          </p:cNvPr>
          <p:cNvSpPr/>
          <p:nvPr/>
        </p:nvSpPr>
        <p:spPr bwMode="auto">
          <a:xfrm>
            <a:off x="2843808" y="2588851"/>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7" name="Ellipsi 6">
            <a:extLst>
              <a:ext uri="{FF2B5EF4-FFF2-40B4-BE49-F238E27FC236}">
                <a16:creationId xmlns:a16="http://schemas.microsoft.com/office/drawing/2014/main" id="{7076AB81-C94B-4E79-8E38-BA87E4D6F968}"/>
              </a:ext>
            </a:extLst>
          </p:cNvPr>
          <p:cNvSpPr/>
          <p:nvPr/>
        </p:nvSpPr>
        <p:spPr bwMode="auto">
          <a:xfrm>
            <a:off x="4572000" y="2574871"/>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 name="Ellipsi 7">
            <a:extLst>
              <a:ext uri="{FF2B5EF4-FFF2-40B4-BE49-F238E27FC236}">
                <a16:creationId xmlns:a16="http://schemas.microsoft.com/office/drawing/2014/main" id="{56F5BEE4-F3CD-4E68-9607-66EE1EF2A23C}"/>
              </a:ext>
            </a:extLst>
          </p:cNvPr>
          <p:cNvSpPr/>
          <p:nvPr/>
        </p:nvSpPr>
        <p:spPr bwMode="auto">
          <a:xfrm>
            <a:off x="5436096" y="2574871"/>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9" name="Ellipsi 8">
            <a:extLst>
              <a:ext uri="{FF2B5EF4-FFF2-40B4-BE49-F238E27FC236}">
                <a16:creationId xmlns:a16="http://schemas.microsoft.com/office/drawing/2014/main" id="{E477286B-5938-4AC3-83F9-3354C5F41E68}"/>
              </a:ext>
            </a:extLst>
          </p:cNvPr>
          <p:cNvSpPr/>
          <p:nvPr/>
        </p:nvSpPr>
        <p:spPr bwMode="auto">
          <a:xfrm>
            <a:off x="7164288" y="2574871"/>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10" name="Ellipsi 9">
            <a:extLst>
              <a:ext uri="{FF2B5EF4-FFF2-40B4-BE49-F238E27FC236}">
                <a16:creationId xmlns:a16="http://schemas.microsoft.com/office/drawing/2014/main" id="{19E4F64F-EB68-49A7-B85A-A6B568B1A884}"/>
              </a:ext>
            </a:extLst>
          </p:cNvPr>
          <p:cNvSpPr/>
          <p:nvPr/>
        </p:nvSpPr>
        <p:spPr bwMode="auto">
          <a:xfrm>
            <a:off x="6300192" y="2574871"/>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11" name="Tekstiruutu 10">
            <a:extLst>
              <a:ext uri="{FF2B5EF4-FFF2-40B4-BE49-F238E27FC236}">
                <a16:creationId xmlns:a16="http://schemas.microsoft.com/office/drawing/2014/main" id="{A3FD7BE2-D42B-42E8-945B-CBC6433FA153}"/>
              </a:ext>
            </a:extLst>
          </p:cNvPr>
          <p:cNvSpPr txBox="1"/>
          <p:nvPr/>
        </p:nvSpPr>
        <p:spPr>
          <a:xfrm>
            <a:off x="3053259" y="2689270"/>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a:t>
            </a:r>
          </a:p>
        </p:txBody>
      </p:sp>
      <p:sp>
        <p:nvSpPr>
          <p:cNvPr id="12" name="Tekstiruutu 11">
            <a:extLst>
              <a:ext uri="{FF2B5EF4-FFF2-40B4-BE49-F238E27FC236}">
                <a16:creationId xmlns:a16="http://schemas.microsoft.com/office/drawing/2014/main" id="{9DC00721-2A30-47A0-960D-C0DC9934E3E6}"/>
              </a:ext>
            </a:extLst>
          </p:cNvPr>
          <p:cNvSpPr txBox="1"/>
          <p:nvPr/>
        </p:nvSpPr>
        <p:spPr>
          <a:xfrm>
            <a:off x="4788024" y="2646879"/>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2</a:t>
            </a:r>
          </a:p>
        </p:txBody>
      </p:sp>
      <p:sp>
        <p:nvSpPr>
          <p:cNvPr id="13" name="Tekstiruutu 12">
            <a:extLst>
              <a:ext uri="{FF2B5EF4-FFF2-40B4-BE49-F238E27FC236}">
                <a16:creationId xmlns:a16="http://schemas.microsoft.com/office/drawing/2014/main" id="{4FF0FDFF-0C23-4C78-9705-A0F1E9E0784A}"/>
              </a:ext>
            </a:extLst>
          </p:cNvPr>
          <p:cNvSpPr txBox="1"/>
          <p:nvPr/>
        </p:nvSpPr>
        <p:spPr>
          <a:xfrm>
            <a:off x="7380312" y="2656018"/>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a:t>
            </a:r>
          </a:p>
        </p:txBody>
      </p:sp>
      <p:sp>
        <p:nvSpPr>
          <p:cNvPr id="14" name="Tekstiruutu 13">
            <a:extLst>
              <a:ext uri="{FF2B5EF4-FFF2-40B4-BE49-F238E27FC236}">
                <a16:creationId xmlns:a16="http://schemas.microsoft.com/office/drawing/2014/main" id="{00B761E5-8C3C-4D47-A11B-3442296A06B5}"/>
              </a:ext>
            </a:extLst>
          </p:cNvPr>
          <p:cNvSpPr txBox="1"/>
          <p:nvPr/>
        </p:nvSpPr>
        <p:spPr>
          <a:xfrm>
            <a:off x="6516216" y="2646879"/>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a:t>
            </a:r>
          </a:p>
        </p:txBody>
      </p:sp>
      <p:sp>
        <p:nvSpPr>
          <p:cNvPr id="15" name="Tekstiruutu 14">
            <a:extLst>
              <a:ext uri="{FF2B5EF4-FFF2-40B4-BE49-F238E27FC236}">
                <a16:creationId xmlns:a16="http://schemas.microsoft.com/office/drawing/2014/main" id="{B8A293A0-0365-43CB-9D80-7C658403D864}"/>
              </a:ext>
            </a:extLst>
          </p:cNvPr>
          <p:cNvSpPr txBox="1"/>
          <p:nvPr/>
        </p:nvSpPr>
        <p:spPr>
          <a:xfrm>
            <a:off x="5652120" y="2646879"/>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a:t>
            </a:r>
          </a:p>
        </p:txBody>
      </p:sp>
      <p:sp>
        <p:nvSpPr>
          <p:cNvPr id="22" name="Ellipsi 21">
            <a:extLst>
              <a:ext uri="{FF2B5EF4-FFF2-40B4-BE49-F238E27FC236}">
                <a16:creationId xmlns:a16="http://schemas.microsoft.com/office/drawing/2014/main" id="{618FE917-BB0E-4A84-B0FA-336D8803D4C3}"/>
              </a:ext>
            </a:extLst>
          </p:cNvPr>
          <p:cNvSpPr/>
          <p:nvPr/>
        </p:nvSpPr>
        <p:spPr bwMode="auto">
          <a:xfrm>
            <a:off x="3707904" y="2588852"/>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28" name="Tekstiruutu 27">
            <a:extLst>
              <a:ext uri="{FF2B5EF4-FFF2-40B4-BE49-F238E27FC236}">
                <a16:creationId xmlns:a16="http://schemas.microsoft.com/office/drawing/2014/main" id="{3A8DA1A1-BE9D-42B6-ACFA-47F8976A488D}"/>
              </a:ext>
            </a:extLst>
          </p:cNvPr>
          <p:cNvSpPr txBox="1"/>
          <p:nvPr/>
        </p:nvSpPr>
        <p:spPr>
          <a:xfrm>
            <a:off x="3952101" y="2656018"/>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a:t>
            </a:r>
          </a:p>
        </p:txBody>
      </p:sp>
      <p:sp>
        <p:nvSpPr>
          <p:cNvPr id="30" name="Ellipsi 29">
            <a:extLst>
              <a:ext uri="{FF2B5EF4-FFF2-40B4-BE49-F238E27FC236}">
                <a16:creationId xmlns:a16="http://schemas.microsoft.com/office/drawing/2014/main" id="{24655AD4-3211-47EC-81F5-14E2097209E0}"/>
              </a:ext>
            </a:extLst>
          </p:cNvPr>
          <p:cNvSpPr/>
          <p:nvPr/>
        </p:nvSpPr>
        <p:spPr bwMode="auto">
          <a:xfrm>
            <a:off x="8028384" y="2567640"/>
            <a:ext cx="864096" cy="624124"/>
          </a:xfrm>
          <a:prstGeom prst="ellipse">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64" name="Tekstiruutu 36863">
            <a:extLst>
              <a:ext uri="{FF2B5EF4-FFF2-40B4-BE49-F238E27FC236}">
                <a16:creationId xmlns:a16="http://schemas.microsoft.com/office/drawing/2014/main" id="{3FD618B0-7FD6-4C51-A6E2-534DA806695A}"/>
              </a:ext>
            </a:extLst>
          </p:cNvPr>
          <p:cNvSpPr txBox="1"/>
          <p:nvPr/>
        </p:nvSpPr>
        <p:spPr>
          <a:xfrm>
            <a:off x="8187304" y="2630344"/>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a:t>
            </a:r>
          </a:p>
        </p:txBody>
      </p:sp>
      <p:sp>
        <p:nvSpPr>
          <p:cNvPr id="36865" name="Tekstiruutu 36864">
            <a:extLst>
              <a:ext uri="{FF2B5EF4-FFF2-40B4-BE49-F238E27FC236}">
                <a16:creationId xmlns:a16="http://schemas.microsoft.com/office/drawing/2014/main" id="{D0DDEACC-65D5-4B39-B1B5-99BBAFEC39A6}"/>
              </a:ext>
            </a:extLst>
          </p:cNvPr>
          <p:cNvSpPr txBox="1"/>
          <p:nvPr/>
        </p:nvSpPr>
        <p:spPr>
          <a:xfrm>
            <a:off x="1316106" y="2544508"/>
            <a:ext cx="1746113" cy="584775"/>
          </a:xfrm>
          <a:prstGeom prst="rect">
            <a:avLst/>
          </a:prstGeom>
          <a:noFill/>
        </p:spPr>
        <p:txBody>
          <a:bodyPr wrap="square" rtlCol="0">
            <a:spAutoFit/>
          </a:bodyPr>
          <a:lstStyle/>
          <a:p>
            <a:pPr>
              <a:buFont typeface="Wingdings" pitchFamily="2" charset="2"/>
              <a:buNone/>
            </a:pPr>
            <a:r>
              <a:rPr lang="fi-FI" sz="1600" dirty="0">
                <a:solidFill>
                  <a:srgbClr val="000000"/>
                </a:solidFill>
                <a:latin typeface="Arial Rounded MT Bold" panose="020F0704030504030204" pitchFamily="34" charset="0"/>
              </a:rPr>
              <a:t>Arvosana-asteikko 1-3</a:t>
            </a:r>
          </a:p>
        </p:txBody>
      </p:sp>
      <p:cxnSp>
        <p:nvCxnSpPr>
          <p:cNvPr id="138" name="Suora yhdysviiva 137">
            <a:extLst>
              <a:ext uri="{FF2B5EF4-FFF2-40B4-BE49-F238E27FC236}">
                <a16:creationId xmlns:a16="http://schemas.microsoft.com/office/drawing/2014/main" id="{2FFC0364-2AC2-4EAA-B1B0-E45D47D1245A}"/>
              </a:ext>
            </a:extLst>
          </p:cNvPr>
          <p:cNvCxnSpPr>
            <a:cxnSpLocks/>
          </p:cNvCxnSpPr>
          <p:nvPr/>
        </p:nvCxnSpPr>
        <p:spPr>
          <a:xfrm>
            <a:off x="267304" y="5661248"/>
            <a:ext cx="8625176" cy="0"/>
          </a:xfrm>
          <a:prstGeom prst="line">
            <a:avLst/>
          </a:prstGeom>
          <a:noFill/>
          <a:ln w="28575" cap="flat" cmpd="sng" algn="ctr">
            <a:solidFill>
              <a:srgbClr val="4472C4"/>
            </a:solidFill>
            <a:prstDash val="solid"/>
            <a:miter lim="800000"/>
          </a:ln>
          <a:effectLst/>
        </p:spPr>
      </p:cxnSp>
      <p:sp>
        <p:nvSpPr>
          <p:cNvPr id="36866" name="Ellipsi 36865">
            <a:extLst>
              <a:ext uri="{FF2B5EF4-FFF2-40B4-BE49-F238E27FC236}">
                <a16:creationId xmlns:a16="http://schemas.microsoft.com/office/drawing/2014/main" id="{3774F02C-0A59-4216-B8EC-24314C5248B9}"/>
              </a:ext>
            </a:extLst>
          </p:cNvPr>
          <p:cNvSpPr/>
          <p:nvPr/>
        </p:nvSpPr>
        <p:spPr bwMode="auto">
          <a:xfrm>
            <a:off x="2843808" y="3380939"/>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67" name="Ellipsi 36866">
            <a:extLst>
              <a:ext uri="{FF2B5EF4-FFF2-40B4-BE49-F238E27FC236}">
                <a16:creationId xmlns:a16="http://schemas.microsoft.com/office/drawing/2014/main" id="{DA127ED7-80FB-4A41-AD42-E0F7C6724037}"/>
              </a:ext>
            </a:extLst>
          </p:cNvPr>
          <p:cNvSpPr/>
          <p:nvPr/>
        </p:nvSpPr>
        <p:spPr bwMode="auto">
          <a:xfrm>
            <a:off x="4572000" y="3366959"/>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68" name="Ellipsi 36867">
            <a:extLst>
              <a:ext uri="{FF2B5EF4-FFF2-40B4-BE49-F238E27FC236}">
                <a16:creationId xmlns:a16="http://schemas.microsoft.com/office/drawing/2014/main" id="{3FC23031-C007-4FF9-9E70-509F8705F45C}"/>
              </a:ext>
            </a:extLst>
          </p:cNvPr>
          <p:cNvSpPr/>
          <p:nvPr/>
        </p:nvSpPr>
        <p:spPr bwMode="auto">
          <a:xfrm>
            <a:off x="5436096" y="3366959"/>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70" name="Ellipsi 36869">
            <a:extLst>
              <a:ext uri="{FF2B5EF4-FFF2-40B4-BE49-F238E27FC236}">
                <a16:creationId xmlns:a16="http://schemas.microsoft.com/office/drawing/2014/main" id="{6D747484-2C00-4890-8A00-DC593A3C80DD}"/>
              </a:ext>
            </a:extLst>
          </p:cNvPr>
          <p:cNvSpPr/>
          <p:nvPr/>
        </p:nvSpPr>
        <p:spPr bwMode="auto">
          <a:xfrm>
            <a:off x="7164288" y="3366959"/>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36871" name="Ellipsi 36870">
            <a:extLst>
              <a:ext uri="{FF2B5EF4-FFF2-40B4-BE49-F238E27FC236}">
                <a16:creationId xmlns:a16="http://schemas.microsoft.com/office/drawing/2014/main" id="{B5472C27-D8C0-49AB-A80A-C2F2308F072D}"/>
              </a:ext>
            </a:extLst>
          </p:cNvPr>
          <p:cNvSpPr/>
          <p:nvPr/>
        </p:nvSpPr>
        <p:spPr bwMode="auto">
          <a:xfrm>
            <a:off x="6300192" y="3366959"/>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36872" name="Tekstiruutu 36871">
            <a:extLst>
              <a:ext uri="{FF2B5EF4-FFF2-40B4-BE49-F238E27FC236}">
                <a16:creationId xmlns:a16="http://schemas.microsoft.com/office/drawing/2014/main" id="{0A0C47A3-1617-4EB2-9358-C24D55861D8B}"/>
              </a:ext>
            </a:extLst>
          </p:cNvPr>
          <p:cNvSpPr txBox="1"/>
          <p:nvPr/>
        </p:nvSpPr>
        <p:spPr>
          <a:xfrm>
            <a:off x="2987824" y="3481358"/>
            <a:ext cx="568525"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20</a:t>
            </a:r>
          </a:p>
        </p:txBody>
      </p:sp>
      <p:sp>
        <p:nvSpPr>
          <p:cNvPr id="36873" name="Tekstiruutu 36872">
            <a:extLst>
              <a:ext uri="{FF2B5EF4-FFF2-40B4-BE49-F238E27FC236}">
                <a16:creationId xmlns:a16="http://schemas.microsoft.com/office/drawing/2014/main" id="{2A331DC6-A1E6-4FB6-A793-02153A3AFDA5}"/>
              </a:ext>
            </a:extLst>
          </p:cNvPr>
          <p:cNvSpPr txBox="1"/>
          <p:nvPr/>
        </p:nvSpPr>
        <p:spPr>
          <a:xfrm>
            <a:off x="4626034" y="3438967"/>
            <a:ext cx="648072"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13</a:t>
            </a:r>
          </a:p>
        </p:txBody>
      </p:sp>
      <p:sp>
        <p:nvSpPr>
          <p:cNvPr id="36874" name="Tekstiruutu 36873">
            <a:extLst>
              <a:ext uri="{FF2B5EF4-FFF2-40B4-BE49-F238E27FC236}">
                <a16:creationId xmlns:a16="http://schemas.microsoft.com/office/drawing/2014/main" id="{8F9CED30-2347-47F6-8124-D88239656313}"/>
              </a:ext>
            </a:extLst>
          </p:cNvPr>
          <p:cNvSpPr txBox="1"/>
          <p:nvPr/>
        </p:nvSpPr>
        <p:spPr>
          <a:xfrm>
            <a:off x="7380312" y="3448106"/>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2</a:t>
            </a:r>
          </a:p>
        </p:txBody>
      </p:sp>
      <p:sp>
        <p:nvSpPr>
          <p:cNvPr id="36875" name="Tekstiruutu 36874">
            <a:extLst>
              <a:ext uri="{FF2B5EF4-FFF2-40B4-BE49-F238E27FC236}">
                <a16:creationId xmlns:a16="http://schemas.microsoft.com/office/drawing/2014/main" id="{43D656CF-2683-455B-8B13-83708F776C6A}"/>
              </a:ext>
            </a:extLst>
          </p:cNvPr>
          <p:cNvSpPr txBox="1"/>
          <p:nvPr/>
        </p:nvSpPr>
        <p:spPr>
          <a:xfrm>
            <a:off x="6516216" y="3438967"/>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5</a:t>
            </a:r>
          </a:p>
        </p:txBody>
      </p:sp>
      <p:sp>
        <p:nvSpPr>
          <p:cNvPr id="36876" name="Tekstiruutu 36875">
            <a:extLst>
              <a:ext uri="{FF2B5EF4-FFF2-40B4-BE49-F238E27FC236}">
                <a16:creationId xmlns:a16="http://schemas.microsoft.com/office/drawing/2014/main" id="{73F3CBD7-30BE-4CC1-810C-13A26CC9D969}"/>
              </a:ext>
            </a:extLst>
          </p:cNvPr>
          <p:cNvSpPr txBox="1"/>
          <p:nvPr/>
        </p:nvSpPr>
        <p:spPr>
          <a:xfrm>
            <a:off x="5594097" y="3448099"/>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10</a:t>
            </a:r>
          </a:p>
        </p:txBody>
      </p:sp>
      <p:sp>
        <p:nvSpPr>
          <p:cNvPr id="36877" name="Ellipsi 36876">
            <a:extLst>
              <a:ext uri="{FF2B5EF4-FFF2-40B4-BE49-F238E27FC236}">
                <a16:creationId xmlns:a16="http://schemas.microsoft.com/office/drawing/2014/main" id="{5869E25C-388E-4B2F-9D7A-0093CD7C50C4}"/>
              </a:ext>
            </a:extLst>
          </p:cNvPr>
          <p:cNvSpPr/>
          <p:nvPr/>
        </p:nvSpPr>
        <p:spPr bwMode="auto">
          <a:xfrm>
            <a:off x="3707904" y="3380940"/>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78" name="Tekstiruutu 36877">
            <a:extLst>
              <a:ext uri="{FF2B5EF4-FFF2-40B4-BE49-F238E27FC236}">
                <a16:creationId xmlns:a16="http://schemas.microsoft.com/office/drawing/2014/main" id="{0960A100-DF78-4A81-8E66-DDA85A02530A}"/>
              </a:ext>
            </a:extLst>
          </p:cNvPr>
          <p:cNvSpPr txBox="1"/>
          <p:nvPr/>
        </p:nvSpPr>
        <p:spPr>
          <a:xfrm>
            <a:off x="3851920" y="3471391"/>
            <a:ext cx="5478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15</a:t>
            </a:r>
          </a:p>
        </p:txBody>
      </p:sp>
      <p:sp>
        <p:nvSpPr>
          <p:cNvPr id="36879" name="Ellipsi 36878">
            <a:extLst>
              <a:ext uri="{FF2B5EF4-FFF2-40B4-BE49-F238E27FC236}">
                <a16:creationId xmlns:a16="http://schemas.microsoft.com/office/drawing/2014/main" id="{8AAFD440-683A-42D8-8718-2A03C12ACDD9}"/>
              </a:ext>
            </a:extLst>
          </p:cNvPr>
          <p:cNvSpPr/>
          <p:nvPr/>
        </p:nvSpPr>
        <p:spPr bwMode="auto">
          <a:xfrm>
            <a:off x="8028384" y="3359728"/>
            <a:ext cx="864096" cy="624124"/>
          </a:xfrm>
          <a:prstGeom prst="ellipse">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80" name="Tekstiruutu 36879">
            <a:extLst>
              <a:ext uri="{FF2B5EF4-FFF2-40B4-BE49-F238E27FC236}">
                <a16:creationId xmlns:a16="http://schemas.microsoft.com/office/drawing/2014/main" id="{71BE687D-EA92-42F8-8992-99C91EB110D2}"/>
              </a:ext>
            </a:extLst>
          </p:cNvPr>
          <p:cNvSpPr txBox="1"/>
          <p:nvPr/>
        </p:nvSpPr>
        <p:spPr>
          <a:xfrm>
            <a:off x="8187304" y="3422432"/>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a:t>
            </a:r>
          </a:p>
        </p:txBody>
      </p:sp>
      <p:sp>
        <p:nvSpPr>
          <p:cNvPr id="36882" name="Ellipsi 36881">
            <a:extLst>
              <a:ext uri="{FF2B5EF4-FFF2-40B4-BE49-F238E27FC236}">
                <a16:creationId xmlns:a16="http://schemas.microsoft.com/office/drawing/2014/main" id="{9030599C-5CD5-48FC-BE3B-19F3D29A2E1C}"/>
              </a:ext>
            </a:extLst>
          </p:cNvPr>
          <p:cNvSpPr/>
          <p:nvPr/>
        </p:nvSpPr>
        <p:spPr bwMode="auto">
          <a:xfrm>
            <a:off x="2843808" y="4173027"/>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83" name="Ellipsi 36882">
            <a:extLst>
              <a:ext uri="{FF2B5EF4-FFF2-40B4-BE49-F238E27FC236}">
                <a16:creationId xmlns:a16="http://schemas.microsoft.com/office/drawing/2014/main" id="{9FD23A60-BA12-431B-8E7F-EC197EAB7E11}"/>
              </a:ext>
            </a:extLst>
          </p:cNvPr>
          <p:cNvSpPr/>
          <p:nvPr/>
        </p:nvSpPr>
        <p:spPr bwMode="auto">
          <a:xfrm>
            <a:off x="4572000" y="4159047"/>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84" name="Ellipsi 36883">
            <a:extLst>
              <a:ext uri="{FF2B5EF4-FFF2-40B4-BE49-F238E27FC236}">
                <a16:creationId xmlns:a16="http://schemas.microsoft.com/office/drawing/2014/main" id="{E258D45B-BEA8-4759-BF1B-1F337F1865C1}"/>
              </a:ext>
            </a:extLst>
          </p:cNvPr>
          <p:cNvSpPr/>
          <p:nvPr/>
        </p:nvSpPr>
        <p:spPr bwMode="auto">
          <a:xfrm>
            <a:off x="5436096" y="4159047"/>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85" name="Ellipsi 36884">
            <a:extLst>
              <a:ext uri="{FF2B5EF4-FFF2-40B4-BE49-F238E27FC236}">
                <a16:creationId xmlns:a16="http://schemas.microsoft.com/office/drawing/2014/main" id="{DC9DE05D-3A89-4EB7-91BC-2C4A6CF3204E}"/>
              </a:ext>
            </a:extLst>
          </p:cNvPr>
          <p:cNvSpPr/>
          <p:nvPr/>
        </p:nvSpPr>
        <p:spPr bwMode="auto">
          <a:xfrm>
            <a:off x="7164288" y="4159047"/>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36886" name="Ellipsi 36885">
            <a:extLst>
              <a:ext uri="{FF2B5EF4-FFF2-40B4-BE49-F238E27FC236}">
                <a16:creationId xmlns:a16="http://schemas.microsoft.com/office/drawing/2014/main" id="{F83BA653-A95C-4334-8649-6E9B5DB2EFEC}"/>
              </a:ext>
            </a:extLst>
          </p:cNvPr>
          <p:cNvSpPr/>
          <p:nvPr/>
        </p:nvSpPr>
        <p:spPr bwMode="auto">
          <a:xfrm>
            <a:off x="6300192" y="4159047"/>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36887" name="Tekstiruutu 36886">
            <a:extLst>
              <a:ext uri="{FF2B5EF4-FFF2-40B4-BE49-F238E27FC236}">
                <a16:creationId xmlns:a16="http://schemas.microsoft.com/office/drawing/2014/main" id="{71A03686-B2D3-4A72-857E-AA26FB4689A0}"/>
              </a:ext>
            </a:extLst>
          </p:cNvPr>
          <p:cNvSpPr txBox="1"/>
          <p:nvPr/>
        </p:nvSpPr>
        <p:spPr>
          <a:xfrm>
            <a:off x="2987824" y="4273446"/>
            <a:ext cx="568525"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20</a:t>
            </a:r>
          </a:p>
        </p:txBody>
      </p:sp>
      <p:sp>
        <p:nvSpPr>
          <p:cNvPr id="36888" name="Tekstiruutu 36887">
            <a:extLst>
              <a:ext uri="{FF2B5EF4-FFF2-40B4-BE49-F238E27FC236}">
                <a16:creationId xmlns:a16="http://schemas.microsoft.com/office/drawing/2014/main" id="{8929D461-F5A9-45A2-BCED-2B4686EA6B59}"/>
              </a:ext>
            </a:extLst>
          </p:cNvPr>
          <p:cNvSpPr txBox="1"/>
          <p:nvPr/>
        </p:nvSpPr>
        <p:spPr>
          <a:xfrm>
            <a:off x="4626034" y="4231055"/>
            <a:ext cx="648072"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13</a:t>
            </a:r>
          </a:p>
        </p:txBody>
      </p:sp>
      <p:sp>
        <p:nvSpPr>
          <p:cNvPr id="36889" name="Tekstiruutu 36888">
            <a:extLst>
              <a:ext uri="{FF2B5EF4-FFF2-40B4-BE49-F238E27FC236}">
                <a16:creationId xmlns:a16="http://schemas.microsoft.com/office/drawing/2014/main" id="{54133FAD-0BC2-460B-BE58-2354BC4F3267}"/>
              </a:ext>
            </a:extLst>
          </p:cNvPr>
          <p:cNvSpPr txBox="1"/>
          <p:nvPr/>
        </p:nvSpPr>
        <p:spPr>
          <a:xfrm>
            <a:off x="7380312" y="4240194"/>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2</a:t>
            </a:r>
          </a:p>
        </p:txBody>
      </p:sp>
      <p:sp>
        <p:nvSpPr>
          <p:cNvPr id="36890" name="Tekstiruutu 36889">
            <a:extLst>
              <a:ext uri="{FF2B5EF4-FFF2-40B4-BE49-F238E27FC236}">
                <a16:creationId xmlns:a16="http://schemas.microsoft.com/office/drawing/2014/main" id="{255AE23A-69B5-4C7F-B714-5E2523F1975D}"/>
              </a:ext>
            </a:extLst>
          </p:cNvPr>
          <p:cNvSpPr txBox="1"/>
          <p:nvPr/>
        </p:nvSpPr>
        <p:spPr>
          <a:xfrm>
            <a:off x="6516216" y="4231055"/>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5</a:t>
            </a:r>
          </a:p>
        </p:txBody>
      </p:sp>
      <p:sp>
        <p:nvSpPr>
          <p:cNvPr id="36891" name="Tekstiruutu 36890">
            <a:extLst>
              <a:ext uri="{FF2B5EF4-FFF2-40B4-BE49-F238E27FC236}">
                <a16:creationId xmlns:a16="http://schemas.microsoft.com/office/drawing/2014/main" id="{36951BE1-3B7D-4A70-AB93-916889F8CE55}"/>
              </a:ext>
            </a:extLst>
          </p:cNvPr>
          <p:cNvSpPr txBox="1"/>
          <p:nvPr/>
        </p:nvSpPr>
        <p:spPr>
          <a:xfrm>
            <a:off x="5594097" y="4240187"/>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10</a:t>
            </a:r>
          </a:p>
        </p:txBody>
      </p:sp>
      <p:sp>
        <p:nvSpPr>
          <p:cNvPr id="36892" name="Ellipsi 36891">
            <a:extLst>
              <a:ext uri="{FF2B5EF4-FFF2-40B4-BE49-F238E27FC236}">
                <a16:creationId xmlns:a16="http://schemas.microsoft.com/office/drawing/2014/main" id="{EA9DE301-5BD7-4671-9807-FC2CBE7E1C94}"/>
              </a:ext>
            </a:extLst>
          </p:cNvPr>
          <p:cNvSpPr/>
          <p:nvPr/>
        </p:nvSpPr>
        <p:spPr bwMode="auto">
          <a:xfrm>
            <a:off x="3707904" y="4173028"/>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93" name="Tekstiruutu 36892">
            <a:extLst>
              <a:ext uri="{FF2B5EF4-FFF2-40B4-BE49-F238E27FC236}">
                <a16:creationId xmlns:a16="http://schemas.microsoft.com/office/drawing/2014/main" id="{5172261B-297D-4AED-9201-FF5505BCFFBE}"/>
              </a:ext>
            </a:extLst>
          </p:cNvPr>
          <p:cNvSpPr txBox="1"/>
          <p:nvPr/>
        </p:nvSpPr>
        <p:spPr>
          <a:xfrm>
            <a:off x="3851920" y="4263479"/>
            <a:ext cx="5478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15</a:t>
            </a:r>
          </a:p>
        </p:txBody>
      </p:sp>
      <p:sp>
        <p:nvSpPr>
          <p:cNvPr id="36894" name="Ellipsi 36893">
            <a:extLst>
              <a:ext uri="{FF2B5EF4-FFF2-40B4-BE49-F238E27FC236}">
                <a16:creationId xmlns:a16="http://schemas.microsoft.com/office/drawing/2014/main" id="{10B33D10-91E6-4DB7-AD52-19737034F4EA}"/>
              </a:ext>
            </a:extLst>
          </p:cNvPr>
          <p:cNvSpPr/>
          <p:nvPr/>
        </p:nvSpPr>
        <p:spPr bwMode="auto">
          <a:xfrm>
            <a:off x="8028384" y="4151816"/>
            <a:ext cx="864096" cy="624124"/>
          </a:xfrm>
          <a:prstGeom prst="ellipse">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895" name="Tekstiruutu 36894">
            <a:extLst>
              <a:ext uri="{FF2B5EF4-FFF2-40B4-BE49-F238E27FC236}">
                <a16:creationId xmlns:a16="http://schemas.microsoft.com/office/drawing/2014/main" id="{F7108A57-A50C-46D7-92C5-F041BC84611D}"/>
              </a:ext>
            </a:extLst>
          </p:cNvPr>
          <p:cNvSpPr txBox="1"/>
          <p:nvPr/>
        </p:nvSpPr>
        <p:spPr>
          <a:xfrm>
            <a:off x="8187304" y="4214520"/>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a:t>
            </a:r>
          </a:p>
        </p:txBody>
      </p:sp>
      <p:sp>
        <p:nvSpPr>
          <p:cNvPr id="137" name="Ellipsi 136">
            <a:extLst>
              <a:ext uri="{FF2B5EF4-FFF2-40B4-BE49-F238E27FC236}">
                <a16:creationId xmlns:a16="http://schemas.microsoft.com/office/drawing/2014/main" id="{2E95B13E-C843-4096-8F26-1A057AF83ECB}"/>
              </a:ext>
            </a:extLst>
          </p:cNvPr>
          <p:cNvSpPr/>
          <p:nvPr/>
        </p:nvSpPr>
        <p:spPr bwMode="auto">
          <a:xfrm>
            <a:off x="2843808" y="4965115"/>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0" name="Ellipsi 139">
            <a:extLst>
              <a:ext uri="{FF2B5EF4-FFF2-40B4-BE49-F238E27FC236}">
                <a16:creationId xmlns:a16="http://schemas.microsoft.com/office/drawing/2014/main" id="{9428DDD7-A018-4BCE-AE88-221DD24CE7C0}"/>
              </a:ext>
            </a:extLst>
          </p:cNvPr>
          <p:cNvSpPr/>
          <p:nvPr/>
        </p:nvSpPr>
        <p:spPr bwMode="auto">
          <a:xfrm>
            <a:off x="4572000" y="4951135"/>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2" name="Ellipsi 141">
            <a:extLst>
              <a:ext uri="{FF2B5EF4-FFF2-40B4-BE49-F238E27FC236}">
                <a16:creationId xmlns:a16="http://schemas.microsoft.com/office/drawing/2014/main" id="{8AF43018-9656-4B41-8E98-6E90D4B6401E}"/>
              </a:ext>
            </a:extLst>
          </p:cNvPr>
          <p:cNvSpPr/>
          <p:nvPr/>
        </p:nvSpPr>
        <p:spPr bwMode="auto">
          <a:xfrm>
            <a:off x="5436096" y="4951135"/>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4" name="Ellipsi 143">
            <a:extLst>
              <a:ext uri="{FF2B5EF4-FFF2-40B4-BE49-F238E27FC236}">
                <a16:creationId xmlns:a16="http://schemas.microsoft.com/office/drawing/2014/main" id="{9BB8E7DB-1300-4C81-B535-2762C4B92616}"/>
              </a:ext>
            </a:extLst>
          </p:cNvPr>
          <p:cNvSpPr/>
          <p:nvPr/>
        </p:nvSpPr>
        <p:spPr bwMode="auto">
          <a:xfrm>
            <a:off x="7164288" y="4951135"/>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146" name="Ellipsi 145">
            <a:extLst>
              <a:ext uri="{FF2B5EF4-FFF2-40B4-BE49-F238E27FC236}">
                <a16:creationId xmlns:a16="http://schemas.microsoft.com/office/drawing/2014/main" id="{89210E9D-5D0C-4840-8732-7D3EA1151FE7}"/>
              </a:ext>
            </a:extLst>
          </p:cNvPr>
          <p:cNvSpPr/>
          <p:nvPr/>
        </p:nvSpPr>
        <p:spPr bwMode="auto">
          <a:xfrm>
            <a:off x="6300192" y="4951135"/>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148" name="Tekstiruutu 147">
            <a:extLst>
              <a:ext uri="{FF2B5EF4-FFF2-40B4-BE49-F238E27FC236}">
                <a16:creationId xmlns:a16="http://schemas.microsoft.com/office/drawing/2014/main" id="{7DE20443-7851-4C21-BE3D-56A18ECD979D}"/>
              </a:ext>
            </a:extLst>
          </p:cNvPr>
          <p:cNvSpPr txBox="1"/>
          <p:nvPr/>
        </p:nvSpPr>
        <p:spPr>
          <a:xfrm>
            <a:off x="2987824" y="5065534"/>
            <a:ext cx="568525"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20</a:t>
            </a:r>
          </a:p>
        </p:txBody>
      </p:sp>
      <p:sp>
        <p:nvSpPr>
          <p:cNvPr id="150" name="Tekstiruutu 149">
            <a:extLst>
              <a:ext uri="{FF2B5EF4-FFF2-40B4-BE49-F238E27FC236}">
                <a16:creationId xmlns:a16="http://schemas.microsoft.com/office/drawing/2014/main" id="{46314334-07FD-4071-8B7A-C686F65FF7CF}"/>
              </a:ext>
            </a:extLst>
          </p:cNvPr>
          <p:cNvSpPr txBox="1"/>
          <p:nvPr/>
        </p:nvSpPr>
        <p:spPr>
          <a:xfrm>
            <a:off x="4626034" y="5023143"/>
            <a:ext cx="648072"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13</a:t>
            </a:r>
          </a:p>
        </p:txBody>
      </p:sp>
      <p:sp>
        <p:nvSpPr>
          <p:cNvPr id="152" name="Tekstiruutu 151">
            <a:extLst>
              <a:ext uri="{FF2B5EF4-FFF2-40B4-BE49-F238E27FC236}">
                <a16:creationId xmlns:a16="http://schemas.microsoft.com/office/drawing/2014/main" id="{68A22CA5-D1AD-4D7F-910D-CFF36473AAA6}"/>
              </a:ext>
            </a:extLst>
          </p:cNvPr>
          <p:cNvSpPr txBox="1"/>
          <p:nvPr/>
        </p:nvSpPr>
        <p:spPr>
          <a:xfrm>
            <a:off x="7380312" y="5032282"/>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2</a:t>
            </a:r>
          </a:p>
        </p:txBody>
      </p:sp>
      <p:sp>
        <p:nvSpPr>
          <p:cNvPr id="154" name="Tekstiruutu 153">
            <a:extLst>
              <a:ext uri="{FF2B5EF4-FFF2-40B4-BE49-F238E27FC236}">
                <a16:creationId xmlns:a16="http://schemas.microsoft.com/office/drawing/2014/main" id="{8C5B5ADA-1A9A-44C6-9255-C037A3F12F7D}"/>
              </a:ext>
            </a:extLst>
          </p:cNvPr>
          <p:cNvSpPr txBox="1"/>
          <p:nvPr/>
        </p:nvSpPr>
        <p:spPr>
          <a:xfrm>
            <a:off x="6516216" y="502314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5</a:t>
            </a:r>
          </a:p>
        </p:txBody>
      </p:sp>
      <p:sp>
        <p:nvSpPr>
          <p:cNvPr id="156" name="Tekstiruutu 155">
            <a:extLst>
              <a:ext uri="{FF2B5EF4-FFF2-40B4-BE49-F238E27FC236}">
                <a16:creationId xmlns:a16="http://schemas.microsoft.com/office/drawing/2014/main" id="{38727696-281A-4837-8464-EC61A5DAF87E}"/>
              </a:ext>
            </a:extLst>
          </p:cNvPr>
          <p:cNvSpPr txBox="1"/>
          <p:nvPr/>
        </p:nvSpPr>
        <p:spPr>
          <a:xfrm>
            <a:off x="5594097" y="5032275"/>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10</a:t>
            </a:r>
          </a:p>
        </p:txBody>
      </p:sp>
      <p:sp>
        <p:nvSpPr>
          <p:cNvPr id="158" name="Ellipsi 157">
            <a:extLst>
              <a:ext uri="{FF2B5EF4-FFF2-40B4-BE49-F238E27FC236}">
                <a16:creationId xmlns:a16="http://schemas.microsoft.com/office/drawing/2014/main" id="{D63DE5DC-5B1A-4BEB-8E0A-DF08963F22F8}"/>
              </a:ext>
            </a:extLst>
          </p:cNvPr>
          <p:cNvSpPr/>
          <p:nvPr/>
        </p:nvSpPr>
        <p:spPr bwMode="auto">
          <a:xfrm>
            <a:off x="3707904" y="4965116"/>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60" name="Tekstiruutu 159">
            <a:extLst>
              <a:ext uri="{FF2B5EF4-FFF2-40B4-BE49-F238E27FC236}">
                <a16:creationId xmlns:a16="http://schemas.microsoft.com/office/drawing/2014/main" id="{BE33F639-BFD7-4F79-B70B-3825DFEF8CDA}"/>
              </a:ext>
            </a:extLst>
          </p:cNvPr>
          <p:cNvSpPr txBox="1"/>
          <p:nvPr/>
        </p:nvSpPr>
        <p:spPr>
          <a:xfrm>
            <a:off x="3851920" y="5055567"/>
            <a:ext cx="5478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15</a:t>
            </a:r>
          </a:p>
        </p:txBody>
      </p:sp>
      <p:sp>
        <p:nvSpPr>
          <p:cNvPr id="162" name="Ellipsi 161">
            <a:extLst>
              <a:ext uri="{FF2B5EF4-FFF2-40B4-BE49-F238E27FC236}">
                <a16:creationId xmlns:a16="http://schemas.microsoft.com/office/drawing/2014/main" id="{DAE0AD3B-FC71-4640-A28A-B95B36CD8BFB}"/>
              </a:ext>
            </a:extLst>
          </p:cNvPr>
          <p:cNvSpPr/>
          <p:nvPr/>
        </p:nvSpPr>
        <p:spPr bwMode="auto">
          <a:xfrm>
            <a:off x="8028384" y="4943904"/>
            <a:ext cx="864096" cy="624124"/>
          </a:xfrm>
          <a:prstGeom prst="ellipse">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164" name="Tekstiruutu 163">
            <a:extLst>
              <a:ext uri="{FF2B5EF4-FFF2-40B4-BE49-F238E27FC236}">
                <a16:creationId xmlns:a16="http://schemas.microsoft.com/office/drawing/2014/main" id="{67AADF6D-07FD-42BC-A7E4-6078EB9B9275}"/>
              </a:ext>
            </a:extLst>
          </p:cNvPr>
          <p:cNvSpPr txBox="1"/>
          <p:nvPr/>
        </p:nvSpPr>
        <p:spPr>
          <a:xfrm>
            <a:off x="8187304" y="5006608"/>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1</a:t>
            </a:r>
          </a:p>
        </p:txBody>
      </p:sp>
      <p:sp>
        <p:nvSpPr>
          <p:cNvPr id="166" name="Tekstiruutu 165">
            <a:extLst>
              <a:ext uri="{FF2B5EF4-FFF2-40B4-BE49-F238E27FC236}">
                <a16:creationId xmlns:a16="http://schemas.microsoft.com/office/drawing/2014/main" id="{A80108B6-AFA9-4545-B722-5F8A76DFEF14}"/>
              </a:ext>
            </a:extLst>
          </p:cNvPr>
          <p:cNvSpPr txBox="1"/>
          <p:nvPr/>
        </p:nvSpPr>
        <p:spPr>
          <a:xfrm>
            <a:off x="1532273" y="5935650"/>
            <a:ext cx="1909010" cy="584775"/>
          </a:xfrm>
          <a:prstGeom prst="rect">
            <a:avLst/>
          </a:prstGeom>
          <a:noFill/>
        </p:spPr>
        <p:txBody>
          <a:bodyPr wrap="square" rtlCol="0">
            <a:spAutoFit/>
          </a:bodyPr>
          <a:lstStyle/>
          <a:p>
            <a:pPr defTabSz="457200" fontAlgn="auto">
              <a:spcBef>
                <a:spcPts val="0"/>
              </a:spcBef>
              <a:spcAft>
                <a:spcPts val="0"/>
              </a:spcAft>
              <a:buFontTx/>
              <a:buNone/>
            </a:pPr>
            <a:r>
              <a:rPr lang="fi-FI" sz="1600" b="1" dirty="0">
                <a:solidFill>
                  <a:prstClr val="black"/>
                </a:solidFill>
                <a:latin typeface="Calibri" panose="020F0502020204030204"/>
              </a:rPr>
              <a:t>Painotettu keskiarvo:</a:t>
            </a:r>
          </a:p>
        </p:txBody>
      </p:sp>
      <p:sp>
        <p:nvSpPr>
          <p:cNvPr id="167" name="Ellipsi 166">
            <a:extLst>
              <a:ext uri="{FF2B5EF4-FFF2-40B4-BE49-F238E27FC236}">
                <a16:creationId xmlns:a16="http://schemas.microsoft.com/office/drawing/2014/main" id="{29E1F56D-30DB-4F45-A284-D873BF7DAD5A}"/>
              </a:ext>
            </a:extLst>
          </p:cNvPr>
          <p:cNvSpPr/>
          <p:nvPr/>
        </p:nvSpPr>
        <p:spPr bwMode="auto">
          <a:xfrm>
            <a:off x="2843808" y="5973228"/>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69" name="Tekstiruutu 168">
            <a:extLst>
              <a:ext uri="{FF2B5EF4-FFF2-40B4-BE49-F238E27FC236}">
                <a16:creationId xmlns:a16="http://schemas.microsoft.com/office/drawing/2014/main" id="{A94DFD8F-D299-443C-9FE0-10B1CE9EB33A}"/>
              </a:ext>
            </a:extLst>
          </p:cNvPr>
          <p:cNvSpPr txBox="1"/>
          <p:nvPr/>
        </p:nvSpPr>
        <p:spPr>
          <a:xfrm>
            <a:off x="2987824" y="6073647"/>
            <a:ext cx="568525"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90</a:t>
            </a:r>
          </a:p>
        </p:txBody>
      </p:sp>
      <p:sp>
        <p:nvSpPr>
          <p:cNvPr id="171" name="Ellipsi 170">
            <a:extLst>
              <a:ext uri="{FF2B5EF4-FFF2-40B4-BE49-F238E27FC236}">
                <a16:creationId xmlns:a16="http://schemas.microsoft.com/office/drawing/2014/main" id="{6B263719-38EE-4B04-9227-1480535604E9}"/>
              </a:ext>
            </a:extLst>
          </p:cNvPr>
          <p:cNvSpPr/>
          <p:nvPr/>
        </p:nvSpPr>
        <p:spPr bwMode="auto">
          <a:xfrm>
            <a:off x="8028384" y="5901220"/>
            <a:ext cx="864096" cy="624124"/>
          </a:xfrm>
          <a:prstGeom prst="ellipse">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rgbClr val="000000"/>
              </a:solidFill>
              <a:effectLst/>
              <a:uLnTx/>
              <a:uFillTx/>
            </a:endParaRPr>
          </a:p>
        </p:txBody>
      </p:sp>
      <p:sp>
        <p:nvSpPr>
          <p:cNvPr id="173" name="Tekstiruutu 172">
            <a:extLst>
              <a:ext uri="{FF2B5EF4-FFF2-40B4-BE49-F238E27FC236}">
                <a16:creationId xmlns:a16="http://schemas.microsoft.com/office/drawing/2014/main" id="{0267C5E6-2799-4D07-9E12-8981A4F527D8}"/>
              </a:ext>
            </a:extLst>
          </p:cNvPr>
          <p:cNvSpPr txBox="1"/>
          <p:nvPr/>
        </p:nvSpPr>
        <p:spPr>
          <a:xfrm>
            <a:off x="8187304" y="5963924"/>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0</a:t>
            </a:r>
          </a:p>
        </p:txBody>
      </p:sp>
      <p:cxnSp>
        <p:nvCxnSpPr>
          <p:cNvPr id="177" name="Suora nuoliyhdysviiva 176">
            <a:extLst>
              <a:ext uri="{FF2B5EF4-FFF2-40B4-BE49-F238E27FC236}">
                <a16:creationId xmlns:a16="http://schemas.microsoft.com/office/drawing/2014/main" id="{5D258A98-80A3-4D7D-B33B-3BA5FA9AE0E7}"/>
              </a:ext>
            </a:extLst>
          </p:cNvPr>
          <p:cNvCxnSpPr/>
          <p:nvPr/>
        </p:nvCxnSpPr>
        <p:spPr bwMode="auto">
          <a:xfrm>
            <a:off x="3851920" y="6285290"/>
            <a:ext cx="4032448" cy="19189"/>
          </a:xfrm>
          <a:prstGeom prst="straightConnector1">
            <a:avLst/>
          </a:prstGeom>
          <a:ln w="57150">
            <a:prstDash val="dashDot"/>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179" name="Suorakulmio: Pyöristetyt kulmat 178">
            <a:extLst>
              <a:ext uri="{FF2B5EF4-FFF2-40B4-BE49-F238E27FC236}">
                <a16:creationId xmlns:a16="http://schemas.microsoft.com/office/drawing/2014/main" id="{C7B77CBD-6936-4A2C-86F7-A0B10B62173D}"/>
              </a:ext>
            </a:extLst>
          </p:cNvPr>
          <p:cNvSpPr/>
          <p:nvPr/>
        </p:nvSpPr>
        <p:spPr bwMode="auto">
          <a:xfrm>
            <a:off x="117880" y="5898485"/>
            <a:ext cx="8889164" cy="77087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a:ln>
                <a:noFill/>
              </a:ln>
              <a:solidFill>
                <a:schemeClr val="tx1"/>
              </a:solidFill>
              <a:effectLst/>
              <a:latin typeface="Arial Black" pitchFamily="34" charset="0"/>
            </a:endParaRPr>
          </a:p>
        </p:txBody>
      </p:sp>
    </p:spTree>
    <p:extLst>
      <p:ext uri="{BB962C8B-B14F-4D97-AF65-F5344CB8AC3E}">
        <p14:creationId xmlns:p14="http://schemas.microsoft.com/office/powerpoint/2010/main" val="78397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bwMode="auto">
          <a:xfrm>
            <a:off x="1403648" y="135123"/>
            <a:ext cx="5781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Todistusvalinta 2020-</a:t>
            </a:r>
          </a:p>
        </p:txBody>
      </p:sp>
      <p:sp>
        <p:nvSpPr>
          <p:cNvPr id="16" name="Pyöristetty suorakulmio 10">
            <a:extLst>
              <a:ext uri="{FF2B5EF4-FFF2-40B4-BE49-F238E27FC236}">
                <a16:creationId xmlns:a16="http://schemas.microsoft.com/office/drawing/2014/main" id="{463DAFEE-C77D-4410-8A6E-38BE04B44F8C}"/>
              </a:ext>
            </a:extLst>
          </p:cNvPr>
          <p:cNvSpPr/>
          <p:nvPr/>
        </p:nvSpPr>
        <p:spPr bwMode="auto">
          <a:xfrm>
            <a:off x="467545" y="1766077"/>
            <a:ext cx="8435823" cy="802452"/>
          </a:xfrm>
          <a:prstGeom prst="roundRect">
            <a:avLst/>
          </a:prstGeom>
          <a:solidFill>
            <a:srgbClr val="FFFFF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7" name="Ellipsi 16">
            <a:extLst>
              <a:ext uri="{FF2B5EF4-FFF2-40B4-BE49-F238E27FC236}">
                <a16:creationId xmlns:a16="http://schemas.microsoft.com/office/drawing/2014/main" id="{D9639381-D1D2-42B7-B1A0-73152B06811D}"/>
              </a:ext>
            </a:extLst>
          </p:cNvPr>
          <p:cNvSpPr/>
          <p:nvPr/>
        </p:nvSpPr>
        <p:spPr bwMode="auto">
          <a:xfrm>
            <a:off x="2873174" y="1889983"/>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8" name="Ellipsi 17">
            <a:extLst>
              <a:ext uri="{FF2B5EF4-FFF2-40B4-BE49-F238E27FC236}">
                <a16:creationId xmlns:a16="http://schemas.microsoft.com/office/drawing/2014/main" id="{39C39871-147A-41F8-9B02-A5FC402A0611}"/>
              </a:ext>
            </a:extLst>
          </p:cNvPr>
          <p:cNvSpPr/>
          <p:nvPr/>
        </p:nvSpPr>
        <p:spPr bwMode="auto">
          <a:xfrm>
            <a:off x="4932039" y="1876003"/>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9" name="Ellipsi 18">
            <a:extLst>
              <a:ext uri="{FF2B5EF4-FFF2-40B4-BE49-F238E27FC236}">
                <a16:creationId xmlns:a16="http://schemas.microsoft.com/office/drawing/2014/main" id="{3FA72712-CD50-4574-8F4C-C580AEA01170}"/>
              </a:ext>
            </a:extLst>
          </p:cNvPr>
          <p:cNvSpPr/>
          <p:nvPr/>
        </p:nvSpPr>
        <p:spPr bwMode="auto">
          <a:xfrm>
            <a:off x="5940151" y="1876003"/>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20" name="Ellipsi 19">
            <a:extLst>
              <a:ext uri="{FF2B5EF4-FFF2-40B4-BE49-F238E27FC236}">
                <a16:creationId xmlns:a16="http://schemas.microsoft.com/office/drawing/2014/main" id="{F28EF522-F3C6-469F-8128-F19768E63C1C}"/>
              </a:ext>
            </a:extLst>
          </p:cNvPr>
          <p:cNvSpPr/>
          <p:nvPr/>
        </p:nvSpPr>
        <p:spPr bwMode="auto">
          <a:xfrm>
            <a:off x="7956375" y="1876003"/>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21" name="Ellipsi 20">
            <a:extLst>
              <a:ext uri="{FF2B5EF4-FFF2-40B4-BE49-F238E27FC236}">
                <a16:creationId xmlns:a16="http://schemas.microsoft.com/office/drawing/2014/main" id="{663299F0-E60F-48D9-9661-D931A67176CC}"/>
              </a:ext>
            </a:extLst>
          </p:cNvPr>
          <p:cNvSpPr/>
          <p:nvPr/>
        </p:nvSpPr>
        <p:spPr bwMode="auto">
          <a:xfrm>
            <a:off x="6948263" y="1876003"/>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23" name="Tekstiruutu 22">
            <a:extLst>
              <a:ext uri="{FF2B5EF4-FFF2-40B4-BE49-F238E27FC236}">
                <a16:creationId xmlns:a16="http://schemas.microsoft.com/office/drawing/2014/main" id="{A61B1EF5-520F-4688-A05A-E3D1875B8F2C}"/>
              </a:ext>
            </a:extLst>
          </p:cNvPr>
          <p:cNvSpPr txBox="1"/>
          <p:nvPr/>
        </p:nvSpPr>
        <p:spPr>
          <a:xfrm>
            <a:off x="3073518" y="1990402"/>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L</a:t>
            </a:r>
          </a:p>
        </p:txBody>
      </p:sp>
      <p:sp>
        <p:nvSpPr>
          <p:cNvPr id="24" name="Tekstiruutu 23">
            <a:extLst>
              <a:ext uri="{FF2B5EF4-FFF2-40B4-BE49-F238E27FC236}">
                <a16:creationId xmlns:a16="http://schemas.microsoft.com/office/drawing/2014/main" id="{B14C75BF-4EAF-48DF-8F79-A8CF715415FE}"/>
              </a:ext>
            </a:extLst>
          </p:cNvPr>
          <p:cNvSpPr txBox="1"/>
          <p:nvPr/>
        </p:nvSpPr>
        <p:spPr>
          <a:xfrm>
            <a:off x="5148063" y="194801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M</a:t>
            </a:r>
          </a:p>
        </p:txBody>
      </p:sp>
      <p:sp>
        <p:nvSpPr>
          <p:cNvPr id="25" name="Tekstiruutu 24">
            <a:extLst>
              <a:ext uri="{FF2B5EF4-FFF2-40B4-BE49-F238E27FC236}">
                <a16:creationId xmlns:a16="http://schemas.microsoft.com/office/drawing/2014/main" id="{1FD06654-6CAB-4E34-A58F-0F1D0F8BFD4F}"/>
              </a:ext>
            </a:extLst>
          </p:cNvPr>
          <p:cNvSpPr txBox="1"/>
          <p:nvPr/>
        </p:nvSpPr>
        <p:spPr>
          <a:xfrm>
            <a:off x="8172399" y="1957150"/>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A</a:t>
            </a:r>
          </a:p>
        </p:txBody>
      </p:sp>
      <p:sp>
        <p:nvSpPr>
          <p:cNvPr id="26" name="Tekstiruutu 25">
            <a:extLst>
              <a:ext uri="{FF2B5EF4-FFF2-40B4-BE49-F238E27FC236}">
                <a16:creationId xmlns:a16="http://schemas.microsoft.com/office/drawing/2014/main" id="{BC5E06E4-E6E5-4B6F-B921-18224579B49E}"/>
              </a:ext>
            </a:extLst>
          </p:cNvPr>
          <p:cNvSpPr txBox="1"/>
          <p:nvPr/>
        </p:nvSpPr>
        <p:spPr>
          <a:xfrm>
            <a:off x="7164287" y="194801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B</a:t>
            </a:r>
          </a:p>
        </p:txBody>
      </p:sp>
      <p:sp>
        <p:nvSpPr>
          <p:cNvPr id="27" name="Tekstiruutu 26">
            <a:extLst>
              <a:ext uri="{FF2B5EF4-FFF2-40B4-BE49-F238E27FC236}">
                <a16:creationId xmlns:a16="http://schemas.microsoft.com/office/drawing/2014/main" id="{E61544FE-ED29-4358-ABC6-8843EF7C4404}"/>
              </a:ext>
            </a:extLst>
          </p:cNvPr>
          <p:cNvSpPr txBox="1"/>
          <p:nvPr/>
        </p:nvSpPr>
        <p:spPr>
          <a:xfrm>
            <a:off x="6156175" y="194801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C</a:t>
            </a:r>
          </a:p>
        </p:txBody>
      </p:sp>
      <p:sp>
        <p:nvSpPr>
          <p:cNvPr id="29" name="Tekstiruutu 28">
            <a:extLst>
              <a:ext uri="{FF2B5EF4-FFF2-40B4-BE49-F238E27FC236}">
                <a16:creationId xmlns:a16="http://schemas.microsoft.com/office/drawing/2014/main" id="{92184732-27E2-4722-94DD-D11DF9A0CC76}"/>
              </a:ext>
            </a:extLst>
          </p:cNvPr>
          <p:cNvSpPr txBox="1"/>
          <p:nvPr/>
        </p:nvSpPr>
        <p:spPr>
          <a:xfrm>
            <a:off x="530592" y="1990402"/>
            <a:ext cx="1746113" cy="369332"/>
          </a:xfrm>
          <a:prstGeom prst="rect">
            <a:avLst/>
          </a:prstGeom>
          <a:noFill/>
        </p:spPr>
        <p:txBody>
          <a:bodyPr wrap="square" rtlCol="0">
            <a:spAutoFit/>
          </a:bodyPr>
          <a:lstStyle/>
          <a:p>
            <a:pPr>
              <a:buFont typeface="Wingdings" pitchFamily="2" charset="2"/>
              <a:buNone/>
            </a:pPr>
            <a:r>
              <a:rPr lang="fi-FI" sz="1800" dirty="0">
                <a:solidFill>
                  <a:srgbClr val="000000"/>
                </a:solidFill>
                <a:latin typeface="Arial Rounded MT Bold" panose="020F0704030504030204" pitchFamily="34" charset="0"/>
              </a:rPr>
              <a:t>Arvosana</a:t>
            </a:r>
          </a:p>
        </p:txBody>
      </p:sp>
      <p:sp>
        <p:nvSpPr>
          <p:cNvPr id="31" name="Ellipsi 30">
            <a:extLst>
              <a:ext uri="{FF2B5EF4-FFF2-40B4-BE49-F238E27FC236}">
                <a16:creationId xmlns:a16="http://schemas.microsoft.com/office/drawing/2014/main" id="{3F470767-BC01-48E6-82D8-C2B3B8FA2109}"/>
              </a:ext>
            </a:extLst>
          </p:cNvPr>
          <p:cNvSpPr/>
          <p:nvPr/>
        </p:nvSpPr>
        <p:spPr bwMode="auto">
          <a:xfrm>
            <a:off x="3915905" y="1889984"/>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2" name="Tekstiruutu 31">
            <a:extLst>
              <a:ext uri="{FF2B5EF4-FFF2-40B4-BE49-F238E27FC236}">
                <a16:creationId xmlns:a16="http://schemas.microsoft.com/office/drawing/2014/main" id="{311E01B2-10E7-40DF-B9E6-3CB99C2A998D}"/>
              </a:ext>
            </a:extLst>
          </p:cNvPr>
          <p:cNvSpPr txBox="1"/>
          <p:nvPr/>
        </p:nvSpPr>
        <p:spPr>
          <a:xfrm>
            <a:off x="4116249" y="1990403"/>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E</a:t>
            </a:r>
          </a:p>
        </p:txBody>
      </p:sp>
      <p:sp>
        <p:nvSpPr>
          <p:cNvPr id="33" name="Ellipsi 32">
            <a:extLst>
              <a:ext uri="{FF2B5EF4-FFF2-40B4-BE49-F238E27FC236}">
                <a16:creationId xmlns:a16="http://schemas.microsoft.com/office/drawing/2014/main" id="{4BF15194-3F8B-40CB-B8E2-D3BF02F59035}"/>
              </a:ext>
            </a:extLst>
          </p:cNvPr>
          <p:cNvSpPr/>
          <p:nvPr/>
        </p:nvSpPr>
        <p:spPr bwMode="auto">
          <a:xfrm>
            <a:off x="2881196" y="2619895"/>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4" name="Ellipsi 33">
            <a:extLst>
              <a:ext uri="{FF2B5EF4-FFF2-40B4-BE49-F238E27FC236}">
                <a16:creationId xmlns:a16="http://schemas.microsoft.com/office/drawing/2014/main" id="{682EDFAC-745F-44C4-9882-CA502B04BA19}"/>
              </a:ext>
            </a:extLst>
          </p:cNvPr>
          <p:cNvSpPr/>
          <p:nvPr/>
        </p:nvSpPr>
        <p:spPr bwMode="auto">
          <a:xfrm>
            <a:off x="4940061" y="2605915"/>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5" name="Ellipsi 34">
            <a:extLst>
              <a:ext uri="{FF2B5EF4-FFF2-40B4-BE49-F238E27FC236}">
                <a16:creationId xmlns:a16="http://schemas.microsoft.com/office/drawing/2014/main" id="{1A45200F-C1A8-44ED-A441-88E192979F3E}"/>
              </a:ext>
            </a:extLst>
          </p:cNvPr>
          <p:cNvSpPr/>
          <p:nvPr/>
        </p:nvSpPr>
        <p:spPr bwMode="auto">
          <a:xfrm>
            <a:off x="5948173" y="2605915"/>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6" name="Ellipsi 35">
            <a:extLst>
              <a:ext uri="{FF2B5EF4-FFF2-40B4-BE49-F238E27FC236}">
                <a16:creationId xmlns:a16="http://schemas.microsoft.com/office/drawing/2014/main" id="{F1CF8A55-AD6D-4528-AB59-418659322AE0}"/>
              </a:ext>
            </a:extLst>
          </p:cNvPr>
          <p:cNvSpPr/>
          <p:nvPr/>
        </p:nvSpPr>
        <p:spPr bwMode="auto">
          <a:xfrm>
            <a:off x="7964397" y="2605915"/>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7" name="Ellipsi 36">
            <a:extLst>
              <a:ext uri="{FF2B5EF4-FFF2-40B4-BE49-F238E27FC236}">
                <a16:creationId xmlns:a16="http://schemas.microsoft.com/office/drawing/2014/main" id="{74C7D217-E180-41B7-BB40-2D6E961CC0C9}"/>
              </a:ext>
            </a:extLst>
          </p:cNvPr>
          <p:cNvSpPr/>
          <p:nvPr/>
        </p:nvSpPr>
        <p:spPr bwMode="auto">
          <a:xfrm>
            <a:off x="6956285" y="2605915"/>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38" name="Tekstiruutu 37">
            <a:extLst>
              <a:ext uri="{FF2B5EF4-FFF2-40B4-BE49-F238E27FC236}">
                <a16:creationId xmlns:a16="http://schemas.microsoft.com/office/drawing/2014/main" id="{CE1968C5-01EC-406A-841A-BD754EABD748}"/>
              </a:ext>
            </a:extLst>
          </p:cNvPr>
          <p:cNvSpPr txBox="1"/>
          <p:nvPr/>
        </p:nvSpPr>
        <p:spPr>
          <a:xfrm>
            <a:off x="3025393" y="2720314"/>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46</a:t>
            </a:r>
          </a:p>
        </p:txBody>
      </p:sp>
      <p:sp>
        <p:nvSpPr>
          <p:cNvPr id="39" name="Tekstiruutu 38">
            <a:extLst>
              <a:ext uri="{FF2B5EF4-FFF2-40B4-BE49-F238E27FC236}">
                <a16:creationId xmlns:a16="http://schemas.microsoft.com/office/drawing/2014/main" id="{5F6B1E78-3A27-4880-A450-CDCC5C3AC7FE}"/>
              </a:ext>
            </a:extLst>
          </p:cNvPr>
          <p:cNvSpPr txBox="1"/>
          <p:nvPr/>
        </p:nvSpPr>
        <p:spPr>
          <a:xfrm>
            <a:off x="5115980" y="267792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34</a:t>
            </a:r>
          </a:p>
        </p:txBody>
      </p:sp>
      <p:sp>
        <p:nvSpPr>
          <p:cNvPr id="40" name="Tekstiruutu 39">
            <a:extLst>
              <a:ext uri="{FF2B5EF4-FFF2-40B4-BE49-F238E27FC236}">
                <a16:creationId xmlns:a16="http://schemas.microsoft.com/office/drawing/2014/main" id="{139BA282-5BF8-47E5-B1EF-8997F677A1A7}"/>
              </a:ext>
            </a:extLst>
          </p:cNvPr>
          <p:cNvSpPr txBox="1"/>
          <p:nvPr/>
        </p:nvSpPr>
        <p:spPr>
          <a:xfrm>
            <a:off x="8061158" y="2687062"/>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10</a:t>
            </a:r>
          </a:p>
        </p:txBody>
      </p:sp>
      <p:sp>
        <p:nvSpPr>
          <p:cNvPr id="41" name="Tekstiruutu 40">
            <a:extLst>
              <a:ext uri="{FF2B5EF4-FFF2-40B4-BE49-F238E27FC236}">
                <a16:creationId xmlns:a16="http://schemas.microsoft.com/office/drawing/2014/main" id="{F5BD6D16-846E-4E76-8EBB-4FD48AAD02C7}"/>
              </a:ext>
            </a:extLst>
          </p:cNvPr>
          <p:cNvSpPr txBox="1"/>
          <p:nvPr/>
        </p:nvSpPr>
        <p:spPr>
          <a:xfrm>
            <a:off x="7092099" y="267792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18</a:t>
            </a:r>
          </a:p>
        </p:txBody>
      </p:sp>
      <p:sp>
        <p:nvSpPr>
          <p:cNvPr id="42" name="Tekstiruutu 41">
            <a:extLst>
              <a:ext uri="{FF2B5EF4-FFF2-40B4-BE49-F238E27FC236}">
                <a16:creationId xmlns:a16="http://schemas.microsoft.com/office/drawing/2014/main" id="{FD609E2C-11A3-48F3-8256-BA031FD2AEFB}"/>
              </a:ext>
            </a:extLst>
          </p:cNvPr>
          <p:cNvSpPr txBox="1"/>
          <p:nvPr/>
        </p:nvSpPr>
        <p:spPr>
          <a:xfrm>
            <a:off x="6116071" y="267792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26</a:t>
            </a:r>
          </a:p>
        </p:txBody>
      </p:sp>
      <p:sp>
        <p:nvSpPr>
          <p:cNvPr id="43" name="Ellipsi 42">
            <a:extLst>
              <a:ext uri="{FF2B5EF4-FFF2-40B4-BE49-F238E27FC236}">
                <a16:creationId xmlns:a16="http://schemas.microsoft.com/office/drawing/2014/main" id="{B18690D2-6192-4097-AA4D-5F8653257D3D}"/>
              </a:ext>
            </a:extLst>
          </p:cNvPr>
          <p:cNvSpPr/>
          <p:nvPr/>
        </p:nvSpPr>
        <p:spPr bwMode="auto">
          <a:xfrm>
            <a:off x="3923927" y="2619896"/>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44" name="Tekstiruutu 43">
            <a:extLst>
              <a:ext uri="{FF2B5EF4-FFF2-40B4-BE49-F238E27FC236}">
                <a16:creationId xmlns:a16="http://schemas.microsoft.com/office/drawing/2014/main" id="{D3174DD2-365E-4E60-880E-2C5F55B24FA3}"/>
              </a:ext>
            </a:extLst>
          </p:cNvPr>
          <p:cNvSpPr txBox="1"/>
          <p:nvPr/>
        </p:nvSpPr>
        <p:spPr>
          <a:xfrm>
            <a:off x="4092187" y="2720315"/>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41</a:t>
            </a:r>
          </a:p>
        </p:txBody>
      </p:sp>
      <p:sp>
        <p:nvSpPr>
          <p:cNvPr id="45" name="Ellipsi 44">
            <a:extLst>
              <a:ext uri="{FF2B5EF4-FFF2-40B4-BE49-F238E27FC236}">
                <a16:creationId xmlns:a16="http://schemas.microsoft.com/office/drawing/2014/main" id="{B4AD3365-5DF9-4032-A40D-E477654C031D}"/>
              </a:ext>
            </a:extLst>
          </p:cNvPr>
          <p:cNvSpPr/>
          <p:nvPr/>
        </p:nvSpPr>
        <p:spPr bwMode="auto">
          <a:xfrm>
            <a:off x="2881197" y="3397933"/>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46" name="Ellipsi 45">
            <a:extLst>
              <a:ext uri="{FF2B5EF4-FFF2-40B4-BE49-F238E27FC236}">
                <a16:creationId xmlns:a16="http://schemas.microsoft.com/office/drawing/2014/main" id="{E4E6FF59-FB40-4F07-92C1-79CF0E527C7C}"/>
              </a:ext>
            </a:extLst>
          </p:cNvPr>
          <p:cNvSpPr/>
          <p:nvPr/>
        </p:nvSpPr>
        <p:spPr bwMode="auto">
          <a:xfrm>
            <a:off x="4940062" y="3383953"/>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47" name="Ellipsi 46">
            <a:extLst>
              <a:ext uri="{FF2B5EF4-FFF2-40B4-BE49-F238E27FC236}">
                <a16:creationId xmlns:a16="http://schemas.microsoft.com/office/drawing/2014/main" id="{9AE87C15-284E-4456-AC96-B75F7FE96A43}"/>
              </a:ext>
            </a:extLst>
          </p:cNvPr>
          <p:cNvSpPr/>
          <p:nvPr/>
        </p:nvSpPr>
        <p:spPr bwMode="auto">
          <a:xfrm>
            <a:off x="5948174" y="3383953"/>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48" name="Ellipsi 47">
            <a:extLst>
              <a:ext uri="{FF2B5EF4-FFF2-40B4-BE49-F238E27FC236}">
                <a16:creationId xmlns:a16="http://schemas.microsoft.com/office/drawing/2014/main" id="{1E021545-7AD3-4CF8-A96A-C9376F4B79F1}"/>
              </a:ext>
            </a:extLst>
          </p:cNvPr>
          <p:cNvSpPr/>
          <p:nvPr/>
        </p:nvSpPr>
        <p:spPr bwMode="auto">
          <a:xfrm>
            <a:off x="7964398" y="3383953"/>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49" name="Ellipsi 48">
            <a:extLst>
              <a:ext uri="{FF2B5EF4-FFF2-40B4-BE49-F238E27FC236}">
                <a16:creationId xmlns:a16="http://schemas.microsoft.com/office/drawing/2014/main" id="{0707A1F1-E7B9-48E9-9105-D681CC446022}"/>
              </a:ext>
            </a:extLst>
          </p:cNvPr>
          <p:cNvSpPr/>
          <p:nvPr/>
        </p:nvSpPr>
        <p:spPr bwMode="auto">
          <a:xfrm>
            <a:off x="6956286" y="3383953"/>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50" name="Tekstiruutu 49">
            <a:extLst>
              <a:ext uri="{FF2B5EF4-FFF2-40B4-BE49-F238E27FC236}">
                <a16:creationId xmlns:a16="http://schemas.microsoft.com/office/drawing/2014/main" id="{45B77C60-9E09-4A4A-80FD-D080504C4C65}"/>
              </a:ext>
            </a:extLst>
          </p:cNvPr>
          <p:cNvSpPr txBox="1"/>
          <p:nvPr/>
        </p:nvSpPr>
        <p:spPr>
          <a:xfrm>
            <a:off x="3025394" y="3498352"/>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46</a:t>
            </a:r>
          </a:p>
        </p:txBody>
      </p:sp>
      <p:sp>
        <p:nvSpPr>
          <p:cNvPr id="51" name="Tekstiruutu 50">
            <a:extLst>
              <a:ext uri="{FF2B5EF4-FFF2-40B4-BE49-F238E27FC236}">
                <a16:creationId xmlns:a16="http://schemas.microsoft.com/office/drawing/2014/main" id="{204B6B27-BDAC-46E0-9C5F-F8E2BDA6462C}"/>
              </a:ext>
            </a:extLst>
          </p:cNvPr>
          <p:cNvSpPr txBox="1"/>
          <p:nvPr/>
        </p:nvSpPr>
        <p:spPr>
          <a:xfrm>
            <a:off x="5115981" y="345596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40</a:t>
            </a:r>
          </a:p>
        </p:txBody>
      </p:sp>
      <p:sp>
        <p:nvSpPr>
          <p:cNvPr id="52" name="Tekstiruutu 51">
            <a:extLst>
              <a:ext uri="{FF2B5EF4-FFF2-40B4-BE49-F238E27FC236}">
                <a16:creationId xmlns:a16="http://schemas.microsoft.com/office/drawing/2014/main" id="{D6D5F95D-DC56-4765-95B2-C4696E39BBD0}"/>
              </a:ext>
            </a:extLst>
          </p:cNvPr>
          <p:cNvSpPr txBox="1"/>
          <p:nvPr/>
        </p:nvSpPr>
        <p:spPr>
          <a:xfrm>
            <a:off x="8061159" y="3465100"/>
            <a:ext cx="623319" cy="461665"/>
          </a:xfrm>
          <a:prstGeom prst="rect">
            <a:avLst/>
          </a:prstGeom>
          <a:noFill/>
        </p:spPr>
        <p:txBody>
          <a:bodyPr wrap="square" rtlCol="0">
            <a:spAutoFit/>
          </a:bodyPr>
          <a:lstStyle/>
          <a:p>
            <a:pPr>
              <a:buFont typeface="Wingdings" pitchFamily="2" charset="2"/>
              <a:buNone/>
            </a:pPr>
            <a:r>
              <a:rPr lang="fi-FI" sz="2400">
                <a:solidFill>
                  <a:srgbClr val="000000"/>
                </a:solidFill>
                <a:latin typeface="Arial Rounded MT Bold" panose="020F0704030504030204" pitchFamily="34" charset="0"/>
              </a:rPr>
              <a:t>19</a:t>
            </a:r>
            <a:endParaRPr lang="fi-FI" sz="2400" dirty="0">
              <a:solidFill>
                <a:srgbClr val="000000"/>
              </a:solidFill>
              <a:latin typeface="Arial Rounded MT Bold" panose="020F0704030504030204" pitchFamily="34" charset="0"/>
            </a:endParaRPr>
          </a:p>
        </p:txBody>
      </p:sp>
      <p:sp>
        <p:nvSpPr>
          <p:cNvPr id="53" name="Tekstiruutu 52">
            <a:extLst>
              <a:ext uri="{FF2B5EF4-FFF2-40B4-BE49-F238E27FC236}">
                <a16:creationId xmlns:a16="http://schemas.microsoft.com/office/drawing/2014/main" id="{E456EDB6-62E8-48A0-94A8-D85177877DBD}"/>
              </a:ext>
            </a:extLst>
          </p:cNvPr>
          <p:cNvSpPr txBox="1"/>
          <p:nvPr/>
        </p:nvSpPr>
        <p:spPr>
          <a:xfrm>
            <a:off x="7092100" y="345596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27</a:t>
            </a:r>
          </a:p>
        </p:txBody>
      </p:sp>
      <p:sp>
        <p:nvSpPr>
          <p:cNvPr id="54" name="Tekstiruutu 53">
            <a:extLst>
              <a:ext uri="{FF2B5EF4-FFF2-40B4-BE49-F238E27FC236}">
                <a16:creationId xmlns:a16="http://schemas.microsoft.com/office/drawing/2014/main" id="{5AE94AAC-CF18-418D-BDE7-E8AA229966D3}"/>
              </a:ext>
            </a:extLst>
          </p:cNvPr>
          <p:cNvSpPr txBox="1"/>
          <p:nvPr/>
        </p:nvSpPr>
        <p:spPr>
          <a:xfrm>
            <a:off x="6116072" y="3455961"/>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35</a:t>
            </a:r>
          </a:p>
        </p:txBody>
      </p:sp>
      <p:sp>
        <p:nvSpPr>
          <p:cNvPr id="55" name="Ellipsi 54">
            <a:extLst>
              <a:ext uri="{FF2B5EF4-FFF2-40B4-BE49-F238E27FC236}">
                <a16:creationId xmlns:a16="http://schemas.microsoft.com/office/drawing/2014/main" id="{824E6227-4FBB-4C0D-811A-A43D1F937DA8}"/>
              </a:ext>
            </a:extLst>
          </p:cNvPr>
          <p:cNvSpPr/>
          <p:nvPr/>
        </p:nvSpPr>
        <p:spPr bwMode="auto">
          <a:xfrm>
            <a:off x="3923928" y="3397934"/>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56" name="Tekstiruutu 55">
            <a:extLst>
              <a:ext uri="{FF2B5EF4-FFF2-40B4-BE49-F238E27FC236}">
                <a16:creationId xmlns:a16="http://schemas.microsoft.com/office/drawing/2014/main" id="{6BE250F8-DCD9-433B-B95D-41497906D6F6}"/>
              </a:ext>
            </a:extLst>
          </p:cNvPr>
          <p:cNvSpPr txBox="1"/>
          <p:nvPr/>
        </p:nvSpPr>
        <p:spPr>
          <a:xfrm>
            <a:off x="4092188" y="3498353"/>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43</a:t>
            </a:r>
          </a:p>
        </p:txBody>
      </p:sp>
      <p:sp>
        <p:nvSpPr>
          <p:cNvPr id="57" name="Ellipsi 56">
            <a:extLst>
              <a:ext uri="{FF2B5EF4-FFF2-40B4-BE49-F238E27FC236}">
                <a16:creationId xmlns:a16="http://schemas.microsoft.com/office/drawing/2014/main" id="{1521DC49-8287-4EBE-A205-7B4EFDEE5E87}"/>
              </a:ext>
            </a:extLst>
          </p:cNvPr>
          <p:cNvSpPr/>
          <p:nvPr/>
        </p:nvSpPr>
        <p:spPr bwMode="auto">
          <a:xfrm>
            <a:off x="2881197" y="4063678"/>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58" name="Ellipsi 57">
            <a:extLst>
              <a:ext uri="{FF2B5EF4-FFF2-40B4-BE49-F238E27FC236}">
                <a16:creationId xmlns:a16="http://schemas.microsoft.com/office/drawing/2014/main" id="{109368BE-1977-4F60-96BF-E78C4141BBB3}"/>
              </a:ext>
            </a:extLst>
          </p:cNvPr>
          <p:cNvSpPr/>
          <p:nvPr/>
        </p:nvSpPr>
        <p:spPr bwMode="auto">
          <a:xfrm>
            <a:off x="4940062" y="4049698"/>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59" name="Ellipsi 58">
            <a:extLst>
              <a:ext uri="{FF2B5EF4-FFF2-40B4-BE49-F238E27FC236}">
                <a16:creationId xmlns:a16="http://schemas.microsoft.com/office/drawing/2014/main" id="{4AB4976B-C226-4123-9CF6-7DFF23C24FD7}"/>
              </a:ext>
            </a:extLst>
          </p:cNvPr>
          <p:cNvSpPr/>
          <p:nvPr/>
        </p:nvSpPr>
        <p:spPr bwMode="auto">
          <a:xfrm>
            <a:off x="5948174" y="4049698"/>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60" name="Ellipsi 59">
            <a:extLst>
              <a:ext uri="{FF2B5EF4-FFF2-40B4-BE49-F238E27FC236}">
                <a16:creationId xmlns:a16="http://schemas.microsoft.com/office/drawing/2014/main" id="{AD1E6A0D-CA58-402E-BC99-A8A94462BC60}"/>
              </a:ext>
            </a:extLst>
          </p:cNvPr>
          <p:cNvSpPr/>
          <p:nvPr/>
        </p:nvSpPr>
        <p:spPr bwMode="auto">
          <a:xfrm>
            <a:off x="7964398" y="4049698"/>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61" name="Ellipsi 60">
            <a:extLst>
              <a:ext uri="{FF2B5EF4-FFF2-40B4-BE49-F238E27FC236}">
                <a16:creationId xmlns:a16="http://schemas.microsoft.com/office/drawing/2014/main" id="{DEF01DD4-1A5F-43F5-A91F-4109DBC56ABE}"/>
              </a:ext>
            </a:extLst>
          </p:cNvPr>
          <p:cNvSpPr/>
          <p:nvPr/>
        </p:nvSpPr>
        <p:spPr bwMode="auto">
          <a:xfrm>
            <a:off x="6956286" y="4049698"/>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62" name="Tekstiruutu 61">
            <a:extLst>
              <a:ext uri="{FF2B5EF4-FFF2-40B4-BE49-F238E27FC236}">
                <a16:creationId xmlns:a16="http://schemas.microsoft.com/office/drawing/2014/main" id="{A87AFE3C-C773-408E-9F19-0B98F6E33FF2}"/>
              </a:ext>
            </a:extLst>
          </p:cNvPr>
          <p:cNvSpPr txBox="1"/>
          <p:nvPr/>
        </p:nvSpPr>
        <p:spPr>
          <a:xfrm>
            <a:off x="3025394" y="4164097"/>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40</a:t>
            </a:r>
          </a:p>
        </p:txBody>
      </p:sp>
      <p:sp>
        <p:nvSpPr>
          <p:cNvPr id="63" name="Tekstiruutu 62">
            <a:extLst>
              <a:ext uri="{FF2B5EF4-FFF2-40B4-BE49-F238E27FC236}">
                <a16:creationId xmlns:a16="http://schemas.microsoft.com/office/drawing/2014/main" id="{63249ADD-190E-4EF4-8ED4-37A158D3CA8D}"/>
              </a:ext>
            </a:extLst>
          </p:cNvPr>
          <p:cNvSpPr txBox="1"/>
          <p:nvPr/>
        </p:nvSpPr>
        <p:spPr>
          <a:xfrm>
            <a:off x="5115981" y="4121706"/>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27</a:t>
            </a:r>
          </a:p>
        </p:txBody>
      </p:sp>
      <p:sp>
        <p:nvSpPr>
          <p:cNvPr id="64" name="Tekstiruutu 63">
            <a:extLst>
              <a:ext uri="{FF2B5EF4-FFF2-40B4-BE49-F238E27FC236}">
                <a16:creationId xmlns:a16="http://schemas.microsoft.com/office/drawing/2014/main" id="{8452E749-0813-45DE-9EEA-9EB1FD95120E}"/>
              </a:ext>
            </a:extLst>
          </p:cNvPr>
          <p:cNvSpPr txBox="1"/>
          <p:nvPr/>
        </p:nvSpPr>
        <p:spPr>
          <a:xfrm>
            <a:off x="8061159" y="4130845"/>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6</a:t>
            </a:r>
          </a:p>
        </p:txBody>
      </p:sp>
      <p:sp>
        <p:nvSpPr>
          <p:cNvPr id="65" name="Tekstiruutu 64">
            <a:extLst>
              <a:ext uri="{FF2B5EF4-FFF2-40B4-BE49-F238E27FC236}">
                <a16:creationId xmlns:a16="http://schemas.microsoft.com/office/drawing/2014/main" id="{432577E8-8F12-47A5-BD9E-CE4363C697C9}"/>
              </a:ext>
            </a:extLst>
          </p:cNvPr>
          <p:cNvSpPr txBox="1"/>
          <p:nvPr/>
        </p:nvSpPr>
        <p:spPr>
          <a:xfrm>
            <a:off x="7092100" y="4121706"/>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13</a:t>
            </a:r>
          </a:p>
        </p:txBody>
      </p:sp>
      <p:sp>
        <p:nvSpPr>
          <p:cNvPr id="66" name="Tekstiruutu 65">
            <a:extLst>
              <a:ext uri="{FF2B5EF4-FFF2-40B4-BE49-F238E27FC236}">
                <a16:creationId xmlns:a16="http://schemas.microsoft.com/office/drawing/2014/main" id="{5BDBF49A-5B95-4A09-8D99-29A95BDCCF57}"/>
              </a:ext>
            </a:extLst>
          </p:cNvPr>
          <p:cNvSpPr txBox="1"/>
          <p:nvPr/>
        </p:nvSpPr>
        <p:spPr>
          <a:xfrm>
            <a:off x="6116072" y="4121706"/>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19</a:t>
            </a:r>
          </a:p>
        </p:txBody>
      </p:sp>
      <p:sp>
        <p:nvSpPr>
          <p:cNvPr id="67" name="Ellipsi 66">
            <a:extLst>
              <a:ext uri="{FF2B5EF4-FFF2-40B4-BE49-F238E27FC236}">
                <a16:creationId xmlns:a16="http://schemas.microsoft.com/office/drawing/2014/main" id="{9F4DEDFB-0EE5-45B6-82A3-31316DA45E9D}"/>
              </a:ext>
            </a:extLst>
          </p:cNvPr>
          <p:cNvSpPr/>
          <p:nvPr/>
        </p:nvSpPr>
        <p:spPr bwMode="auto">
          <a:xfrm>
            <a:off x="3923928" y="4063679"/>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68" name="Tekstiruutu 67">
            <a:extLst>
              <a:ext uri="{FF2B5EF4-FFF2-40B4-BE49-F238E27FC236}">
                <a16:creationId xmlns:a16="http://schemas.microsoft.com/office/drawing/2014/main" id="{AE99C74B-5903-43AF-B69D-13B2CDBF92CD}"/>
              </a:ext>
            </a:extLst>
          </p:cNvPr>
          <p:cNvSpPr txBox="1"/>
          <p:nvPr/>
        </p:nvSpPr>
        <p:spPr>
          <a:xfrm>
            <a:off x="4092188" y="4164098"/>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35</a:t>
            </a:r>
          </a:p>
        </p:txBody>
      </p:sp>
      <p:sp>
        <p:nvSpPr>
          <p:cNvPr id="69" name="Tekstiruutu 68">
            <a:extLst>
              <a:ext uri="{FF2B5EF4-FFF2-40B4-BE49-F238E27FC236}">
                <a16:creationId xmlns:a16="http://schemas.microsoft.com/office/drawing/2014/main" id="{DA7EDD79-BA49-4DB6-928E-00B6D1AA3EDC}"/>
              </a:ext>
            </a:extLst>
          </p:cNvPr>
          <p:cNvSpPr txBox="1"/>
          <p:nvPr/>
        </p:nvSpPr>
        <p:spPr>
          <a:xfrm>
            <a:off x="239578" y="1022024"/>
            <a:ext cx="8360948" cy="646331"/>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Ylioppilastutkinnosta </a:t>
            </a:r>
            <a:r>
              <a:rPr lang="fi-FI" sz="1800" b="1" u="sng" dirty="0">
                <a:solidFill>
                  <a:prstClr val="black"/>
                </a:solidFill>
                <a:latin typeface="Calibri" panose="020F0502020204030204"/>
              </a:rPr>
              <a:t>huomioidaan kaikilta </a:t>
            </a:r>
            <a:r>
              <a:rPr lang="fi-FI" sz="1800" b="1" dirty="0">
                <a:solidFill>
                  <a:prstClr val="black"/>
                </a:solidFill>
                <a:latin typeface="Calibri" panose="020F0502020204030204"/>
              </a:rPr>
              <a:t>äidinkieli, matematiikka ja vieras/toinen kotimainen kieli:</a:t>
            </a:r>
          </a:p>
        </p:txBody>
      </p:sp>
      <p:cxnSp>
        <p:nvCxnSpPr>
          <p:cNvPr id="70" name="Suora yhdysviiva 69">
            <a:extLst>
              <a:ext uri="{FF2B5EF4-FFF2-40B4-BE49-F238E27FC236}">
                <a16:creationId xmlns:a16="http://schemas.microsoft.com/office/drawing/2014/main" id="{AAF9B377-2453-49CF-9D3C-7573B365FB40}"/>
              </a:ext>
            </a:extLst>
          </p:cNvPr>
          <p:cNvCxnSpPr/>
          <p:nvPr/>
        </p:nvCxnSpPr>
        <p:spPr>
          <a:xfrm>
            <a:off x="593558" y="3278165"/>
            <a:ext cx="8309810" cy="13980"/>
          </a:xfrm>
          <a:prstGeom prst="line">
            <a:avLst/>
          </a:prstGeom>
          <a:noFill/>
          <a:ln w="28575" cap="flat" cmpd="sng" algn="ctr">
            <a:solidFill>
              <a:srgbClr val="4472C4"/>
            </a:solidFill>
            <a:prstDash val="solid"/>
            <a:miter lim="800000"/>
          </a:ln>
          <a:effectLst/>
        </p:spPr>
      </p:cxnSp>
      <p:cxnSp>
        <p:nvCxnSpPr>
          <p:cNvPr id="71" name="Suora yhdysviiva 70">
            <a:extLst>
              <a:ext uri="{FF2B5EF4-FFF2-40B4-BE49-F238E27FC236}">
                <a16:creationId xmlns:a16="http://schemas.microsoft.com/office/drawing/2014/main" id="{17EA0D62-3CFE-42CD-BAFF-4D8DC0B08433}"/>
              </a:ext>
            </a:extLst>
          </p:cNvPr>
          <p:cNvCxnSpPr/>
          <p:nvPr/>
        </p:nvCxnSpPr>
        <p:spPr>
          <a:xfrm>
            <a:off x="617622" y="4729967"/>
            <a:ext cx="8309810" cy="13980"/>
          </a:xfrm>
          <a:prstGeom prst="line">
            <a:avLst/>
          </a:prstGeom>
          <a:noFill/>
          <a:ln w="28575" cap="flat" cmpd="sng" algn="ctr">
            <a:solidFill>
              <a:srgbClr val="4472C4"/>
            </a:solidFill>
            <a:prstDash val="solid"/>
            <a:miter lim="800000"/>
          </a:ln>
          <a:effectLst/>
        </p:spPr>
      </p:cxnSp>
      <p:sp>
        <p:nvSpPr>
          <p:cNvPr id="72" name="Ellipsi 71">
            <a:extLst>
              <a:ext uri="{FF2B5EF4-FFF2-40B4-BE49-F238E27FC236}">
                <a16:creationId xmlns:a16="http://schemas.microsoft.com/office/drawing/2014/main" id="{BD19AF8E-21B1-41C8-82D0-E7FA3C88518F}"/>
              </a:ext>
            </a:extLst>
          </p:cNvPr>
          <p:cNvSpPr/>
          <p:nvPr/>
        </p:nvSpPr>
        <p:spPr bwMode="auto">
          <a:xfrm>
            <a:off x="2873176" y="4785576"/>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73" name="Ellipsi 72">
            <a:extLst>
              <a:ext uri="{FF2B5EF4-FFF2-40B4-BE49-F238E27FC236}">
                <a16:creationId xmlns:a16="http://schemas.microsoft.com/office/drawing/2014/main" id="{443E0CD4-9B23-4151-A189-324F7536712F}"/>
              </a:ext>
            </a:extLst>
          </p:cNvPr>
          <p:cNvSpPr/>
          <p:nvPr/>
        </p:nvSpPr>
        <p:spPr bwMode="auto">
          <a:xfrm>
            <a:off x="4932041" y="4771596"/>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74" name="Ellipsi 73">
            <a:extLst>
              <a:ext uri="{FF2B5EF4-FFF2-40B4-BE49-F238E27FC236}">
                <a16:creationId xmlns:a16="http://schemas.microsoft.com/office/drawing/2014/main" id="{A7659329-29A9-4728-905C-6B74DFA09298}"/>
              </a:ext>
            </a:extLst>
          </p:cNvPr>
          <p:cNvSpPr/>
          <p:nvPr/>
        </p:nvSpPr>
        <p:spPr bwMode="auto">
          <a:xfrm>
            <a:off x="5940153" y="4771596"/>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75" name="Ellipsi 74">
            <a:extLst>
              <a:ext uri="{FF2B5EF4-FFF2-40B4-BE49-F238E27FC236}">
                <a16:creationId xmlns:a16="http://schemas.microsoft.com/office/drawing/2014/main" id="{53568407-9B2B-4C76-B277-56AFD9CC6473}"/>
              </a:ext>
            </a:extLst>
          </p:cNvPr>
          <p:cNvSpPr/>
          <p:nvPr/>
        </p:nvSpPr>
        <p:spPr bwMode="auto">
          <a:xfrm>
            <a:off x="7956377" y="4771596"/>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76" name="Ellipsi 75">
            <a:extLst>
              <a:ext uri="{FF2B5EF4-FFF2-40B4-BE49-F238E27FC236}">
                <a16:creationId xmlns:a16="http://schemas.microsoft.com/office/drawing/2014/main" id="{01ABB6DD-D229-4203-887E-AB9778988FE9}"/>
              </a:ext>
            </a:extLst>
          </p:cNvPr>
          <p:cNvSpPr/>
          <p:nvPr/>
        </p:nvSpPr>
        <p:spPr bwMode="auto">
          <a:xfrm>
            <a:off x="6948265" y="4771596"/>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77" name="Tekstiruutu 76">
            <a:extLst>
              <a:ext uri="{FF2B5EF4-FFF2-40B4-BE49-F238E27FC236}">
                <a16:creationId xmlns:a16="http://schemas.microsoft.com/office/drawing/2014/main" id="{AB0EBE7A-88DF-4FA0-BCA4-9A80EBF02BBD}"/>
              </a:ext>
            </a:extLst>
          </p:cNvPr>
          <p:cNvSpPr txBox="1"/>
          <p:nvPr/>
        </p:nvSpPr>
        <p:spPr>
          <a:xfrm>
            <a:off x="3017373" y="4885995"/>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46</a:t>
            </a:r>
          </a:p>
        </p:txBody>
      </p:sp>
      <p:sp>
        <p:nvSpPr>
          <p:cNvPr id="78" name="Tekstiruutu 77">
            <a:extLst>
              <a:ext uri="{FF2B5EF4-FFF2-40B4-BE49-F238E27FC236}">
                <a16:creationId xmlns:a16="http://schemas.microsoft.com/office/drawing/2014/main" id="{171B3086-703E-47F9-83D3-881CAA02DD34}"/>
              </a:ext>
            </a:extLst>
          </p:cNvPr>
          <p:cNvSpPr txBox="1"/>
          <p:nvPr/>
        </p:nvSpPr>
        <p:spPr>
          <a:xfrm>
            <a:off x="5107960" y="4843604"/>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34</a:t>
            </a:r>
          </a:p>
        </p:txBody>
      </p:sp>
      <p:sp>
        <p:nvSpPr>
          <p:cNvPr id="79" name="Tekstiruutu 78">
            <a:extLst>
              <a:ext uri="{FF2B5EF4-FFF2-40B4-BE49-F238E27FC236}">
                <a16:creationId xmlns:a16="http://schemas.microsoft.com/office/drawing/2014/main" id="{023B05F3-E29B-44C8-BBDA-58F63FA0BC03}"/>
              </a:ext>
            </a:extLst>
          </p:cNvPr>
          <p:cNvSpPr txBox="1"/>
          <p:nvPr/>
        </p:nvSpPr>
        <p:spPr>
          <a:xfrm>
            <a:off x="8053138" y="4852743"/>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10</a:t>
            </a:r>
          </a:p>
        </p:txBody>
      </p:sp>
      <p:sp>
        <p:nvSpPr>
          <p:cNvPr id="80" name="Tekstiruutu 79">
            <a:extLst>
              <a:ext uri="{FF2B5EF4-FFF2-40B4-BE49-F238E27FC236}">
                <a16:creationId xmlns:a16="http://schemas.microsoft.com/office/drawing/2014/main" id="{F1BCB489-C16B-4FBB-9A6E-65459F031246}"/>
              </a:ext>
            </a:extLst>
          </p:cNvPr>
          <p:cNvSpPr txBox="1"/>
          <p:nvPr/>
        </p:nvSpPr>
        <p:spPr>
          <a:xfrm>
            <a:off x="7084079" y="4843604"/>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18</a:t>
            </a:r>
          </a:p>
        </p:txBody>
      </p:sp>
      <p:sp>
        <p:nvSpPr>
          <p:cNvPr id="81" name="Tekstiruutu 80">
            <a:extLst>
              <a:ext uri="{FF2B5EF4-FFF2-40B4-BE49-F238E27FC236}">
                <a16:creationId xmlns:a16="http://schemas.microsoft.com/office/drawing/2014/main" id="{BDDD8F39-C75A-4870-BA04-9BEFDA0CD606}"/>
              </a:ext>
            </a:extLst>
          </p:cNvPr>
          <p:cNvSpPr txBox="1"/>
          <p:nvPr/>
        </p:nvSpPr>
        <p:spPr>
          <a:xfrm>
            <a:off x="6108051" y="4843604"/>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26</a:t>
            </a:r>
          </a:p>
        </p:txBody>
      </p:sp>
      <p:sp>
        <p:nvSpPr>
          <p:cNvPr id="82" name="Ellipsi 81">
            <a:extLst>
              <a:ext uri="{FF2B5EF4-FFF2-40B4-BE49-F238E27FC236}">
                <a16:creationId xmlns:a16="http://schemas.microsoft.com/office/drawing/2014/main" id="{F47361E6-BCDB-4CA5-A6B7-670B4BEA3FBC}"/>
              </a:ext>
            </a:extLst>
          </p:cNvPr>
          <p:cNvSpPr/>
          <p:nvPr/>
        </p:nvSpPr>
        <p:spPr bwMode="auto">
          <a:xfrm>
            <a:off x="3915907" y="4785577"/>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3" name="Tekstiruutu 82">
            <a:extLst>
              <a:ext uri="{FF2B5EF4-FFF2-40B4-BE49-F238E27FC236}">
                <a16:creationId xmlns:a16="http://schemas.microsoft.com/office/drawing/2014/main" id="{EE026484-0894-4517-A5F9-A90C63626518}"/>
              </a:ext>
            </a:extLst>
          </p:cNvPr>
          <p:cNvSpPr txBox="1"/>
          <p:nvPr/>
        </p:nvSpPr>
        <p:spPr>
          <a:xfrm>
            <a:off x="4084167" y="4885996"/>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41</a:t>
            </a:r>
          </a:p>
        </p:txBody>
      </p:sp>
      <p:sp>
        <p:nvSpPr>
          <p:cNvPr id="84" name="Ellipsi 83">
            <a:extLst>
              <a:ext uri="{FF2B5EF4-FFF2-40B4-BE49-F238E27FC236}">
                <a16:creationId xmlns:a16="http://schemas.microsoft.com/office/drawing/2014/main" id="{8B6B397E-0F5B-44A3-A63F-D3F475552ABF}"/>
              </a:ext>
            </a:extLst>
          </p:cNvPr>
          <p:cNvSpPr/>
          <p:nvPr/>
        </p:nvSpPr>
        <p:spPr bwMode="auto">
          <a:xfrm>
            <a:off x="2881198" y="5443294"/>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5" name="Ellipsi 84">
            <a:extLst>
              <a:ext uri="{FF2B5EF4-FFF2-40B4-BE49-F238E27FC236}">
                <a16:creationId xmlns:a16="http://schemas.microsoft.com/office/drawing/2014/main" id="{E0FE1BA6-A75C-4E31-A145-354FE6BD35DC}"/>
              </a:ext>
            </a:extLst>
          </p:cNvPr>
          <p:cNvSpPr/>
          <p:nvPr/>
        </p:nvSpPr>
        <p:spPr bwMode="auto">
          <a:xfrm>
            <a:off x="4940063" y="5429314"/>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6" name="Ellipsi 85">
            <a:extLst>
              <a:ext uri="{FF2B5EF4-FFF2-40B4-BE49-F238E27FC236}">
                <a16:creationId xmlns:a16="http://schemas.microsoft.com/office/drawing/2014/main" id="{E52A66D3-F4E5-4901-9F9B-C934C1EF7AEA}"/>
              </a:ext>
            </a:extLst>
          </p:cNvPr>
          <p:cNvSpPr/>
          <p:nvPr/>
        </p:nvSpPr>
        <p:spPr bwMode="auto">
          <a:xfrm>
            <a:off x="5948175" y="5429314"/>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7" name="Ellipsi 86">
            <a:extLst>
              <a:ext uri="{FF2B5EF4-FFF2-40B4-BE49-F238E27FC236}">
                <a16:creationId xmlns:a16="http://schemas.microsoft.com/office/drawing/2014/main" id="{DF9E525E-8077-4CCC-862E-7690DBE5A192}"/>
              </a:ext>
            </a:extLst>
          </p:cNvPr>
          <p:cNvSpPr/>
          <p:nvPr/>
        </p:nvSpPr>
        <p:spPr bwMode="auto">
          <a:xfrm>
            <a:off x="7964399" y="5429314"/>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8" name="Ellipsi 87">
            <a:extLst>
              <a:ext uri="{FF2B5EF4-FFF2-40B4-BE49-F238E27FC236}">
                <a16:creationId xmlns:a16="http://schemas.microsoft.com/office/drawing/2014/main" id="{7142742C-35B3-40C8-9064-62A448E0EAD4}"/>
              </a:ext>
            </a:extLst>
          </p:cNvPr>
          <p:cNvSpPr/>
          <p:nvPr/>
        </p:nvSpPr>
        <p:spPr bwMode="auto">
          <a:xfrm>
            <a:off x="6956287" y="5429314"/>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89" name="Tekstiruutu 88">
            <a:extLst>
              <a:ext uri="{FF2B5EF4-FFF2-40B4-BE49-F238E27FC236}">
                <a16:creationId xmlns:a16="http://schemas.microsoft.com/office/drawing/2014/main" id="{7423DD61-05C9-4279-A7FC-013F902B1B0D}"/>
              </a:ext>
            </a:extLst>
          </p:cNvPr>
          <p:cNvSpPr txBox="1"/>
          <p:nvPr/>
        </p:nvSpPr>
        <p:spPr>
          <a:xfrm>
            <a:off x="3025395" y="5543713"/>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38</a:t>
            </a:r>
          </a:p>
        </p:txBody>
      </p:sp>
      <p:sp>
        <p:nvSpPr>
          <p:cNvPr id="90" name="Tekstiruutu 89">
            <a:extLst>
              <a:ext uri="{FF2B5EF4-FFF2-40B4-BE49-F238E27FC236}">
                <a16:creationId xmlns:a16="http://schemas.microsoft.com/office/drawing/2014/main" id="{20D9AB28-8F9A-4F8D-8314-A4D387CC13D0}"/>
              </a:ext>
            </a:extLst>
          </p:cNvPr>
          <p:cNvSpPr txBox="1"/>
          <p:nvPr/>
        </p:nvSpPr>
        <p:spPr>
          <a:xfrm>
            <a:off x="5115982" y="5501322"/>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26</a:t>
            </a:r>
          </a:p>
        </p:txBody>
      </p:sp>
      <p:sp>
        <p:nvSpPr>
          <p:cNvPr id="91" name="Tekstiruutu 90">
            <a:extLst>
              <a:ext uri="{FF2B5EF4-FFF2-40B4-BE49-F238E27FC236}">
                <a16:creationId xmlns:a16="http://schemas.microsoft.com/office/drawing/2014/main" id="{597B9FBE-3C15-4516-8D19-8F8454228ADF}"/>
              </a:ext>
            </a:extLst>
          </p:cNvPr>
          <p:cNvSpPr txBox="1"/>
          <p:nvPr/>
        </p:nvSpPr>
        <p:spPr>
          <a:xfrm>
            <a:off x="8061160" y="5510461"/>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5</a:t>
            </a:r>
          </a:p>
        </p:txBody>
      </p:sp>
      <p:sp>
        <p:nvSpPr>
          <p:cNvPr id="92" name="Tekstiruutu 91">
            <a:extLst>
              <a:ext uri="{FF2B5EF4-FFF2-40B4-BE49-F238E27FC236}">
                <a16:creationId xmlns:a16="http://schemas.microsoft.com/office/drawing/2014/main" id="{F549BCCA-EDD6-4663-A63D-BFDDE3D1E318}"/>
              </a:ext>
            </a:extLst>
          </p:cNvPr>
          <p:cNvSpPr txBox="1"/>
          <p:nvPr/>
        </p:nvSpPr>
        <p:spPr>
          <a:xfrm>
            <a:off x="7092101" y="5501322"/>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12</a:t>
            </a:r>
          </a:p>
        </p:txBody>
      </p:sp>
      <p:sp>
        <p:nvSpPr>
          <p:cNvPr id="93" name="Tekstiruutu 92">
            <a:extLst>
              <a:ext uri="{FF2B5EF4-FFF2-40B4-BE49-F238E27FC236}">
                <a16:creationId xmlns:a16="http://schemas.microsoft.com/office/drawing/2014/main" id="{F4C2A50C-30DA-47DA-AAC1-2B1D848B510D}"/>
              </a:ext>
            </a:extLst>
          </p:cNvPr>
          <p:cNvSpPr txBox="1"/>
          <p:nvPr/>
        </p:nvSpPr>
        <p:spPr>
          <a:xfrm>
            <a:off x="6116073" y="5501322"/>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18</a:t>
            </a:r>
          </a:p>
        </p:txBody>
      </p:sp>
      <p:sp>
        <p:nvSpPr>
          <p:cNvPr id="94" name="Ellipsi 93">
            <a:extLst>
              <a:ext uri="{FF2B5EF4-FFF2-40B4-BE49-F238E27FC236}">
                <a16:creationId xmlns:a16="http://schemas.microsoft.com/office/drawing/2014/main" id="{8821B563-C7A8-41B4-8C18-66BCA7241624}"/>
              </a:ext>
            </a:extLst>
          </p:cNvPr>
          <p:cNvSpPr/>
          <p:nvPr/>
        </p:nvSpPr>
        <p:spPr bwMode="auto">
          <a:xfrm>
            <a:off x="3923929" y="5443295"/>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95" name="Tekstiruutu 94">
            <a:extLst>
              <a:ext uri="{FF2B5EF4-FFF2-40B4-BE49-F238E27FC236}">
                <a16:creationId xmlns:a16="http://schemas.microsoft.com/office/drawing/2014/main" id="{3897C16F-AA43-47A9-84CE-673A8663CF39}"/>
              </a:ext>
            </a:extLst>
          </p:cNvPr>
          <p:cNvSpPr txBox="1"/>
          <p:nvPr/>
        </p:nvSpPr>
        <p:spPr>
          <a:xfrm>
            <a:off x="4092189" y="5543714"/>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34</a:t>
            </a:r>
          </a:p>
        </p:txBody>
      </p:sp>
      <p:sp>
        <p:nvSpPr>
          <p:cNvPr id="96" name="Ellipsi 95">
            <a:extLst>
              <a:ext uri="{FF2B5EF4-FFF2-40B4-BE49-F238E27FC236}">
                <a16:creationId xmlns:a16="http://schemas.microsoft.com/office/drawing/2014/main" id="{7F2D8553-D3D5-4EBC-BB9A-4845485D38D8}"/>
              </a:ext>
            </a:extLst>
          </p:cNvPr>
          <p:cNvSpPr/>
          <p:nvPr/>
        </p:nvSpPr>
        <p:spPr bwMode="auto">
          <a:xfrm>
            <a:off x="2881198" y="6109039"/>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97" name="Ellipsi 96">
            <a:extLst>
              <a:ext uri="{FF2B5EF4-FFF2-40B4-BE49-F238E27FC236}">
                <a16:creationId xmlns:a16="http://schemas.microsoft.com/office/drawing/2014/main" id="{673C0ADF-261F-4332-8CF5-B87248936152}"/>
              </a:ext>
            </a:extLst>
          </p:cNvPr>
          <p:cNvSpPr/>
          <p:nvPr/>
        </p:nvSpPr>
        <p:spPr bwMode="auto">
          <a:xfrm>
            <a:off x="4940063" y="6095059"/>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98" name="Ellipsi 97">
            <a:extLst>
              <a:ext uri="{FF2B5EF4-FFF2-40B4-BE49-F238E27FC236}">
                <a16:creationId xmlns:a16="http://schemas.microsoft.com/office/drawing/2014/main" id="{421161D4-45A8-4092-AACD-E0E5D70ADB1F}"/>
              </a:ext>
            </a:extLst>
          </p:cNvPr>
          <p:cNvSpPr/>
          <p:nvPr/>
        </p:nvSpPr>
        <p:spPr bwMode="auto">
          <a:xfrm>
            <a:off x="5948175" y="6095059"/>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99" name="Ellipsi 98">
            <a:extLst>
              <a:ext uri="{FF2B5EF4-FFF2-40B4-BE49-F238E27FC236}">
                <a16:creationId xmlns:a16="http://schemas.microsoft.com/office/drawing/2014/main" id="{551AE960-7EA9-4B83-A034-3DA15EC67181}"/>
              </a:ext>
            </a:extLst>
          </p:cNvPr>
          <p:cNvSpPr/>
          <p:nvPr/>
        </p:nvSpPr>
        <p:spPr bwMode="auto">
          <a:xfrm>
            <a:off x="7964399" y="6095059"/>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00" name="Ellipsi 99">
            <a:extLst>
              <a:ext uri="{FF2B5EF4-FFF2-40B4-BE49-F238E27FC236}">
                <a16:creationId xmlns:a16="http://schemas.microsoft.com/office/drawing/2014/main" id="{45E8F36F-8181-434D-B4B4-B242C0071ED0}"/>
              </a:ext>
            </a:extLst>
          </p:cNvPr>
          <p:cNvSpPr/>
          <p:nvPr/>
        </p:nvSpPr>
        <p:spPr bwMode="auto">
          <a:xfrm>
            <a:off x="6956287" y="6095059"/>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01" name="Tekstiruutu 100">
            <a:extLst>
              <a:ext uri="{FF2B5EF4-FFF2-40B4-BE49-F238E27FC236}">
                <a16:creationId xmlns:a16="http://schemas.microsoft.com/office/drawing/2014/main" id="{456F82A2-BBC6-4FCE-986B-9386256AA652}"/>
              </a:ext>
            </a:extLst>
          </p:cNvPr>
          <p:cNvSpPr txBox="1"/>
          <p:nvPr/>
        </p:nvSpPr>
        <p:spPr>
          <a:xfrm>
            <a:off x="3025395" y="6209458"/>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30</a:t>
            </a:r>
          </a:p>
        </p:txBody>
      </p:sp>
      <p:sp>
        <p:nvSpPr>
          <p:cNvPr id="102" name="Tekstiruutu 101">
            <a:extLst>
              <a:ext uri="{FF2B5EF4-FFF2-40B4-BE49-F238E27FC236}">
                <a16:creationId xmlns:a16="http://schemas.microsoft.com/office/drawing/2014/main" id="{0E38B827-585A-4F73-ADAF-66004B0B4DA3}"/>
              </a:ext>
            </a:extLst>
          </p:cNvPr>
          <p:cNvSpPr txBox="1"/>
          <p:nvPr/>
        </p:nvSpPr>
        <p:spPr>
          <a:xfrm>
            <a:off x="5115982" y="6167067"/>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21</a:t>
            </a:r>
          </a:p>
        </p:txBody>
      </p:sp>
      <p:sp>
        <p:nvSpPr>
          <p:cNvPr id="103" name="Tekstiruutu 102">
            <a:extLst>
              <a:ext uri="{FF2B5EF4-FFF2-40B4-BE49-F238E27FC236}">
                <a16:creationId xmlns:a16="http://schemas.microsoft.com/office/drawing/2014/main" id="{EF5314C8-5056-4582-8B3A-20F774D101F8}"/>
              </a:ext>
            </a:extLst>
          </p:cNvPr>
          <p:cNvSpPr txBox="1"/>
          <p:nvPr/>
        </p:nvSpPr>
        <p:spPr>
          <a:xfrm>
            <a:off x="8061160" y="6176206"/>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3</a:t>
            </a:r>
          </a:p>
        </p:txBody>
      </p:sp>
      <p:sp>
        <p:nvSpPr>
          <p:cNvPr id="104" name="Tekstiruutu 103">
            <a:extLst>
              <a:ext uri="{FF2B5EF4-FFF2-40B4-BE49-F238E27FC236}">
                <a16:creationId xmlns:a16="http://schemas.microsoft.com/office/drawing/2014/main" id="{9EF62631-DD4F-40E9-90F4-271A472AD56C}"/>
              </a:ext>
            </a:extLst>
          </p:cNvPr>
          <p:cNvSpPr txBox="1"/>
          <p:nvPr/>
        </p:nvSpPr>
        <p:spPr>
          <a:xfrm>
            <a:off x="7092101" y="6167067"/>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9</a:t>
            </a:r>
          </a:p>
        </p:txBody>
      </p:sp>
      <p:sp>
        <p:nvSpPr>
          <p:cNvPr id="105" name="Tekstiruutu 104">
            <a:extLst>
              <a:ext uri="{FF2B5EF4-FFF2-40B4-BE49-F238E27FC236}">
                <a16:creationId xmlns:a16="http://schemas.microsoft.com/office/drawing/2014/main" id="{12C1CEF8-A8BE-4F10-AF68-1A562569DB98}"/>
              </a:ext>
            </a:extLst>
          </p:cNvPr>
          <p:cNvSpPr txBox="1"/>
          <p:nvPr/>
        </p:nvSpPr>
        <p:spPr>
          <a:xfrm>
            <a:off x="6116073" y="6167067"/>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15</a:t>
            </a:r>
          </a:p>
        </p:txBody>
      </p:sp>
      <p:sp>
        <p:nvSpPr>
          <p:cNvPr id="106" name="Ellipsi 105">
            <a:extLst>
              <a:ext uri="{FF2B5EF4-FFF2-40B4-BE49-F238E27FC236}">
                <a16:creationId xmlns:a16="http://schemas.microsoft.com/office/drawing/2014/main" id="{EB8509EB-C7AB-477E-A07F-42BF80DC1514}"/>
              </a:ext>
            </a:extLst>
          </p:cNvPr>
          <p:cNvSpPr/>
          <p:nvPr/>
        </p:nvSpPr>
        <p:spPr bwMode="auto">
          <a:xfrm>
            <a:off x="3923929" y="6109040"/>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07" name="Tekstiruutu 106">
            <a:extLst>
              <a:ext uri="{FF2B5EF4-FFF2-40B4-BE49-F238E27FC236}">
                <a16:creationId xmlns:a16="http://schemas.microsoft.com/office/drawing/2014/main" id="{E91406E8-F424-404E-9DF9-8C8CE3B0C7DB}"/>
              </a:ext>
            </a:extLst>
          </p:cNvPr>
          <p:cNvSpPr txBox="1"/>
          <p:nvPr/>
        </p:nvSpPr>
        <p:spPr>
          <a:xfrm>
            <a:off x="4092189" y="6209459"/>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27</a:t>
            </a:r>
          </a:p>
        </p:txBody>
      </p:sp>
      <p:sp>
        <p:nvSpPr>
          <p:cNvPr id="108" name="Tekstiruutu 107">
            <a:extLst>
              <a:ext uri="{FF2B5EF4-FFF2-40B4-BE49-F238E27FC236}">
                <a16:creationId xmlns:a16="http://schemas.microsoft.com/office/drawing/2014/main" id="{B0529B19-3CE9-4D95-82CB-CB109B56A58E}"/>
              </a:ext>
            </a:extLst>
          </p:cNvPr>
          <p:cNvSpPr txBox="1"/>
          <p:nvPr/>
        </p:nvSpPr>
        <p:spPr>
          <a:xfrm>
            <a:off x="705853" y="2812985"/>
            <a:ext cx="1909010"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Äidinkieli</a:t>
            </a:r>
          </a:p>
        </p:txBody>
      </p:sp>
      <p:sp>
        <p:nvSpPr>
          <p:cNvPr id="109" name="Tekstiruutu 108">
            <a:extLst>
              <a:ext uri="{FF2B5EF4-FFF2-40B4-BE49-F238E27FC236}">
                <a16:creationId xmlns:a16="http://schemas.microsoft.com/office/drawing/2014/main" id="{77506881-4377-4577-A2FA-0EEC239C5A30}"/>
              </a:ext>
            </a:extLst>
          </p:cNvPr>
          <p:cNvSpPr txBox="1"/>
          <p:nvPr/>
        </p:nvSpPr>
        <p:spPr>
          <a:xfrm>
            <a:off x="576395" y="3847676"/>
            <a:ext cx="1909010"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Matematiikka</a:t>
            </a:r>
          </a:p>
        </p:txBody>
      </p:sp>
      <p:sp>
        <p:nvSpPr>
          <p:cNvPr id="110" name="Tekstiruutu 109">
            <a:extLst>
              <a:ext uri="{FF2B5EF4-FFF2-40B4-BE49-F238E27FC236}">
                <a16:creationId xmlns:a16="http://schemas.microsoft.com/office/drawing/2014/main" id="{F586CEAE-5347-456D-9202-A4CE024949B6}"/>
              </a:ext>
            </a:extLst>
          </p:cNvPr>
          <p:cNvSpPr txBox="1"/>
          <p:nvPr/>
        </p:nvSpPr>
        <p:spPr>
          <a:xfrm>
            <a:off x="2125365" y="3525329"/>
            <a:ext cx="864096"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Pitkä</a:t>
            </a:r>
          </a:p>
        </p:txBody>
      </p:sp>
      <p:sp>
        <p:nvSpPr>
          <p:cNvPr id="111" name="Tekstiruutu 110">
            <a:extLst>
              <a:ext uri="{FF2B5EF4-FFF2-40B4-BE49-F238E27FC236}">
                <a16:creationId xmlns:a16="http://schemas.microsoft.com/office/drawing/2014/main" id="{6F447E68-EAB7-428F-BDAB-509A3E76050B}"/>
              </a:ext>
            </a:extLst>
          </p:cNvPr>
          <p:cNvSpPr txBox="1"/>
          <p:nvPr/>
        </p:nvSpPr>
        <p:spPr>
          <a:xfrm>
            <a:off x="2119918" y="4183095"/>
            <a:ext cx="864096"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Lyhyt</a:t>
            </a:r>
          </a:p>
        </p:txBody>
      </p:sp>
      <p:sp>
        <p:nvSpPr>
          <p:cNvPr id="112" name="Tekstiruutu 111">
            <a:extLst>
              <a:ext uri="{FF2B5EF4-FFF2-40B4-BE49-F238E27FC236}">
                <a16:creationId xmlns:a16="http://schemas.microsoft.com/office/drawing/2014/main" id="{91A10AA3-6C36-4E15-9509-8C707DF4C0C5}"/>
              </a:ext>
            </a:extLst>
          </p:cNvPr>
          <p:cNvSpPr txBox="1"/>
          <p:nvPr/>
        </p:nvSpPr>
        <p:spPr>
          <a:xfrm>
            <a:off x="2147670" y="4898909"/>
            <a:ext cx="865156"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Pitkä</a:t>
            </a:r>
          </a:p>
        </p:txBody>
      </p:sp>
      <p:sp>
        <p:nvSpPr>
          <p:cNvPr id="113" name="Tekstiruutu 112">
            <a:extLst>
              <a:ext uri="{FF2B5EF4-FFF2-40B4-BE49-F238E27FC236}">
                <a16:creationId xmlns:a16="http://schemas.microsoft.com/office/drawing/2014/main" id="{7AC40F18-18CF-4BD6-A241-E0574809324D}"/>
              </a:ext>
            </a:extLst>
          </p:cNvPr>
          <p:cNvSpPr txBox="1"/>
          <p:nvPr/>
        </p:nvSpPr>
        <p:spPr>
          <a:xfrm>
            <a:off x="2147670" y="6193780"/>
            <a:ext cx="864096"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Lyhyt</a:t>
            </a:r>
          </a:p>
        </p:txBody>
      </p:sp>
      <p:sp>
        <p:nvSpPr>
          <p:cNvPr id="114" name="Tekstiruutu 113">
            <a:extLst>
              <a:ext uri="{FF2B5EF4-FFF2-40B4-BE49-F238E27FC236}">
                <a16:creationId xmlns:a16="http://schemas.microsoft.com/office/drawing/2014/main" id="{AE77F2D4-709F-44AD-891C-EC1838B532E1}"/>
              </a:ext>
            </a:extLst>
          </p:cNvPr>
          <p:cNvSpPr txBox="1"/>
          <p:nvPr/>
        </p:nvSpPr>
        <p:spPr>
          <a:xfrm>
            <a:off x="1774479" y="5533245"/>
            <a:ext cx="1177451" cy="369332"/>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Keskipitkä</a:t>
            </a:r>
          </a:p>
        </p:txBody>
      </p:sp>
      <p:sp>
        <p:nvSpPr>
          <p:cNvPr id="115" name="Tekstiruutu 114">
            <a:extLst>
              <a:ext uri="{FF2B5EF4-FFF2-40B4-BE49-F238E27FC236}">
                <a16:creationId xmlns:a16="http://schemas.microsoft.com/office/drawing/2014/main" id="{805320FA-8DCB-484D-A388-103EDDECCA6F}"/>
              </a:ext>
            </a:extLst>
          </p:cNvPr>
          <p:cNvSpPr txBox="1"/>
          <p:nvPr/>
        </p:nvSpPr>
        <p:spPr>
          <a:xfrm>
            <a:off x="26610" y="5351163"/>
            <a:ext cx="1909010" cy="646331"/>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Vieras/toinen kotimainen kieli</a:t>
            </a:r>
          </a:p>
        </p:txBody>
      </p:sp>
    </p:spTree>
    <p:extLst>
      <p:ext uri="{BB962C8B-B14F-4D97-AF65-F5344CB8AC3E}">
        <p14:creationId xmlns:p14="http://schemas.microsoft.com/office/powerpoint/2010/main" val="2516385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bwMode="auto">
          <a:xfrm>
            <a:off x="1403648" y="135123"/>
            <a:ext cx="5781328"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Todistusvalinta 2020-</a:t>
            </a:r>
          </a:p>
        </p:txBody>
      </p:sp>
      <p:sp>
        <p:nvSpPr>
          <p:cNvPr id="116" name="Pyöristetty suorakulmio 10">
            <a:extLst>
              <a:ext uri="{FF2B5EF4-FFF2-40B4-BE49-F238E27FC236}">
                <a16:creationId xmlns:a16="http://schemas.microsoft.com/office/drawing/2014/main" id="{05EA3BC9-2D07-46F7-BEBB-92BDC71AAA07}"/>
              </a:ext>
            </a:extLst>
          </p:cNvPr>
          <p:cNvSpPr/>
          <p:nvPr/>
        </p:nvSpPr>
        <p:spPr bwMode="auto">
          <a:xfrm>
            <a:off x="467545" y="1862329"/>
            <a:ext cx="8435823" cy="802452"/>
          </a:xfrm>
          <a:prstGeom prst="roundRect">
            <a:avLst/>
          </a:prstGeom>
          <a:solidFill>
            <a:srgbClr val="FFFFF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17" name="Ellipsi 116">
            <a:extLst>
              <a:ext uri="{FF2B5EF4-FFF2-40B4-BE49-F238E27FC236}">
                <a16:creationId xmlns:a16="http://schemas.microsoft.com/office/drawing/2014/main" id="{6FF822AA-6DCB-473F-9D1E-4CC6D62E807B}"/>
              </a:ext>
            </a:extLst>
          </p:cNvPr>
          <p:cNvSpPr/>
          <p:nvPr/>
        </p:nvSpPr>
        <p:spPr bwMode="auto">
          <a:xfrm>
            <a:off x="2873174" y="1986235"/>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18" name="Ellipsi 117">
            <a:extLst>
              <a:ext uri="{FF2B5EF4-FFF2-40B4-BE49-F238E27FC236}">
                <a16:creationId xmlns:a16="http://schemas.microsoft.com/office/drawing/2014/main" id="{D4FC6488-3BD7-4963-9A22-77F05377D8FA}"/>
              </a:ext>
            </a:extLst>
          </p:cNvPr>
          <p:cNvSpPr/>
          <p:nvPr/>
        </p:nvSpPr>
        <p:spPr bwMode="auto">
          <a:xfrm>
            <a:off x="4932039" y="1972255"/>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19" name="Ellipsi 118">
            <a:extLst>
              <a:ext uri="{FF2B5EF4-FFF2-40B4-BE49-F238E27FC236}">
                <a16:creationId xmlns:a16="http://schemas.microsoft.com/office/drawing/2014/main" id="{FFE81DAD-088A-4445-8A25-B2C8272FEE08}"/>
              </a:ext>
            </a:extLst>
          </p:cNvPr>
          <p:cNvSpPr/>
          <p:nvPr/>
        </p:nvSpPr>
        <p:spPr bwMode="auto">
          <a:xfrm>
            <a:off x="5940151" y="1972255"/>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20" name="Ellipsi 119">
            <a:extLst>
              <a:ext uri="{FF2B5EF4-FFF2-40B4-BE49-F238E27FC236}">
                <a16:creationId xmlns:a16="http://schemas.microsoft.com/office/drawing/2014/main" id="{2FDC3C9B-580C-426C-BCB7-CC0BA6C34B66}"/>
              </a:ext>
            </a:extLst>
          </p:cNvPr>
          <p:cNvSpPr/>
          <p:nvPr/>
        </p:nvSpPr>
        <p:spPr bwMode="auto">
          <a:xfrm>
            <a:off x="7956375" y="1972255"/>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21" name="Ellipsi 120">
            <a:extLst>
              <a:ext uri="{FF2B5EF4-FFF2-40B4-BE49-F238E27FC236}">
                <a16:creationId xmlns:a16="http://schemas.microsoft.com/office/drawing/2014/main" id="{08A15F48-53FE-41DA-88AE-11A9B4AB1495}"/>
              </a:ext>
            </a:extLst>
          </p:cNvPr>
          <p:cNvSpPr/>
          <p:nvPr/>
        </p:nvSpPr>
        <p:spPr bwMode="auto">
          <a:xfrm>
            <a:off x="6948263" y="1972255"/>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22" name="Tekstiruutu 121">
            <a:extLst>
              <a:ext uri="{FF2B5EF4-FFF2-40B4-BE49-F238E27FC236}">
                <a16:creationId xmlns:a16="http://schemas.microsoft.com/office/drawing/2014/main" id="{28693A8C-FE94-47FF-A097-BF19B703FA20}"/>
              </a:ext>
            </a:extLst>
          </p:cNvPr>
          <p:cNvSpPr txBox="1"/>
          <p:nvPr/>
        </p:nvSpPr>
        <p:spPr>
          <a:xfrm>
            <a:off x="3073518" y="2086654"/>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L</a:t>
            </a:r>
          </a:p>
        </p:txBody>
      </p:sp>
      <p:sp>
        <p:nvSpPr>
          <p:cNvPr id="123" name="Tekstiruutu 122">
            <a:extLst>
              <a:ext uri="{FF2B5EF4-FFF2-40B4-BE49-F238E27FC236}">
                <a16:creationId xmlns:a16="http://schemas.microsoft.com/office/drawing/2014/main" id="{A5A58D1A-8D9F-4B0F-AEDB-2AA5E0F007CF}"/>
              </a:ext>
            </a:extLst>
          </p:cNvPr>
          <p:cNvSpPr txBox="1"/>
          <p:nvPr/>
        </p:nvSpPr>
        <p:spPr>
          <a:xfrm>
            <a:off x="5148063" y="204426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M</a:t>
            </a:r>
          </a:p>
        </p:txBody>
      </p:sp>
      <p:sp>
        <p:nvSpPr>
          <p:cNvPr id="124" name="Tekstiruutu 123">
            <a:extLst>
              <a:ext uri="{FF2B5EF4-FFF2-40B4-BE49-F238E27FC236}">
                <a16:creationId xmlns:a16="http://schemas.microsoft.com/office/drawing/2014/main" id="{65143C4E-E70C-42AD-944E-2FD13F72D69A}"/>
              </a:ext>
            </a:extLst>
          </p:cNvPr>
          <p:cNvSpPr txBox="1"/>
          <p:nvPr/>
        </p:nvSpPr>
        <p:spPr>
          <a:xfrm>
            <a:off x="8172399" y="2053402"/>
            <a:ext cx="50405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A</a:t>
            </a:r>
          </a:p>
        </p:txBody>
      </p:sp>
      <p:sp>
        <p:nvSpPr>
          <p:cNvPr id="125" name="Tekstiruutu 124">
            <a:extLst>
              <a:ext uri="{FF2B5EF4-FFF2-40B4-BE49-F238E27FC236}">
                <a16:creationId xmlns:a16="http://schemas.microsoft.com/office/drawing/2014/main" id="{663A03B2-6553-4567-9A55-B4859DF76DEC}"/>
              </a:ext>
            </a:extLst>
          </p:cNvPr>
          <p:cNvSpPr txBox="1"/>
          <p:nvPr/>
        </p:nvSpPr>
        <p:spPr>
          <a:xfrm>
            <a:off x="7164287" y="204426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B</a:t>
            </a:r>
          </a:p>
        </p:txBody>
      </p:sp>
      <p:sp>
        <p:nvSpPr>
          <p:cNvPr id="126" name="Tekstiruutu 125">
            <a:extLst>
              <a:ext uri="{FF2B5EF4-FFF2-40B4-BE49-F238E27FC236}">
                <a16:creationId xmlns:a16="http://schemas.microsoft.com/office/drawing/2014/main" id="{0537188E-AAC8-4713-AF0C-2455F323CB0F}"/>
              </a:ext>
            </a:extLst>
          </p:cNvPr>
          <p:cNvSpPr txBox="1"/>
          <p:nvPr/>
        </p:nvSpPr>
        <p:spPr>
          <a:xfrm>
            <a:off x="6156175" y="204426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C</a:t>
            </a:r>
          </a:p>
        </p:txBody>
      </p:sp>
      <p:sp>
        <p:nvSpPr>
          <p:cNvPr id="127" name="Tekstiruutu 126">
            <a:extLst>
              <a:ext uri="{FF2B5EF4-FFF2-40B4-BE49-F238E27FC236}">
                <a16:creationId xmlns:a16="http://schemas.microsoft.com/office/drawing/2014/main" id="{1188A025-ED94-40A8-8D59-71464B06DE30}"/>
              </a:ext>
            </a:extLst>
          </p:cNvPr>
          <p:cNvSpPr txBox="1"/>
          <p:nvPr/>
        </p:nvSpPr>
        <p:spPr>
          <a:xfrm>
            <a:off x="530592" y="2086654"/>
            <a:ext cx="1746113" cy="369332"/>
          </a:xfrm>
          <a:prstGeom prst="rect">
            <a:avLst/>
          </a:prstGeom>
          <a:noFill/>
        </p:spPr>
        <p:txBody>
          <a:bodyPr wrap="square" rtlCol="0">
            <a:spAutoFit/>
          </a:bodyPr>
          <a:lstStyle/>
          <a:p>
            <a:pPr>
              <a:buFont typeface="Wingdings" pitchFamily="2" charset="2"/>
              <a:buNone/>
            </a:pPr>
            <a:r>
              <a:rPr lang="fi-FI" sz="1800" dirty="0">
                <a:solidFill>
                  <a:srgbClr val="000000"/>
                </a:solidFill>
                <a:latin typeface="Arial Rounded MT Bold" panose="020F0704030504030204" pitchFamily="34" charset="0"/>
              </a:rPr>
              <a:t>Arvosana</a:t>
            </a:r>
          </a:p>
        </p:txBody>
      </p:sp>
      <p:sp>
        <p:nvSpPr>
          <p:cNvPr id="128" name="Ellipsi 127">
            <a:extLst>
              <a:ext uri="{FF2B5EF4-FFF2-40B4-BE49-F238E27FC236}">
                <a16:creationId xmlns:a16="http://schemas.microsoft.com/office/drawing/2014/main" id="{49F70940-BA88-4301-B74C-027187FD07BA}"/>
              </a:ext>
            </a:extLst>
          </p:cNvPr>
          <p:cNvSpPr/>
          <p:nvPr/>
        </p:nvSpPr>
        <p:spPr bwMode="auto">
          <a:xfrm>
            <a:off x="3915905" y="1986236"/>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29" name="Tekstiruutu 128">
            <a:extLst>
              <a:ext uri="{FF2B5EF4-FFF2-40B4-BE49-F238E27FC236}">
                <a16:creationId xmlns:a16="http://schemas.microsoft.com/office/drawing/2014/main" id="{345880F9-ABA7-48AB-8DCA-8E033ACF1836}"/>
              </a:ext>
            </a:extLst>
          </p:cNvPr>
          <p:cNvSpPr txBox="1"/>
          <p:nvPr/>
        </p:nvSpPr>
        <p:spPr>
          <a:xfrm>
            <a:off x="4116249" y="2086655"/>
            <a:ext cx="471791"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E</a:t>
            </a:r>
          </a:p>
        </p:txBody>
      </p:sp>
      <p:sp>
        <p:nvSpPr>
          <p:cNvPr id="130" name="Tekstiruutu 129">
            <a:extLst>
              <a:ext uri="{FF2B5EF4-FFF2-40B4-BE49-F238E27FC236}">
                <a16:creationId xmlns:a16="http://schemas.microsoft.com/office/drawing/2014/main" id="{F2D0F8E8-49D4-4796-B8F0-41D420D0032D}"/>
              </a:ext>
            </a:extLst>
          </p:cNvPr>
          <p:cNvSpPr txBox="1"/>
          <p:nvPr/>
        </p:nvSpPr>
        <p:spPr>
          <a:xfrm>
            <a:off x="347409" y="1110744"/>
            <a:ext cx="8360948" cy="646331"/>
          </a:xfrm>
          <a:prstGeom prst="rect">
            <a:avLst/>
          </a:prstGeom>
          <a:noFill/>
        </p:spPr>
        <p:txBody>
          <a:bodyPr wrap="square" rtlCol="0">
            <a:spAutoFit/>
          </a:bodyPr>
          <a:lstStyle/>
          <a:p>
            <a:pPr defTabSz="457200" fontAlgn="auto">
              <a:spcBef>
                <a:spcPts val="0"/>
              </a:spcBef>
              <a:spcAft>
                <a:spcPts val="0"/>
              </a:spcAft>
              <a:buFontTx/>
              <a:buNone/>
            </a:pPr>
            <a:r>
              <a:rPr lang="fi-FI" sz="1800" b="1" dirty="0">
                <a:solidFill>
                  <a:prstClr val="black"/>
                </a:solidFill>
                <a:latin typeface="Calibri" panose="020F0502020204030204"/>
              </a:rPr>
              <a:t>Ylioppilastutkinnosta huomioidaan lisäksi </a:t>
            </a:r>
            <a:r>
              <a:rPr lang="fi-FI" sz="1800" b="1" u="sng" dirty="0">
                <a:solidFill>
                  <a:srgbClr val="C00000"/>
                </a:solidFill>
                <a:latin typeface="Calibri" panose="020F0502020204030204"/>
              </a:rPr>
              <a:t>kaksi</a:t>
            </a:r>
            <a:r>
              <a:rPr lang="fi-FI" sz="1800" b="1" dirty="0">
                <a:solidFill>
                  <a:prstClr val="black"/>
                </a:solidFill>
                <a:latin typeface="Calibri" panose="020F0502020204030204"/>
              </a:rPr>
              <a:t> parasta pisteitä tuottavaa ainetta (reaaliaineet/vieras kieli)</a:t>
            </a:r>
          </a:p>
        </p:txBody>
      </p:sp>
      <p:sp>
        <p:nvSpPr>
          <p:cNvPr id="131" name="Ellipsi 130">
            <a:extLst>
              <a:ext uri="{FF2B5EF4-FFF2-40B4-BE49-F238E27FC236}">
                <a16:creationId xmlns:a16="http://schemas.microsoft.com/office/drawing/2014/main" id="{347C5BE6-5889-406E-A82B-F55B1E5432BC}"/>
              </a:ext>
            </a:extLst>
          </p:cNvPr>
          <p:cNvSpPr/>
          <p:nvPr/>
        </p:nvSpPr>
        <p:spPr bwMode="auto">
          <a:xfrm>
            <a:off x="2881198" y="2764265"/>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32" name="Ellipsi 131">
            <a:extLst>
              <a:ext uri="{FF2B5EF4-FFF2-40B4-BE49-F238E27FC236}">
                <a16:creationId xmlns:a16="http://schemas.microsoft.com/office/drawing/2014/main" id="{A29340BD-81A8-4800-AE7C-FD0720572E0D}"/>
              </a:ext>
            </a:extLst>
          </p:cNvPr>
          <p:cNvSpPr/>
          <p:nvPr/>
        </p:nvSpPr>
        <p:spPr bwMode="auto">
          <a:xfrm>
            <a:off x="4940063" y="2750285"/>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33" name="Ellipsi 132">
            <a:extLst>
              <a:ext uri="{FF2B5EF4-FFF2-40B4-BE49-F238E27FC236}">
                <a16:creationId xmlns:a16="http://schemas.microsoft.com/office/drawing/2014/main" id="{1EA2A1AE-852D-4476-BCDA-1BAC3837B048}"/>
              </a:ext>
            </a:extLst>
          </p:cNvPr>
          <p:cNvSpPr/>
          <p:nvPr/>
        </p:nvSpPr>
        <p:spPr bwMode="auto">
          <a:xfrm>
            <a:off x="5948175" y="2750285"/>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34" name="Ellipsi 133">
            <a:extLst>
              <a:ext uri="{FF2B5EF4-FFF2-40B4-BE49-F238E27FC236}">
                <a16:creationId xmlns:a16="http://schemas.microsoft.com/office/drawing/2014/main" id="{184D327F-081B-46E2-B981-F56542DE14B6}"/>
              </a:ext>
            </a:extLst>
          </p:cNvPr>
          <p:cNvSpPr/>
          <p:nvPr/>
        </p:nvSpPr>
        <p:spPr bwMode="auto">
          <a:xfrm>
            <a:off x="7964399" y="2750285"/>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35" name="Ellipsi 134">
            <a:extLst>
              <a:ext uri="{FF2B5EF4-FFF2-40B4-BE49-F238E27FC236}">
                <a16:creationId xmlns:a16="http://schemas.microsoft.com/office/drawing/2014/main" id="{CA8A9896-68A8-4E4A-B8A5-EF493985CAFD}"/>
              </a:ext>
            </a:extLst>
          </p:cNvPr>
          <p:cNvSpPr/>
          <p:nvPr/>
        </p:nvSpPr>
        <p:spPr bwMode="auto">
          <a:xfrm>
            <a:off x="6956287" y="2750285"/>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36" name="Tekstiruutu 135">
            <a:extLst>
              <a:ext uri="{FF2B5EF4-FFF2-40B4-BE49-F238E27FC236}">
                <a16:creationId xmlns:a16="http://schemas.microsoft.com/office/drawing/2014/main" id="{5735CC70-CDA2-43F9-BEAE-A03D9E0295C3}"/>
              </a:ext>
            </a:extLst>
          </p:cNvPr>
          <p:cNvSpPr txBox="1"/>
          <p:nvPr/>
        </p:nvSpPr>
        <p:spPr>
          <a:xfrm>
            <a:off x="3025395" y="2864684"/>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30</a:t>
            </a:r>
          </a:p>
        </p:txBody>
      </p:sp>
      <p:sp>
        <p:nvSpPr>
          <p:cNvPr id="137" name="Tekstiruutu 136">
            <a:extLst>
              <a:ext uri="{FF2B5EF4-FFF2-40B4-BE49-F238E27FC236}">
                <a16:creationId xmlns:a16="http://schemas.microsoft.com/office/drawing/2014/main" id="{D71F10E6-7831-4644-85CC-D276A10612C4}"/>
              </a:ext>
            </a:extLst>
          </p:cNvPr>
          <p:cNvSpPr txBox="1"/>
          <p:nvPr/>
        </p:nvSpPr>
        <p:spPr>
          <a:xfrm>
            <a:off x="5115982" y="282229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21</a:t>
            </a:r>
          </a:p>
        </p:txBody>
      </p:sp>
      <p:sp>
        <p:nvSpPr>
          <p:cNvPr id="138" name="Tekstiruutu 137">
            <a:extLst>
              <a:ext uri="{FF2B5EF4-FFF2-40B4-BE49-F238E27FC236}">
                <a16:creationId xmlns:a16="http://schemas.microsoft.com/office/drawing/2014/main" id="{7252BA8D-AC9A-4327-B6BE-AFF8B4968F2F}"/>
              </a:ext>
            </a:extLst>
          </p:cNvPr>
          <p:cNvSpPr txBox="1"/>
          <p:nvPr/>
        </p:nvSpPr>
        <p:spPr>
          <a:xfrm>
            <a:off x="8061160" y="2831432"/>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3</a:t>
            </a:r>
          </a:p>
        </p:txBody>
      </p:sp>
      <p:sp>
        <p:nvSpPr>
          <p:cNvPr id="139" name="Tekstiruutu 138">
            <a:extLst>
              <a:ext uri="{FF2B5EF4-FFF2-40B4-BE49-F238E27FC236}">
                <a16:creationId xmlns:a16="http://schemas.microsoft.com/office/drawing/2014/main" id="{6B96137A-D540-4F10-BA72-0FAB141E3F1D}"/>
              </a:ext>
            </a:extLst>
          </p:cNvPr>
          <p:cNvSpPr txBox="1"/>
          <p:nvPr/>
        </p:nvSpPr>
        <p:spPr>
          <a:xfrm>
            <a:off x="7092101" y="282229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9</a:t>
            </a:r>
          </a:p>
        </p:txBody>
      </p:sp>
      <p:sp>
        <p:nvSpPr>
          <p:cNvPr id="140" name="Tekstiruutu 139">
            <a:extLst>
              <a:ext uri="{FF2B5EF4-FFF2-40B4-BE49-F238E27FC236}">
                <a16:creationId xmlns:a16="http://schemas.microsoft.com/office/drawing/2014/main" id="{2D1FA2CA-7282-4C6A-9F66-4D9C1A4EB406}"/>
              </a:ext>
            </a:extLst>
          </p:cNvPr>
          <p:cNvSpPr txBox="1"/>
          <p:nvPr/>
        </p:nvSpPr>
        <p:spPr>
          <a:xfrm>
            <a:off x="6116073" y="2822293"/>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15</a:t>
            </a:r>
          </a:p>
        </p:txBody>
      </p:sp>
      <p:sp>
        <p:nvSpPr>
          <p:cNvPr id="141" name="Ellipsi 140">
            <a:extLst>
              <a:ext uri="{FF2B5EF4-FFF2-40B4-BE49-F238E27FC236}">
                <a16:creationId xmlns:a16="http://schemas.microsoft.com/office/drawing/2014/main" id="{2678AD98-9892-40F3-9808-A8126E743474}"/>
              </a:ext>
            </a:extLst>
          </p:cNvPr>
          <p:cNvSpPr/>
          <p:nvPr/>
        </p:nvSpPr>
        <p:spPr bwMode="auto">
          <a:xfrm>
            <a:off x="3923929" y="2764266"/>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2" name="Tekstiruutu 141">
            <a:extLst>
              <a:ext uri="{FF2B5EF4-FFF2-40B4-BE49-F238E27FC236}">
                <a16:creationId xmlns:a16="http://schemas.microsoft.com/office/drawing/2014/main" id="{3B5DD50A-1BF8-48FC-A2FB-BA42D3248273}"/>
              </a:ext>
            </a:extLst>
          </p:cNvPr>
          <p:cNvSpPr txBox="1"/>
          <p:nvPr/>
        </p:nvSpPr>
        <p:spPr>
          <a:xfrm>
            <a:off x="4092189" y="2864685"/>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27</a:t>
            </a:r>
          </a:p>
        </p:txBody>
      </p:sp>
      <p:sp>
        <p:nvSpPr>
          <p:cNvPr id="143" name="Tekstiruutu 142">
            <a:extLst>
              <a:ext uri="{FF2B5EF4-FFF2-40B4-BE49-F238E27FC236}">
                <a16:creationId xmlns:a16="http://schemas.microsoft.com/office/drawing/2014/main" id="{DD997ACC-1B49-40EA-97F3-5C0072B01C6F}"/>
              </a:ext>
            </a:extLst>
          </p:cNvPr>
          <p:cNvSpPr txBox="1"/>
          <p:nvPr/>
        </p:nvSpPr>
        <p:spPr>
          <a:xfrm>
            <a:off x="980480" y="2912744"/>
            <a:ext cx="1715974" cy="923330"/>
          </a:xfrm>
          <a:prstGeom prst="rect">
            <a:avLst/>
          </a:prstGeom>
          <a:noFill/>
        </p:spPr>
        <p:txBody>
          <a:bodyPr wrap="square" rtlCol="0">
            <a:spAutoFit/>
          </a:bodyPr>
          <a:lstStyle/>
          <a:p>
            <a:pPr>
              <a:buFont typeface="Wingdings" pitchFamily="2" charset="2"/>
              <a:buNone/>
            </a:pPr>
            <a:r>
              <a:rPr lang="fi-FI" sz="1800" dirty="0">
                <a:solidFill>
                  <a:srgbClr val="000000"/>
                </a:solidFill>
                <a:latin typeface="Arial Rounded MT Bold" panose="020F0704030504030204" pitchFamily="34" charset="0"/>
              </a:rPr>
              <a:t>Reaalikoe tai vieras kieli (pitkä/lyhyt)</a:t>
            </a:r>
          </a:p>
        </p:txBody>
      </p:sp>
      <p:sp>
        <p:nvSpPr>
          <p:cNvPr id="144" name="Tekstiruutu 143">
            <a:extLst>
              <a:ext uri="{FF2B5EF4-FFF2-40B4-BE49-F238E27FC236}">
                <a16:creationId xmlns:a16="http://schemas.microsoft.com/office/drawing/2014/main" id="{94C064F5-334A-4975-9EF8-15B3B1C77940}"/>
              </a:ext>
            </a:extLst>
          </p:cNvPr>
          <p:cNvSpPr txBox="1"/>
          <p:nvPr/>
        </p:nvSpPr>
        <p:spPr>
          <a:xfrm>
            <a:off x="469866" y="4253997"/>
            <a:ext cx="5336614" cy="369332"/>
          </a:xfrm>
          <a:prstGeom prst="rect">
            <a:avLst/>
          </a:prstGeom>
          <a:noFill/>
          <a:ln w="9525">
            <a:solidFill>
              <a:sysClr val="windowText" lastClr="000000"/>
            </a:solidFill>
          </a:ln>
          <a:effectLst>
            <a:glow rad="139700">
              <a:srgbClr val="4472C4">
                <a:satMod val="175000"/>
                <a:alpha val="40000"/>
              </a:srgbClr>
            </a:glow>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solidFill>
                    <a:srgbClr val="4472C4">
                      <a:lumMod val="75000"/>
                    </a:srgbClr>
                  </a:solidFill>
                </a:ln>
                <a:solidFill>
                  <a:prstClr val="black"/>
                </a:solidFill>
                <a:effectLst/>
                <a:uLnTx/>
                <a:uFillTx/>
                <a:latin typeface="Calibri" panose="020F0502020204030204"/>
              </a:rPr>
              <a:t>Ylioppilaan enimmäispistemäärä voi olla 198 pistettä</a:t>
            </a:r>
          </a:p>
        </p:txBody>
      </p:sp>
      <p:sp>
        <p:nvSpPr>
          <p:cNvPr id="145" name="Tekstiruutu 144">
            <a:extLst>
              <a:ext uri="{FF2B5EF4-FFF2-40B4-BE49-F238E27FC236}">
                <a16:creationId xmlns:a16="http://schemas.microsoft.com/office/drawing/2014/main" id="{4022CAF7-1A18-43A0-B8FB-560ABC03284E}"/>
              </a:ext>
            </a:extLst>
          </p:cNvPr>
          <p:cNvSpPr txBox="1"/>
          <p:nvPr/>
        </p:nvSpPr>
        <p:spPr>
          <a:xfrm>
            <a:off x="1324324" y="5094831"/>
            <a:ext cx="7583316" cy="1639788"/>
          </a:xfrm>
          <a:prstGeom prst="cloudCallout">
            <a:avLst>
              <a:gd name="adj1" fmla="val -55260"/>
              <a:gd name="adj2" fmla="val -29806"/>
            </a:avLst>
          </a:prstGeom>
          <a:noFill/>
          <a:ln w="57150">
            <a:solidFill>
              <a:srgbClr val="4472C4">
                <a:lumMod val="60000"/>
                <a:lumOff val="40000"/>
              </a:srgbClr>
            </a:solidFill>
          </a:ln>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prstClr val="black"/>
                </a:solidFill>
                <a:effectLst/>
                <a:uLnTx/>
                <a:uFillTx/>
                <a:latin typeface="Calibri" panose="020F0502020204030204"/>
              </a:rPr>
              <a:t>Matematiikan arvosanasta saa aina pisteitä</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prstClr val="black"/>
                </a:solidFill>
                <a:effectLst/>
                <a:uLnTx/>
                <a:uFillTx/>
                <a:latin typeface="Calibri" panose="020F0502020204030204"/>
              </a:rPr>
              <a:t>Kaikki reaalikokeet ovat samanarvoisia</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prstClr val="black"/>
                </a:solidFill>
                <a:effectLst/>
                <a:uLnTx/>
                <a:uFillTx/>
                <a:latin typeface="Calibri" panose="020F0502020204030204"/>
              </a:rPr>
              <a:t>Menestys useassa kielessä voi tuoda lisäpisteitä</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prstClr val="black"/>
                </a:solidFill>
                <a:effectLst/>
                <a:uLnTx/>
                <a:uFillTx/>
                <a:latin typeface="Calibri" panose="020F0502020204030204"/>
              </a:rPr>
              <a:t>Kannattaa kirjoittaa vähintään viisi ainetta</a:t>
            </a:r>
          </a:p>
        </p:txBody>
      </p:sp>
      <p:sp>
        <p:nvSpPr>
          <p:cNvPr id="146" name="Ellipsi 145">
            <a:extLst>
              <a:ext uri="{FF2B5EF4-FFF2-40B4-BE49-F238E27FC236}">
                <a16:creationId xmlns:a16="http://schemas.microsoft.com/office/drawing/2014/main" id="{C19AE129-9448-49DA-B5CC-C9ECEC8B840A}"/>
              </a:ext>
            </a:extLst>
          </p:cNvPr>
          <p:cNvSpPr/>
          <p:nvPr/>
        </p:nvSpPr>
        <p:spPr bwMode="auto">
          <a:xfrm>
            <a:off x="2881199" y="3470114"/>
            <a:ext cx="864096" cy="624124"/>
          </a:xfrm>
          <a:prstGeom prst="ellipse">
            <a:avLst/>
          </a:prstGeom>
          <a:solidFill>
            <a:srgbClr val="2D2D8A">
              <a:lumMod val="40000"/>
              <a:lumOff val="60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7" name="Ellipsi 146">
            <a:extLst>
              <a:ext uri="{FF2B5EF4-FFF2-40B4-BE49-F238E27FC236}">
                <a16:creationId xmlns:a16="http://schemas.microsoft.com/office/drawing/2014/main" id="{585DA6C1-AE08-4B25-9CAC-EC1643F903F0}"/>
              </a:ext>
            </a:extLst>
          </p:cNvPr>
          <p:cNvSpPr/>
          <p:nvPr/>
        </p:nvSpPr>
        <p:spPr bwMode="auto">
          <a:xfrm>
            <a:off x="4940064" y="3456134"/>
            <a:ext cx="864096" cy="624124"/>
          </a:xfrm>
          <a:prstGeom prst="ellipse">
            <a:avLst/>
          </a:prstGeom>
          <a:solidFill>
            <a:srgbClr val="DAEDEF">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8" name="Ellipsi 147">
            <a:extLst>
              <a:ext uri="{FF2B5EF4-FFF2-40B4-BE49-F238E27FC236}">
                <a16:creationId xmlns:a16="http://schemas.microsoft.com/office/drawing/2014/main" id="{0B15BBF1-74B2-4899-B883-5E6BFC355FCE}"/>
              </a:ext>
            </a:extLst>
          </p:cNvPr>
          <p:cNvSpPr/>
          <p:nvPr/>
        </p:nvSpPr>
        <p:spPr bwMode="auto">
          <a:xfrm>
            <a:off x="5948176" y="3456134"/>
            <a:ext cx="864096" cy="624124"/>
          </a:xfrm>
          <a:prstGeom prst="ellipse">
            <a:avLst/>
          </a:prstGeom>
          <a:solidFill>
            <a:srgbClr val="DAEDEF"/>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49" name="Ellipsi 148">
            <a:extLst>
              <a:ext uri="{FF2B5EF4-FFF2-40B4-BE49-F238E27FC236}">
                <a16:creationId xmlns:a16="http://schemas.microsoft.com/office/drawing/2014/main" id="{E8501D2A-446F-486C-9846-757BDFE250BF}"/>
              </a:ext>
            </a:extLst>
          </p:cNvPr>
          <p:cNvSpPr/>
          <p:nvPr/>
        </p:nvSpPr>
        <p:spPr bwMode="auto">
          <a:xfrm>
            <a:off x="7964400" y="3456134"/>
            <a:ext cx="864096" cy="624124"/>
          </a:xfrm>
          <a:prstGeom prst="ellipse">
            <a:avLst/>
          </a:prstGeom>
          <a:solidFill>
            <a:srgbClr val="CC66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50" name="Ellipsi 149">
            <a:extLst>
              <a:ext uri="{FF2B5EF4-FFF2-40B4-BE49-F238E27FC236}">
                <a16:creationId xmlns:a16="http://schemas.microsoft.com/office/drawing/2014/main" id="{544F91ED-B1B3-4175-A259-CE93C742F9C8}"/>
              </a:ext>
            </a:extLst>
          </p:cNvPr>
          <p:cNvSpPr/>
          <p:nvPr/>
        </p:nvSpPr>
        <p:spPr bwMode="auto">
          <a:xfrm>
            <a:off x="6956288" y="3456134"/>
            <a:ext cx="864096" cy="624124"/>
          </a:xfrm>
          <a:prstGeom prst="ellipse">
            <a:avLst/>
          </a:prstGeom>
          <a:solidFill>
            <a:srgbClr val="FFCC66"/>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51" name="Tekstiruutu 150">
            <a:extLst>
              <a:ext uri="{FF2B5EF4-FFF2-40B4-BE49-F238E27FC236}">
                <a16:creationId xmlns:a16="http://schemas.microsoft.com/office/drawing/2014/main" id="{FD2B2238-1827-4B94-91FA-95A9DAF2419C}"/>
              </a:ext>
            </a:extLst>
          </p:cNvPr>
          <p:cNvSpPr txBox="1"/>
          <p:nvPr/>
        </p:nvSpPr>
        <p:spPr>
          <a:xfrm>
            <a:off x="3025396" y="3570533"/>
            <a:ext cx="650426"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30</a:t>
            </a:r>
          </a:p>
        </p:txBody>
      </p:sp>
      <p:sp>
        <p:nvSpPr>
          <p:cNvPr id="152" name="Tekstiruutu 151">
            <a:extLst>
              <a:ext uri="{FF2B5EF4-FFF2-40B4-BE49-F238E27FC236}">
                <a16:creationId xmlns:a16="http://schemas.microsoft.com/office/drawing/2014/main" id="{BE7B67DC-1511-473A-86AE-B557E1678DB3}"/>
              </a:ext>
            </a:extLst>
          </p:cNvPr>
          <p:cNvSpPr txBox="1"/>
          <p:nvPr/>
        </p:nvSpPr>
        <p:spPr>
          <a:xfrm>
            <a:off x="5115983" y="3528142"/>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21</a:t>
            </a:r>
          </a:p>
        </p:txBody>
      </p:sp>
      <p:sp>
        <p:nvSpPr>
          <p:cNvPr id="153" name="Tekstiruutu 152">
            <a:extLst>
              <a:ext uri="{FF2B5EF4-FFF2-40B4-BE49-F238E27FC236}">
                <a16:creationId xmlns:a16="http://schemas.microsoft.com/office/drawing/2014/main" id="{B8757DAC-5C54-4FE8-AC0E-8103F98226D2}"/>
              </a:ext>
            </a:extLst>
          </p:cNvPr>
          <p:cNvSpPr txBox="1"/>
          <p:nvPr/>
        </p:nvSpPr>
        <p:spPr>
          <a:xfrm>
            <a:off x="8061161" y="3537281"/>
            <a:ext cx="623319"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3</a:t>
            </a:r>
          </a:p>
        </p:txBody>
      </p:sp>
      <p:sp>
        <p:nvSpPr>
          <p:cNvPr id="154" name="Tekstiruutu 153">
            <a:extLst>
              <a:ext uri="{FF2B5EF4-FFF2-40B4-BE49-F238E27FC236}">
                <a16:creationId xmlns:a16="http://schemas.microsoft.com/office/drawing/2014/main" id="{6CCEB920-A1AC-4715-89BB-DCF43FF92F92}"/>
              </a:ext>
            </a:extLst>
          </p:cNvPr>
          <p:cNvSpPr txBox="1"/>
          <p:nvPr/>
        </p:nvSpPr>
        <p:spPr>
          <a:xfrm>
            <a:off x="7092102" y="3528142"/>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 9</a:t>
            </a:r>
          </a:p>
        </p:txBody>
      </p:sp>
      <p:sp>
        <p:nvSpPr>
          <p:cNvPr id="155" name="Tekstiruutu 154">
            <a:extLst>
              <a:ext uri="{FF2B5EF4-FFF2-40B4-BE49-F238E27FC236}">
                <a16:creationId xmlns:a16="http://schemas.microsoft.com/office/drawing/2014/main" id="{B2947B91-CA58-4323-AE38-56FD8092A1F3}"/>
              </a:ext>
            </a:extLst>
          </p:cNvPr>
          <p:cNvSpPr txBox="1"/>
          <p:nvPr/>
        </p:nvSpPr>
        <p:spPr>
          <a:xfrm>
            <a:off x="6116074" y="3528142"/>
            <a:ext cx="576064"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15</a:t>
            </a:r>
          </a:p>
        </p:txBody>
      </p:sp>
      <p:sp>
        <p:nvSpPr>
          <p:cNvPr id="156" name="Ellipsi 155">
            <a:extLst>
              <a:ext uri="{FF2B5EF4-FFF2-40B4-BE49-F238E27FC236}">
                <a16:creationId xmlns:a16="http://schemas.microsoft.com/office/drawing/2014/main" id="{0769EAD8-4CFF-47E5-941E-209EC4156782}"/>
              </a:ext>
            </a:extLst>
          </p:cNvPr>
          <p:cNvSpPr/>
          <p:nvPr/>
        </p:nvSpPr>
        <p:spPr bwMode="auto">
          <a:xfrm>
            <a:off x="3923930" y="3470115"/>
            <a:ext cx="864096" cy="624124"/>
          </a:xfrm>
          <a:prstGeom prst="ellipse">
            <a:avLst/>
          </a:prstGeom>
          <a:solidFill>
            <a:srgbClr val="70AD47">
              <a:lumMod val="75000"/>
            </a:srgbClr>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rgbClr val="000000"/>
              </a:solidFill>
              <a:effectLst/>
              <a:uLnTx/>
              <a:uFillTx/>
            </a:endParaRPr>
          </a:p>
        </p:txBody>
      </p:sp>
      <p:sp>
        <p:nvSpPr>
          <p:cNvPr id="157" name="Tekstiruutu 156">
            <a:extLst>
              <a:ext uri="{FF2B5EF4-FFF2-40B4-BE49-F238E27FC236}">
                <a16:creationId xmlns:a16="http://schemas.microsoft.com/office/drawing/2014/main" id="{D3D03C85-088A-4967-99CE-A84FB8B9C6AD}"/>
              </a:ext>
            </a:extLst>
          </p:cNvPr>
          <p:cNvSpPr txBox="1"/>
          <p:nvPr/>
        </p:nvSpPr>
        <p:spPr>
          <a:xfrm>
            <a:off x="4092190" y="3570534"/>
            <a:ext cx="655730" cy="461665"/>
          </a:xfrm>
          <a:prstGeom prst="rect">
            <a:avLst/>
          </a:prstGeom>
          <a:noFill/>
        </p:spPr>
        <p:txBody>
          <a:bodyPr wrap="square" rtlCol="0">
            <a:spAutoFit/>
          </a:bodyPr>
          <a:lstStyle/>
          <a:p>
            <a:pPr>
              <a:buFont typeface="Wingdings" pitchFamily="2" charset="2"/>
              <a:buNone/>
            </a:pPr>
            <a:r>
              <a:rPr lang="fi-FI" sz="2400" dirty="0">
                <a:solidFill>
                  <a:srgbClr val="000000"/>
                </a:solidFill>
                <a:latin typeface="Arial Rounded MT Bold" panose="020F0704030504030204" pitchFamily="34" charset="0"/>
              </a:rPr>
              <a:t>27</a:t>
            </a:r>
          </a:p>
        </p:txBody>
      </p:sp>
      <p:sp>
        <p:nvSpPr>
          <p:cNvPr id="158" name="Tekstiruutu 157">
            <a:extLst>
              <a:ext uri="{FF2B5EF4-FFF2-40B4-BE49-F238E27FC236}">
                <a16:creationId xmlns:a16="http://schemas.microsoft.com/office/drawing/2014/main" id="{CFF2CD6F-9E18-401D-8B06-6E3BF57A5620}"/>
              </a:ext>
            </a:extLst>
          </p:cNvPr>
          <p:cNvSpPr txBox="1"/>
          <p:nvPr/>
        </p:nvSpPr>
        <p:spPr>
          <a:xfrm>
            <a:off x="7589223" y="5094831"/>
            <a:ext cx="719902" cy="1015663"/>
          </a:xfrm>
          <a:prstGeom prst="rect">
            <a:avLst/>
          </a:prstGeom>
          <a:noFill/>
        </p:spPr>
        <p:txBody>
          <a:bodyPr wrap="square" rtlCol="0">
            <a:spAutoFit/>
          </a:bodyPr>
          <a:lstStyle/>
          <a:p>
            <a:pPr defTabSz="457200" fontAlgn="auto">
              <a:spcBef>
                <a:spcPts val="0"/>
              </a:spcBef>
              <a:spcAft>
                <a:spcPts val="0"/>
              </a:spcAft>
              <a:buFontTx/>
              <a:buNone/>
            </a:pPr>
            <a:r>
              <a:rPr lang="fi-FI" sz="6000" b="1" dirty="0">
                <a:ln w="22225">
                  <a:solidFill>
                    <a:srgbClr val="ED7D31"/>
                  </a:solidFill>
                  <a:prstDash val="solid"/>
                </a:ln>
                <a:solidFill>
                  <a:srgbClr val="C00000"/>
                </a:solidFill>
                <a:latin typeface="Arial Rounded MT Bold" panose="020F0704030504030204" pitchFamily="34" charset="0"/>
              </a:rPr>
              <a:t>!</a:t>
            </a:r>
          </a:p>
        </p:txBody>
      </p:sp>
      <p:sp>
        <p:nvSpPr>
          <p:cNvPr id="159" name="Vuokaaviosymboli: Rajoitin 158">
            <a:extLst>
              <a:ext uri="{FF2B5EF4-FFF2-40B4-BE49-F238E27FC236}">
                <a16:creationId xmlns:a16="http://schemas.microsoft.com/office/drawing/2014/main" id="{057232A3-781E-42E4-925F-D747A09C2EE4}"/>
              </a:ext>
            </a:extLst>
          </p:cNvPr>
          <p:cNvSpPr/>
          <p:nvPr/>
        </p:nvSpPr>
        <p:spPr>
          <a:xfrm>
            <a:off x="78263" y="4850647"/>
            <a:ext cx="2328053" cy="936754"/>
          </a:xfrm>
          <a:prstGeom prst="flowChartTerminator">
            <a:avLst/>
          </a:prstGeom>
          <a:solidFill>
            <a:srgbClr val="5B9BD5">
              <a:lumMod val="75000"/>
            </a:srgbClr>
          </a:solidFill>
          <a:ln w="12700" cap="flat" cmpd="sng" algn="ctr">
            <a:solidFill>
              <a:schemeClr val="accent6">
                <a:lumMod val="75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Huomioi amk-opintojen suunnittelussa:</a:t>
            </a:r>
          </a:p>
        </p:txBody>
      </p:sp>
    </p:spTree>
    <p:extLst>
      <p:ext uri="{BB962C8B-B14F-4D97-AF65-F5344CB8AC3E}">
        <p14:creationId xmlns:p14="http://schemas.microsoft.com/office/powerpoint/2010/main" val="32248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ppt_x"/>
                                          </p:val>
                                        </p:tav>
                                        <p:tav tm="100000">
                                          <p:val>
                                            <p:strVal val="#ppt_x"/>
                                          </p:val>
                                        </p:tav>
                                      </p:tavLst>
                                    </p:anim>
                                    <p:anim calcmode="lin" valueType="num">
                                      <p:cBhvr additive="base">
                                        <p:cTn id="8" dur="500" fill="hold"/>
                                        <p:tgtEl>
                                          <p:spTgt spid="1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500" fill="hold"/>
                                        <p:tgtEl>
                                          <p:spTgt spid="159"/>
                                        </p:tgtEl>
                                        <p:attrNameLst>
                                          <p:attrName>ppt_x</p:attrName>
                                        </p:attrNameLst>
                                      </p:cBhvr>
                                      <p:tavLst>
                                        <p:tav tm="0">
                                          <p:val>
                                            <p:strVal val="#ppt_x"/>
                                          </p:val>
                                        </p:tav>
                                        <p:tav tm="100000">
                                          <p:val>
                                            <p:strVal val="#ppt_x"/>
                                          </p:val>
                                        </p:tav>
                                      </p:tavLst>
                                    </p:anim>
                                    <p:anim calcmode="lin" valueType="num">
                                      <p:cBhvr additive="base">
                                        <p:cTn id="16"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58" grpId="0"/>
      <p:bldP spid="1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Rectangle 25"/>
          <p:cNvSpPr>
            <a:spLocks noChangeArrowheads="1"/>
          </p:cNvSpPr>
          <p:nvPr/>
        </p:nvSpPr>
        <p:spPr bwMode="auto">
          <a:xfrm>
            <a:off x="900113" y="0"/>
            <a:ext cx="6911975" cy="692150"/>
          </a:xfrm>
          <a:prstGeom prst="rect">
            <a:avLst/>
          </a:prstGeom>
          <a:noFill/>
          <a:ln w="9525" algn="ctr">
            <a:noFill/>
            <a:miter lim="800000"/>
            <a:headEnd/>
            <a:tailEnd/>
          </a:ln>
          <a:effectLst/>
        </p:spPr>
        <p:txBody>
          <a:bodyPr wrap="none" anchor="ctr">
            <a:spAutoFit/>
          </a:bodyPr>
          <a:lstStyle/>
          <a:p>
            <a:endParaRPr lang="fi-FI" dirty="0"/>
          </a:p>
        </p:txBody>
      </p:sp>
      <p:sp>
        <p:nvSpPr>
          <p:cNvPr id="6170" name="Rectangle 26"/>
          <p:cNvSpPr>
            <a:spLocks noChangeArrowheads="1"/>
          </p:cNvSpPr>
          <p:nvPr/>
        </p:nvSpPr>
        <p:spPr bwMode="auto">
          <a:xfrm>
            <a:off x="1116013" y="0"/>
            <a:ext cx="6551612" cy="692150"/>
          </a:xfrm>
          <a:prstGeom prst="rect">
            <a:avLst/>
          </a:prstGeom>
          <a:noFill/>
          <a:ln w="9525" algn="ctr">
            <a:noFill/>
            <a:miter lim="800000"/>
            <a:headEnd/>
            <a:tailEnd/>
          </a:ln>
          <a:effectLst/>
        </p:spPr>
        <p:txBody>
          <a:bodyPr wrap="none" anchor="ctr">
            <a:spAutoFit/>
          </a:bodyPr>
          <a:lstStyle/>
          <a:p>
            <a:endParaRPr lang="fi-FI" dirty="0"/>
          </a:p>
        </p:txBody>
      </p:sp>
      <p:sp>
        <p:nvSpPr>
          <p:cNvPr id="2" name="Otsikko 1"/>
          <p:cNvSpPr>
            <a:spLocks noGrp="1"/>
          </p:cNvSpPr>
          <p:nvPr>
            <p:ph type="title"/>
          </p:nvPr>
        </p:nvSpPr>
        <p:spPr>
          <a:xfrm>
            <a:off x="1511660" y="178630"/>
            <a:ext cx="4536504" cy="648072"/>
          </a:xfrm>
        </p:spPr>
        <p:txBody>
          <a:bodyPr/>
          <a:lstStyle/>
          <a:p>
            <a:r>
              <a:rPr lang="fi-FI" b="1" dirty="0">
                <a:latin typeface="Arial Rounded MT Bold" panose="020F0704030504030204" pitchFamily="34" charset="0"/>
              </a:rPr>
              <a:t>Kasvatusala</a:t>
            </a:r>
          </a:p>
        </p:txBody>
      </p:sp>
      <p:grpSp>
        <p:nvGrpSpPr>
          <p:cNvPr id="12" name="Ryhmä 11"/>
          <p:cNvGrpSpPr/>
          <p:nvPr/>
        </p:nvGrpSpPr>
        <p:grpSpPr>
          <a:xfrm>
            <a:off x="323528" y="3068960"/>
            <a:ext cx="3456384" cy="1872208"/>
            <a:chOff x="323528" y="2420888"/>
            <a:chExt cx="3456384" cy="1872208"/>
          </a:xfrm>
        </p:grpSpPr>
        <p:sp>
          <p:nvSpPr>
            <p:cNvPr id="9" name="Nuoli oikealle 8"/>
            <p:cNvSpPr/>
            <p:nvPr/>
          </p:nvSpPr>
          <p:spPr bwMode="auto">
            <a:xfrm>
              <a:off x="2843808" y="3140968"/>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FF990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nvGrpSpPr>
            <p:cNvPr id="5" name="Ryhmä 4"/>
            <p:cNvGrpSpPr/>
            <p:nvPr/>
          </p:nvGrpSpPr>
          <p:grpSpPr>
            <a:xfrm>
              <a:off x="323528" y="2420888"/>
              <a:ext cx="2808312" cy="1872208"/>
              <a:chOff x="323528" y="1412776"/>
              <a:chExt cx="2808312" cy="1872208"/>
            </a:xfrm>
          </p:grpSpPr>
          <p:sp>
            <p:nvSpPr>
              <p:cNvPr id="3" name="Ellipsi 2">
                <a:hlinkClick r:id="rId2" tooltip="Opintopolkuun"/>
              </p:cNvPr>
              <p:cNvSpPr/>
              <p:nvPr/>
            </p:nvSpPr>
            <p:spPr bwMode="auto">
              <a:xfrm>
                <a:off x="323528" y="1412776"/>
                <a:ext cx="2808312" cy="1872208"/>
              </a:xfrm>
              <a:prstGeom prst="ellipse">
                <a:avLst/>
              </a:prstGeom>
              <a:solidFill>
                <a:srgbClr val="FF99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 name="Tekstiruutu 3">
                <a:hlinkClick r:id="rId2" tooltip="Opintopolkuun"/>
              </p:cNvPr>
              <p:cNvSpPr txBox="1"/>
              <p:nvPr/>
            </p:nvSpPr>
            <p:spPr>
              <a:xfrm>
                <a:off x="611560" y="1683965"/>
                <a:ext cx="2232248" cy="1384995"/>
              </a:xfrm>
              <a:prstGeom prst="rect">
                <a:avLst/>
              </a:prstGeom>
              <a:noFill/>
            </p:spPr>
            <p:txBody>
              <a:bodyPr wrap="square" rtlCol="0">
                <a:spAutoFit/>
              </a:bodyPr>
              <a:lstStyle/>
              <a:p>
                <a:pPr algn="ctr">
                  <a:buNone/>
                </a:pPr>
                <a:r>
                  <a:rPr lang="fi-FI" b="1" dirty="0">
                    <a:latin typeface="Arial Rounded MT Bold" panose="020F0704030504030204" pitchFamily="34" charset="0"/>
                  </a:rPr>
                  <a:t>Yhteisö-</a:t>
                </a:r>
              </a:p>
              <a:p>
                <a:pPr algn="ctr">
                  <a:buNone/>
                </a:pPr>
                <a:r>
                  <a:rPr lang="fi-FI" b="1" dirty="0">
                    <a:latin typeface="Arial Rounded MT Bold" panose="020F0704030504030204" pitchFamily="34" charset="0"/>
                  </a:rPr>
                  <a:t>pedagogi</a:t>
                </a:r>
              </a:p>
              <a:p>
                <a:pPr algn="ctr">
                  <a:buNone/>
                </a:pPr>
                <a:r>
                  <a:rPr lang="fi-FI" b="1" dirty="0">
                    <a:latin typeface="Arial Rounded MT Bold" panose="020F0704030504030204" pitchFamily="34" charset="0"/>
                  </a:rPr>
                  <a:t>210 op</a:t>
                </a:r>
              </a:p>
            </p:txBody>
          </p:sp>
        </p:grpSp>
      </p:grpSp>
      <p:sp>
        <p:nvSpPr>
          <p:cNvPr id="8" name="Tekstiruutu 7"/>
          <p:cNvSpPr txBox="1"/>
          <p:nvPr/>
        </p:nvSpPr>
        <p:spPr>
          <a:xfrm>
            <a:off x="3995747" y="3068960"/>
            <a:ext cx="3960629" cy="1815882"/>
          </a:xfrm>
          <a:prstGeom prst="rect">
            <a:avLst/>
          </a:prstGeom>
          <a:noFill/>
          <a:ln>
            <a:solidFill>
              <a:srgbClr val="CC9900"/>
            </a:solidFill>
          </a:ln>
          <a:effectLst>
            <a:glow rad="101600">
              <a:srgbClr val="CC9900">
                <a:alpha val="6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nuorisotyöntekijä</a:t>
            </a:r>
          </a:p>
          <a:p>
            <a:pPr marL="285750" indent="-285750">
              <a:buFont typeface="Courier New" panose="02070309020205020404" pitchFamily="49" charset="0"/>
              <a:buChar char="o"/>
            </a:pPr>
            <a:r>
              <a:rPr lang="fi-FI" sz="1600" dirty="0">
                <a:latin typeface="Arial Rounded MT Bold" panose="020F0704030504030204" pitchFamily="34" charset="0"/>
              </a:rPr>
              <a:t>järjestö- ja vapaa-ajan ohjaaja</a:t>
            </a:r>
          </a:p>
          <a:p>
            <a:pPr marL="285750" indent="-285750">
              <a:buFont typeface="Courier New" panose="02070309020205020404" pitchFamily="49" charset="0"/>
              <a:buChar char="o"/>
            </a:pPr>
            <a:r>
              <a:rPr lang="fi-FI" sz="1600" dirty="0">
                <a:latin typeface="Arial Rounded MT Bold" panose="020F0704030504030204" pitchFamily="34" charset="0"/>
              </a:rPr>
              <a:t>ohjaaja lastensuojelulaitoksissa</a:t>
            </a:r>
          </a:p>
          <a:p>
            <a:pPr marL="285750" indent="-285750">
              <a:buFont typeface="Courier New" panose="02070309020205020404" pitchFamily="49" charset="0"/>
              <a:buChar char="o"/>
            </a:pPr>
            <a:r>
              <a:rPr lang="fi-FI" sz="1600" dirty="0">
                <a:latin typeface="Arial Rounded MT Bold" panose="020F0704030504030204" pitchFamily="34" charset="0"/>
              </a:rPr>
              <a:t>suunnittelija</a:t>
            </a:r>
          </a:p>
          <a:p>
            <a:pPr marL="285750" indent="-285750">
              <a:buFont typeface="Courier New" panose="02070309020205020404" pitchFamily="49" charset="0"/>
              <a:buChar char="o"/>
            </a:pPr>
            <a:r>
              <a:rPr lang="fi-FI" sz="1600" dirty="0">
                <a:latin typeface="Arial Rounded MT Bold" panose="020F0704030504030204" pitchFamily="34" charset="0"/>
              </a:rPr>
              <a:t>järjetön asiantuntija</a:t>
            </a:r>
          </a:p>
          <a:p>
            <a:pPr marL="285750" indent="-285750">
              <a:buFont typeface="Courier New" panose="02070309020205020404" pitchFamily="49" charset="0"/>
              <a:buChar char="o"/>
            </a:pPr>
            <a:r>
              <a:rPr lang="fi-FI" sz="1600" dirty="0">
                <a:latin typeface="Arial Rounded MT Bold" panose="020F0704030504030204" pitchFamily="34" charset="0"/>
              </a:rPr>
              <a:t>palveluyrittäjä</a:t>
            </a:r>
          </a:p>
          <a:p>
            <a:pPr marL="285750" indent="-285750">
              <a:buFont typeface="Courier New" panose="02070309020205020404" pitchFamily="49" charset="0"/>
              <a:buChar char="o"/>
            </a:pPr>
            <a:r>
              <a:rPr lang="fi-FI" sz="1600" dirty="0">
                <a:latin typeface="Arial Rounded MT Bold" panose="020F0704030504030204" pitchFamily="34" charset="0"/>
              </a:rPr>
              <a:t>…</a:t>
            </a:r>
          </a:p>
        </p:txBody>
      </p:sp>
      <p:sp>
        <p:nvSpPr>
          <p:cNvPr id="31" name="Tekstiruutu 30"/>
          <p:cNvSpPr txBox="1"/>
          <p:nvPr/>
        </p:nvSpPr>
        <p:spPr>
          <a:xfrm>
            <a:off x="827584" y="1196752"/>
            <a:ext cx="8064896" cy="1603104"/>
          </a:xfrm>
          <a:prstGeom prst="rect">
            <a:avLst/>
          </a:prstGeom>
          <a:solidFill>
            <a:schemeClr val="bg1">
              <a:lumMod val="85000"/>
            </a:schemeClr>
          </a:solidFill>
          <a:ln w="88900">
            <a:solidFill>
              <a:srgbClr val="CC990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Opinnoissa ovat tärkeitä yhteiskunnallinen ja kulttuurinen yleis-sivistys, sosiaaliset taidot ja kohtaamisen taidot. Ammattitaidossa keskeistä on osallisuuden tukeminen, kansalaisvaikuttaminen, syrjäytymisen ehkäisy, monikulttuurisuus, viestinnän kehittäminen ja yhteisöllisyyden vahvistaminen.</a:t>
            </a:r>
          </a:p>
        </p:txBody>
      </p:sp>
      <p:grpSp>
        <p:nvGrpSpPr>
          <p:cNvPr id="14" name="Ryhmä 13"/>
          <p:cNvGrpSpPr/>
          <p:nvPr/>
        </p:nvGrpSpPr>
        <p:grpSpPr>
          <a:xfrm>
            <a:off x="8023071" y="6305602"/>
            <a:ext cx="1229449" cy="549004"/>
            <a:chOff x="8023071" y="6305602"/>
            <a:chExt cx="1229449" cy="549004"/>
          </a:xfrm>
        </p:grpSpPr>
        <p:sp>
          <p:nvSpPr>
            <p:cNvPr id="7" name="Toimintopainike: Seuraava 6">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 name="Toimintopainike: Edellinen 10">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 name="Tekstiruutu 12"/>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24" name="Tekstiruutu 23"/>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a:t>
              </a:r>
            </a:p>
          </p:txBody>
        </p:sp>
      </p:grpSp>
      <p:sp>
        <p:nvSpPr>
          <p:cNvPr id="27" name="Toimintopainike: Tietoja 26">
            <a:hlinkClick r:id="rId3"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pic>
        <p:nvPicPr>
          <p:cNvPr id="15" name="Kuva 14">
            <a:extLst>
              <a:ext uri="{FF2B5EF4-FFF2-40B4-BE49-F238E27FC236}">
                <a16:creationId xmlns:a16="http://schemas.microsoft.com/office/drawing/2014/main" id="{2551D060-63CA-4DA5-96C9-4EE2E04788D2}"/>
              </a:ext>
            </a:extLst>
          </p:cNvPr>
          <p:cNvPicPr>
            <a:picLocks noChangeAspect="1"/>
          </p:cNvPicPr>
          <p:nvPr/>
        </p:nvPicPr>
        <p:blipFill>
          <a:blip r:embed="rId4"/>
          <a:stretch>
            <a:fillRect/>
          </a:stretch>
        </p:blipFill>
        <p:spPr>
          <a:xfrm>
            <a:off x="4579220" y="5157192"/>
            <a:ext cx="2867317" cy="1611068"/>
          </a:xfrm>
          <a:prstGeom prst="rect">
            <a:avLst/>
          </a:prstGeom>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036261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251520" y="1196752"/>
            <a:ext cx="8640960" cy="2246769"/>
          </a:xfrm>
          <a:prstGeom prst="rect">
            <a:avLst/>
          </a:prstGeom>
          <a:solidFill>
            <a:schemeClr val="bg1">
              <a:lumMod val="95000"/>
            </a:schemeClr>
          </a:solidFill>
          <a:ln w="76200" algn="ctr">
            <a:solidFill>
              <a:schemeClr val="accent5">
                <a:lumMod val="75000"/>
              </a:schemeClr>
            </a:solidFill>
            <a:miter lim="800000"/>
            <a:headEnd/>
            <a:tailEnd/>
          </a:ln>
          <a:effectLst/>
          <a:scene3d>
            <a:camera prst="orthographicFront"/>
            <a:lightRig rig="threePt" dir="t"/>
          </a:scene3d>
          <a:sp3d>
            <a:bevelT prst="relaxedInset"/>
          </a:sp3d>
        </p:spPr>
        <p:txBody>
          <a:bodyPr wrap="square">
            <a:spAutoFit/>
          </a:bodyPr>
          <a:lstStyle/>
          <a:p>
            <a:pPr>
              <a:spcBef>
                <a:spcPct val="50000"/>
              </a:spcBef>
              <a:buClr>
                <a:srgbClr val="990000"/>
              </a:buClr>
              <a:buSzPct val="130000"/>
              <a:buFontTx/>
              <a:buChar char="•"/>
            </a:pPr>
            <a:r>
              <a:rPr lang="fi-FI" sz="2000" dirty="0">
                <a:latin typeface="Arial Rounded MT Bold" panose="020F0704030504030204" pitchFamily="34" charset="0"/>
              </a:rPr>
              <a:t>  voit suorittaa opintoja koulutuksestasi ja iästäsi riippumatta</a:t>
            </a:r>
          </a:p>
          <a:p>
            <a:pPr>
              <a:spcBef>
                <a:spcPct val="50000"/>
              </a:spcBef>
              <a:buClr>
                <a:srgbClr val="990000"/>
              </a:buClr>
              <a:buSzPct val="130000"/>
              <a:buFontTx/>
              <a:buChar char="•"/>
            </a:pPr>
            <a:r>
              <a:rPr lang="fi-FI" sz="2000" dirty="0">
                <a:latin typeface="Arial Rounded MT Bold" panose="020F0704030504030204" pitchFamily="34" charset="0"/>
              </a:rPr>
              <a:t>  opintoja voit suorittaa lähi-, monimuoto- ja verkko-opintoina</a:t>
            </a:r>
          </a:p>
          <a:p>
            <a:pPr>
              <a:spcBef>
                <a:spcPct val="50000"/>
              </a:spcBef>
              <a:buClr>
                <a:srgbClr val="990000"/>
              </a:buClr>
              <a:buSzPct val="130000"/>
              <a:buFontTx/>
              <a:buChar char="•"/>
            </a:pPr>
            <a:r>
              <a:rPr lang="fi-FI" sz="2000" dirty="0">
                <a:latin typeface="Arial Rounded MT Bold" panose="020F0704030504030204" pitchFamily="34" charset="0"/>
              </a:rPr>
              <a:t>  opiskelu ei ole päätoimista tutkinto-opiskelua</a:t>
            </a:r>
          </a:p>
          <a:p>
            <a:pPr>
              <a:spcBef>
                <a:spcPct val="50000"/>
              </a:spcBef>
              <a:buClr>
                <a:srgbClr val="990000"/>
              </a:buClr>
              <a:buSzPct val="130000"/>
              <a:buFontTx/>
              <a:buChar char="•"/>
            </a:pPr>
            <a:r>
              <a:rPr lang="fi-FI" sz="2000" dirty="0">
                <a:latin typeface="Arial Rounded MT Bold" panose="020F0704030504030204" pitchFamily="34" charset="0"/>
              </a:rPr>
              <a:t>  voit hyödyntää opintosi, jos pääset tutkinto-opiskelijaksi</a:t>
            </a:r>
          </a:p>
          <a:p>
            <a:pPr>
              <a:spcBef>
                <a:spcPct val="50000"/>
              </a:spcBef>
              <a:buClr>
                <a:srgbClr val="990000"/>
              </a:buClr>
              <a:buSzPct val="130000"/>
              <a:buFontTx/>
              <a:buChar char="•"/>
            </a:pPr>
            <a:r>
              <a:rPr lang="fi-FI" sz="2000" dirty="0">
                <a:latin typeface="Arial Rounded MT Bold" panose="020F0704030504030204" pitchFamily="34" charset="0"/>
              </a:rPr>
              <a:t>  opinnot ovat maksullisia</a:t>
            </a:r>
          </a:p>
        </p:txBody>
      </p:sp>
      <p:sp>
        <p:nvSpPr>
          <p:cNvPr id="20497" name="Rectangle 17"/>
          <p:cNvSpPr>
            <a:spLocks noGrp="1" noChangeArrowheads="1"/>
          </p:cNvSpPr>
          <p:nvPr>
            <p:ph type="title"/>
          </p:nvPr>
        </p:nvSpPr>
        <p:spPr bwMode="auto">
          <a:xfrm>
            <a:off x="1403648" y="123132"/>
            <a:ext cx="6131024" cy="63894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3200" b="1" dirty="0"/>
              <a:t>Avoin ammattikorkeakoulu</a:t>
            </a:r>
          </a:p>
        </p:txBody>
      </p:sp>
      <p:pic>
        <p:nvPicPr>
          <p:cNvPr id="2053" name="Picture 5" descr="C:\Users\Seppo\AppData\Local\Microsoft\Windows\Temporary Internet Files\Content.IE5\I7F1P2P2\MP9003828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462" y="3721258"/>
            <a:ext cx="2715986" cy="193999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 name="Kaaviokuva 1"/>
          <p:cNvGraphicFramePr/>
          <p:nvPr>
            <p:extLst>
              <p:ext uri="{D42A27DB-BD31-4B8C-83A1-F6EECF244321}">
                <p14:modId xmlns:p14="http://schemas.microsoft.com/office/powerpoint/2010/main" val="2734154983"/>
              </p:ext>
            </p:extLst>
          </p:nvPr>
        </p:nvGraphicFramePr>
        <p:xfrm>
          <a:off x="611561" y="3573016"/>
          <a:ext cx="5040560" cy="3140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Kuva 2">
            <a:hlinkClick r:id="rId8" tooltip="Katso haut"/>
            <a:extLst>
              <a:ext uri="{FF2B5EF4-FFF2-40B4-BE49-F238E27FC236}">
                <a16:creationId xmlns:a16="http://schemas.microsoft.com/office/drawing/2014/main" id="{5A563D51-9316-4D9F-B81A-7FF49A74E3C1}"/>
              </a:ext>
            </a:extLst>
          </p:cNvPr>
          <p:cNvPicPr>
            <a:picLocks noChangeAspect="1"/>
          </p:cNvPicPr>
          <p:nvPr/>
        </p:nvPicPr>
        <p:blipFill>
          <a:blip r:embed="rId9"/>
          <a:stretch>
            <a:fillRect/>
          </a:stretch>
        </p:blipFill>
        <p:spPr>
          <a:xfrm>
            <a:off x="6660232" y="6168179"/>
            <a:ext cx="2143125" cy="47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eppo\AppData\Local\Microsoft\Windows\Temporary Internet Files\Content.IE5\TIM40J5S\MP9003827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441" y="3886108"/>
            <a:ext cx="1491595" cy="20882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052" name="Picture 4" descr="C:\Users\Seppo\AppData\Local\Microsoft\Windows\Temporary Internet Files\Content.IE5\M7M9S5O5\MP9004051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47" y="4653137"/>
            <a:ext cx="1279044" cy="19119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61" name="Tekstiruutu 160"/>
          <p:cNvSpPr txBox="1"/>
          <p:nvPr/>
        </p:nvSpPr>
        <p:spPr>
          <a:xfrm>
            <a:off x="2896976" y="4581128"/>
            <a:ext cx="3691248" cy="1815882"/>
          </a:xfrm>
          <a:prstGeom prst="rect">
            <a:avLst/>
          </a:prstGeom>
          <a:noFill/>
          <a:ln w="28575">
            <a:solidFill>
              <a:schemeClr val="accent5">
                <a:lumMod val="50000"/>
              </a:schemeClr>
            </a:solidFill>
          </a:ln>
          <a:effectLst>
            <a:glow rad="139700">
              <a:schemeClr val="accent5">
                <a:lumMod val="50000"/>
                <a:alpha val="40000"/>
              </a:schemeClr>
            </a:glow>
          </a:effectLst>
        </p:spPr>
        <p:txBody>
          <a:bodyPr wrap="square" rtlCol="0">
            <a:spAutoFit/>
          </a:bodyPr>
          <a:lstStyle/>
          <a:p>
            <a:pPr marL="285750" indent="-285750">
              <a:buFont typeface="Arial" panose="020B0604020202020204" pitchFamily="34" charset="0"/>
              <a:buChar char="•"/>
            </a:pPr>
            <a:endParaRPr lang="fi-FI" sz="1400" dirty="0">
              <a:latin typeface="Arial Rounded MT Bold" panose="020F0704030504030204" pitchFamily="34" charset="0"/>
            </a:endParaRPr>
          </a:p>
          <a:p>
            <a:pPr marL="285750" indent="-285750">
              <a:buFont typeface="Arial" panose="020B0604020202020204" pitchFamily="34" charset="0"/>
              <a:buChar char="•"/>
            </a:pPr>
            <a:endParaRPr lang="fi-FI" sz="1400" dirty="0">
              <a:latin typeface="Arial Rounded MT Bold" panose="020F0704030504030204" pitchFamily="34" charset="0"/>
            </a:endParaRPr>
          </a:p>
          <a:p>
            <a:pPr marL="285750" indent="-285750">
              <a:buFont typeface="Arial" panose="020B0604020202020204" pitchFamily="34" charset="0"/>
              <a:buChar char="•"/>
            </a:pPr>
            <a:r>
              <a:rPr lang="fi-FI" sz="1400" dirty="0">
                <a:latin typeface="Arial Rounded MT Bold" panose="020F0704030504030204" pitchFamily="34" charset="0"/>
              </a:rPr>
              <a:t>teatteri- ja nukketeatteri</a:t>
            </a:r>
          </a:p>
          <a:p>
            <a:pPr marL="285750" indent="-285750">
              <a:buFont typeface="Arial" panose="020B0604020202020204" pitchFamily="34" charset="0"/>
              <a:buChar char="•"/>
            </a:pPr>
            <a:r>
              <a:rPr lang="fi-FI" sz="1400" dirty="0">
                <a:latin typeface="Arial Rounded MT Bold" panose="020F0704030504030204" pitchFamily="34" charset="0"/>
              </a:rPr>
              <a:t>tanssinopettaja</a:t>
            </a:r>
          </a:p>
          <a:p>
            <a:pPr marL="285750" indent="-285750">
              <a:buFont typeface="Arial" panose="020B0604020202020204" pitchFamily="34" charset="0"/>
              <a:buChar char="•"/>
            </a:pPr>
            <a:r>
              <a:rPr lang="fi-FI" sz="1400" dirty="0">
                <a:latin typeface="Arial Rounded MT Bold" panose="020F0704030504030204" pitchFamily="34" charset="0"/>
              </a:rPr>
              <a:t>pop/jazz-musiikki, musiikkipedagogi, muusikko</a:t>
            </a:r>
          </a:p>
          <a:p>
            <a:pPr marL="285750" indent="-285750">
              <a:buFont typeface="Arial" panose="020B0604020202020204" pitchFamily="34" charset="0"/>
              <a:buChar char="•"/>
            </a:pPr>
            <a:r>
              <a:rPr lang="fi-FI" sz="1400" dirty="0">
                <a:latin typeface="Arial Rounded MT Bold" panose="020F0704030504030204" pitchFamily="34" charset="0"/>
              </a:rPr>
              <a:t>sirkus</a:t>
            </a:r>
          </a:p>
          <a:p>
            <a:pPr marL="285750" indent="-285750">
              <a:buFont typeface="Arial" panose="020B0604020202020204" pitchFamily="34" charset="0"/>
              <a:buChar char="•"/>
            </a:pPr>
            <a:endParaRPr lang="fi-FI" sz="1400" dirty="0">
              <a:latin typeface="Arial Rounded MT Bold" panose="020F0704030504030204" pitchFamily="34" charset="0"/>
            </a:endParaRPr>
          </a:p>
        </p:txBody>
      </p:sp>
      <p:sp>
        <p:nvSpPr>
          <p:cNvPr id="160" name="Tekstiruutu 159"/>
          <p:cNvSpPr txBox="1"/>
          <p:nvPr/>
        </p:nvSpPr>
        <p:spPr>
          <a:xfrm>
            <a:off x="35496" y="2405787"/>
            <a:ext cx="3777333" cy="1600438"/>
          </a:xfrm>
          <a:prstGeom prst="rect">
            <a:avLst/>
          </a:prstGeom>
          <a:noFill/>
          <a:ln w="28575">
            <a:solidFill>
              <a:schemeClr val="accent5">
                <a:lumMod val="50000"/>
              </a:schemeClr>
            </a:solidFill>
          </a:ln>
          <a:effectLst>
            <a:glow rad="139700">
              <a:schemeClr val="accent5">
                <a:lumMod val="50000"/>
                <a:alpha val="40000"/>
              </a:schemeClr>
            </a:glow>
          </a:effectLst>
        </p:spPr>
        <p:txBody>
          <a:bodyPr wrap="square" rtlCol="0">
            <a:spAutoFit/>
          </a:bodyPr>
          <a:lstStyle/>
          <a:p>
            <a:pPr marL="285750" indent="-285750">
              <a:buFont typeface="Arial" panose="020B0604020202020204" pitchFamily="34" charset="0"/>
              <a:buChar char="•"/>
            </a:pPr>
            <a:r>
              <a:rPr lang="fi-FI" sz="1400" dirty="0">
                <a:latin typeface="Arial Rounded MT Bold" panose="020F0704030504030204" pitchFamily="34" charset="0"/>
              </a:rPr>
              <a:t>elokuva ja televisio</a:t>
            </a:r>
          </a:p>
          <a:p>
            <a:pPr marL="285750" indent="-285750">
              <a:buFont typeface="Arial" panose="020B0604020202020204" pitchFamily="34" charset="0"/>
              <a:buChar char="•"/>
            </a:pPr>
            <a:r>
              <a:rPr lang="fi-FI" sz="1400" dirty="0">
                <a:latin typeface="Arial Rounded MT Bold" panose="020F0704030504030204" pitchFamily="34" charset="0"/>
              </a:rPr>
              <a:t>journalismi</a:t>
            </a:r>
          </a:p>
          <a:p>
            <a:pPr marL="285750" indent="-285750">
              <a:buFont typeface="Arial" panose="020B0604020202020204" pitchFamily="34" charset="0"/>
              <a:buChar char="•"/>
            </a:pPr>
            <a:r>
              <a:rPr lang="fi-FI" sz="1400" dirty="0">
                <a:latin typeface="Arial Rounded MT Bold" panose="020F0704030504030204" pitchFamily="34" charset="0"/>
              </a:rPr>
              <a:t>animaatio</a:t>
            </a:r>
          </a:p>
          <a:p>
            <a:pPr marL="285750" indent="-285750">
              <a:buFont typeface="Arial" panose="020B0604020202020204" pitchFamily="34" charset="0"/>
              <a:buChar char="•"/>
            </a:pPr>
            <a:r>
              <a:rPr lang="fi-FI" sz="1400" dirty="0">
                <a:latin typeface="Arial Rounded MT Bold" panose="020F0704030504030204" pitchFamily="34" charset="0"/>
              </a:rPr>
              <a:t>peli-, av- ja internettuotanto</a:t>
            </a:r>
          </a:p>
          <a:p>
            <a:pPr marL="285750" indent="-285750">
              <a:buFont typeface="Arial" panose="020B0604020202020204" pitchFamily="34" charset="0"/>
              <a:buChar char="•"/>
            </a:pPr>
            <a:r>
              <a:rPr lang="fi-FI" sz="1400" dirty="0">
                <a:latin typeface="Arial Rounded MT Bold" panose="020F0704030504030204" pitchFamily="34" charset="0"/>
              </a:rPr>
              <a:t>kustannusala</a:t>
            </a:r>
          </a:p>
          <a:p>
            <a:pPr marL="285750" indent="-285750">
              <a:buFont typeface="Arial" panose="020B0604020202020204" pitchFamily="34" charset="0"/>
              <a:buChar char="•"/>
            </a:pPr>
            <a:r>
              <a:rPr lang="fi-FI" sz="1400" dirty="0">
                <a:latin typeface="Arial Rounded MT Bold" panose="020F0704030504030204" pitchFamily="34" charset="0"/>
              </a:rPr>
              <a:t>mainosala</a:t>
            </a:r>
          </a:p>
          <a:p>
            <a:pPr marL="285750" indent="-285750">
              <a:buFont typeface="Arial" panose="020B0604020202020204" pitchFamily="34" charset="0"/>
              <a:buChar char="•"/>
            </a:pPr>
            <a:r>
              <a:rPr lang="fi-FI" sz="1400" dirty="0">
                <a:latin typeface="Arial Rounded MT Bold" panose="020F0704030504030204" pitchFamily="34" charset="0"/>
              </a:rPr>
              <a:t>yritys- ja yhteisöviestintä</a:t>
            </a:r>
          </a:p>
        </p:txBody>
      </p:sp>
      <p:sp>
        <p:nvSpPr>
          <p:cNvPr id="5133" name="Rectangle 13"/>
          <p:cNvSpPr>
            <a:spLocks noGrp="1" noChangeArrowheads="1"/>
          </p:cNvSpPr>
          <p:nvPr>
            <p:ph type="title"/>
          </p:nvPr>
        </p:nvSpPr>
        <p:spPr bwMode="auto">
          <a:xfrm>
            <a:off x="1514746" y="-53862"/>
            <a:ext cx="6225606" cy="87835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t>Taiteet ja kulttuuri (1/2),</a:t>
            </a:r>
            <a:br>
              <a:rPr lang="fi-FI" sz="2400" b="1" dirty="0"/>
            </a:br>
            <a:r>
              <a:rPr lang="fi-FI" sz="2800" b="1" dirty="0"/>
              <a:t> </a:t>
            </a:r>
            <a:r>
              <a:rPr lang="fi-FI" sz="2400" b="1" dirty="0"/>
              <a:t>media-ala, esittävä taide ja musiikki</a:t>
            </a:r>
          </a:p>
        </p:txBody>
      </p:sp>
      <p:grpSp>
        <p:nvGrpSpPr>
          <p:cNvPr id="2" name="Ryhmä 1"/>
          <p:cNvGrpSpPr/>
          <p:nvPr/>
        </p:nvGrpSpPr>
        <p:grpSpPr>
          <a:xfrm>
            <a:off x="2987824" y="2348880"/>
            <a:ext cx="1905125" cy="1152128"/>
            <a:chOff x="2987824" y="2348880"/>
            <a:chExt cx="1905125" cy="1152128"/>
          </a:xfrm>
        </p:grpSpPr>
        <p:sp>
          <p:nvSpPr>
            <p:cNvPr id="44" name="Ellipsi 43">
              <a:hlinkClick r:id="rId4" tooltip="Opintopolkuun"/>
            </p:cNvPr>
            <p:cNvSpPr/>
            <p:nvPr/>
          </p:nvSpPr>
          <p:spPr bwMode="auto">
            <a:xfrm>
              <a:off x="2987824" y="2348880"/>
              <a:ext cx="1905125" cy="1152128"/>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5" name="Tekstiruutu 44">
              <a:hlinkClick r:id="rId4" tooltip="Opintopolkuun"/>
            </p:cNvPr>
            <p:cNvSpPr txBox="1"/>
            <p:nvPr/>
          </p:nvSpPr>
          <p:spPr>
            <a:xfrm>
              <a:off x="3098923" y="2628201"/>
              <a:ext cx="1722020" cy="584775"/>
            </a:xfrm>
            <a:prstGeom prst="rect">
              <a:avLst/>
            </a:prstGeom>
            <a:noFill/>
          </p:spPr>
          <p:txBody>
            <a:bodyPr wrap="square" rtlCol="0">
              <a:spAutoFit/>
            </a:bodyPr>
            <a:lstStyle/>
            <a:p>
              <a:pPr algn="ctr">
                <a:buNone/>
              </a:pPr>
              <a:r>
                <a:rPr lang="fi-FI" sz="1600" b="1" dirty="0">
                  <a:latin typeface="Arial Rounded MT Bold" panose="020F0704030504030204" pitchFamily="34" charset="0"/>
                </a:rPr>
                <a:t>Medianomi</a:t>
              </a:r>
            </a:p>
            <a:p>
              <a:pPr algn="ctr">
                <a:buNone/>
              </a:pPr>
              <a:r>
                <a:rPr lang="fi-FI" sz="1600" b="1" dirty="0">
                  <a:latin typeface="Arial Rounded MT Bold" panose="020F0704030504030204" pitchFamily="34" charset="0"/>
                </a:rPr>
                <a:t>240 op</a:t>
              </a:r>
            </a:p>
          </p:txBody>
        </p:sp>
      </p:grpSp>
      <p:sp>
        <p:nvSpPr>
          <p:cNvPr id="143" name="Tekstiruutu 142"/>
          <p:cNvSpPr txBox="1"/>
          <p:nvPr/>
        </p:nvSpPr>
        <p:spPr>
          <a:xfrm>
            <a:off x="785543" y="1155758"/>
            <a:ext cx="8034929" cy="1049106"/>
          </a:xfrm>
          <a:prstGeom prst="rect">
            <a:avLst/>
          </a:prstGeom>
          <a:solidFill>
            <a:schemeClr val="bg1">
              <a:lumMod val="85000"/>
            </a:schemeClr>
          </a:solidFill>
          <a:ln w="88900">
            <a:solidFill>
              <a:schemeClr val="accent1">
                <a:lumMod val="75000"/>
              </a:schemeClr>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Alalla on tärkeää vahva kehityshakuisuus, jatkuva toiminnan arviointi, laadun kehittämispyrkimys, monipuolinen vuorovaikutus ja yhteistyö elinkeinoelämän ja kulttuurikentän kanssa.</a:t>
            </a:r>
          </a:p>
        </p:txBody>
      </p:sp>
      <p:grpSp>
        <p:nvGrpSpPr>
          <p:cNvPr id="144" name="Ryhmä 143"/>
          <p:cNvGrpSpPr/>
          <p:nvPr/>
        </p:nvGrpSpPr>
        <p:grpSpPr>
          <a:xfrm>
            <a:off x="1403648" y="4077072"/>
            <a:ext cx="1944215" cy="1152128"/>
            <a:chOff x="492419" y="2708920"/>
            <a:chExt cx="2520279" cy="1739270"/>
          </a:xfrm>
        </p:grpSpPr>
        <p:sp>
          <p:nvSpPr>
            <p:cNvPr id="146" name="Ellipsi 145">
              <a:hlinkClick r:id="rId5"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47" name="Tekstiruutu 146">
              <a:hlinkClick r:id="rId5" tooltip="Opintopolkuun"/>
            </p:cNvPr>
            <p:cNvSpPr txBox="1"/>
            <p:nvPr/>
          </p:nvSpPr>
          <p:spPr>
            <a:xfrm>
              <a:off x="636435" y="3130587"/>
              <a:ext cx="2376263" cy="1254486"/>
            </a:xfrm>
            <a:prstGeom prst="rect">
              <a:avLst/>
            </a:prstGeom>
            <a:noFill/>
          </p:spPr>
          <p:txBody>
            <a:bodyPr wrap="square" rtlCol="0">
              <a:spAutoFit/>
            </a:bodyPr>
            <a:lstStyle/>
            <a:p>
              <a:pPr algn="ctr">
                <a:buNone/>
              </a:pPr>
              <a:r>
                <a:rPr lang="fi-FI" sz="1600" b="1" dirty="0">
                  <a:latin typeface="Arial Rounded MT Bold" panose="020F0704030504030204" pitchFamily="34" charset="0"/>
                </a:rPr>
                <a:t>Teatteri-ilmaisun</a:t>
              </a:r>
            </a:p>
            <a:p>
              <a:pPr algn="ctr">
                <a:buNone/>
              </a:pPr>
              <a:r>
                <a:rPr lang="fi-FI" sz="1600" b="1" dirty="0">
                  <a:latin typeface="Arial Rounded MT Bold" panose="020F0704030504030204" pitchFamily="34" charset="0"/>
                </a:rPr>
                <a:t>ohjaaja</a:t>
              </a:r>
            </a:p>
            <a:p>
              <a:pPr algn="ctr">
                <a:buNone/>
              </a:pPr>
              <a:r>
                <a:rPr lang="fi-FI" sz="1600" b="1" dirty="0">
                  <a:latin typeface="Arial Rounded MT Bold" panose="020F0704030504030204" pitchFamily="34" charset="0"/>
                </a:rPr>
                <a:t>240 op</a:t>
              </a:r>
            </a:p>
          </p:txBody>
        </p:sp>
      </p:grpSp>
      <p:grpSp>
        <p:nvGrpSpPr>
          <p:cNvPr id="148" name="Ryhmä 147"/>
          <p:cNvGrpSpPr/>
          <p:nvPr/>
        </p:nvGrpSpPr>
        <p:grpSpPr>
          <a:xfrm>
            <a:off x="1115616" y="5661248"/>
            <a:ext cx="1905125" cy="1152128"/>
            <a:chOff x="492419" y="2708920"/>
            <a:chExt cx="2469607" cy="1739270"/>
          </a:xfrm>
        </p:grpSpPr>
        <p:sp>
          <p:nvSpPr>
            <p:cNvPr id="150" name="Ellipsi 149">
              <a:hlinkClick r:id="rId6"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1" name="Tekstiruutu 150">
              <a:hlinkClick r:id="rId6" tooltip="Opintopolkuun"/>
            </p:cNvPr>
            <p:cNvSpPr txBox="1"/>
            <p:nvPr/>
          </p:nvSpPr>
          <p:spPr>
            <a:xfrm>
              <a:off x="636436" y="3252442"/>
              <a:ext cx="2325590"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Tanssinopettaja</a:t>
              </a:r>
            </a:p>
            <a:p>
              <a:pPr algn="ctr">
                <a:buNone/>
              </a:pPr>
              <a:r>
                <a:rPr lang="fi-FI" sz="1600" b="1" dirty="0">
                  <a:latin typeface="Arial Rounded MT Bold" panose="020F0704030504030204" pitchFamily="34" charset="0"/>
                </a:rPr>
                <a:t>240 op</a:t>
              </a:r>
            </a:p>
          </p:txBody>
        </p:sp>
      </p:grpSp>
      <p:grpSp>
        <p:nvGrpSpPr>
          <p:cNvPr id="152" name="Ryhmä 151"/>
          <p:cNvGrpSpPr/>
          <p:nvPr/>
        </p:nvGrpSpPr>
        <p:grpSpPr>
          <a:xfrm>
            <a:off x="4539083" y="5661248"/>
            <a:ext cx="1905125" cy="1152128"/>
            <a:chOff x="492419" y="2708918"/>
            <a:chExt cx="2469607" cy="1739269"/>
          </a:xfrm>
        </p:grpSpPr>
        <p:sp>
          <p:nvSpPr>
            <p:cNvPr id="154" name="Ellipsi 153">
              <a:hlinkClick r:id="rId7" tooltip="Opintopolkuun"/>
            </p:cNvPr>
            <p:cNvSpPr/>
            <p:nvPr/>
          </p:nvSpPr>
          <p:spPr bwMode="auto">
            <a:xfrm>
              <a:off x="492419" y="2708918"/>
              <a:ext cx="2469607" cy="1739269"/>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5" name="Tekstiruutu 154">
              <a:hlinkClick r:id="rId8" tooltip="Opintopolkuun"/>
            </p:cNvPr>
            <p:cNvSpPr txBox="1"/>
            <p:nvPr/>
          </p:nvSpPr>
          <p:spPr>
            <a:xfrm>
              <a:off x="636436" y="3130587"/>
              <a:ext cx="2232248"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Muusikko</a:t>
              </a:r>
            </a:p>
            <a:p>
              <a:pPr algn="ctr">
                <a:buNone/>
              </a:pPr>
              <a:r>
                <a:rPr lang="fi-FI" sz="1600" b="1" dirty="0">
                  <a:latin typeface="Arial Rounded MT Bold" panose="020F0704030504030204" pitchFamily="34" charset="0"/>
                </a:rPr>
                <a:t>270 op</a:t>
              </a:r>
            </a:p>
          </p:txBody>
        </p:sp>
      </p:grpSp>
      <p:grpSp>
        <p:nvGrpSpPr>
          <p:cNvPr id="156" name="Ryhmä 155"/>
          <p:cNvGrpSpPr/>
          <p:nvPr/>
        </p:nvGrpSpPr>
        <p:grpSpPr>
          <a:xfrm>
            <a:off x="5220072" y="4149080"/>
            <a:ext cx="1905125" cy="1152128"/>
            <a:chOff x="492419" y="2708920"/>
            <a:chExt cx="2469607" cy="1739270"/>
          </a:xfrm>
        </p:grpSpPr>
        <p:sp>
          <p:nvSpPr>
            <p:cNvPr id="158" name="Ellipsi 157">
              <a:hlinkClick r:id="rId7"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9" name="Tekstiruutu 158">
              <a:hlinkClick r:id="rId7" tooltip="Opintopolkuun"/>
            </p:cNvPr>
            <p:cNvSpPr txBox="1"/>
            <p:nvPr/>
          </p:nvSpPr>
          <p:spPr>
            <a:xfrm>
              <a:off x="636436" y="2972123"/>
              <a:ext cx="2232249" cy="1254486"/>
            </a:xfrm>
            <a:prstGeom prst="rect">
              <a:avLst/>
            </a:prstGeom>
            <a:noFill/>
          </p:spPr>
          <p:txBody>
            <a:bodyPr wrap="square" rtlCol="0">
              <a:spAutoFit/>
            </a:bodyPr>
            <a:lstStyle/>
            <a:p>
              <a:pPr algn="ctr">
                <a:buNone/>
              </a:pPr>
              <a:r>
                <a:rPr lang="fi-FI" sz="1600" b="1" dirty="0">
                  <a:latin typeface="Arial Rounded MT Bold" panose="020F0704030504030204" pitchFamily="34" charset="0"/>
                </a:rPr>
                <a:t>Musiikki-</a:t>
              </a:r>
            </a:p>
            <a:p>
              <a:pPr algn="ctr">
                <a:buNone/>
              </a:pPr>
              <a:r>
                <a:rPr lang="fi-FI" sz="1600" b="1" dirty="0">
                  <a:latin typeface="Arial Rounded MT Bold" panose="020F0704030504030204" pitchFamily="34" charset="0"/>
                </a:rPr>
                <a:t>pedagogi</a:t>
              </a:r>
            </a:p>
            <a:p>
              <a:pPr algn="ctr">
                <a:buNone/>
              </a:pPr>
              <a:r>
                <a:rPr lang="fi-FI" sz="1600" b="1" dirty="0">
                  <a:latin typeface="Arial Rounded MT Bold" panose="020F0704030504030204" pitchFamily="34" charset="0"/>
                </a:rPr>
                <a:t>270 op</a:t>
              </a:r>
            </a:p>
          </p:txBody>
        </p:sp>
      </p:grpSp>
      <p:pic>
        <p:nvPicPr>
          <p:cNvPr id="2051" name="Picture 3" descr="C:\Users\Seppo\AppData\Local\Microsoft\Windows\Temporary Internet Files\Content.IE5\LBLZ05NX\MC900432637[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4048" y="2434580"/>
            <a:ext cx="1714500" cy="17145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8" name="Ryhmä 27"/>
          <p:cNvGrpSpPr/>
          <p:nvPr/>
        </p:nvGrpSpPr>
        <p:grpSpPr>
          <a:xfrm>
            <a:off x="8023071" y="6305602"/>
            <a:ext cx="1229449" cy="549004"/>
            <a:chOff x="8023071" y="6305602"/>
            <a:chExt cx="1229449" cy="549004"/>
          </a:xfrm>
        </p:grpSpPr>
        <p:sp>
          <p:nvSpPr>
            <p:cNvPr id="29" name="Toimintopainike: Seuraava 28">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0" name="Toimintopainike: Edellinen 29">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1" name="Tekstiruutu 30"/>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Kulttuuri 2/2</a:t>
              </a:r>
            </a:p>
          </p:txBody>
        </p:sp>
        <p:sp>
          <p:nvSpPr>
            <p:cNvPr id="32" name="Tekstiruutu 31"/>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a:t>
              </a:r>
            </a:p>
          </p:txBody>
        </p:sp>
      </p:grpSp>
      <p:sp>
        <p:nvSpPr>
          <p:cNvPr id="33" name="Toimintopainike: Tietoja 32">
            <a:hlinkClick r:id="rId10"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Tree>
    <p:extLst>
      <p:ext uri="{BB962C8B-B14F-4D97-AF65-F5344CB8AC3E}">
        <p14:creationId xmlns:p14="http://schemas.microsoft.com/office/powerpoint/2010/main" val="279574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kstiruutu 160"/>
          <p:cNvSpPr txBox="1"/>
          <p:nvPr/>
        </p:nvSpPr>
        <p:spPr>
          <a:xfrm>
            <a:off x="3779912" y="4581128"/>
            <a:ext cx="3312368" cy="2031325"/>
          </a:xfrm>
          <a:prstGeom prst="rect">
            <a:avLst/>
          </a:prstGeom>
          <a:noFill/>
          <a:ln w="28575">
            <a:solidFill>
              <a:schemeClr val="accent5">
                <a:lumMod val="50000"/>
              </a:schemeClr>
            </a:solidFill>
          </a:ln>
          <a:effectLst>
            <a:glow rad="139700">
              <a:schemeClr val="accent1">
                <a:lumMod val="50000"/>
                <a:alpha val="40000"/>
              </a:schemeClr>
            </a:glow>
          </a:effectLst>
        </p:spPr>
        <p:txBody>
          <a:bodyPr wrap="square" rtlCol="0">
            <a:spAutoFit/>
          </a:bodyPr>
          <a:lstStyle/>
          <a:p>
            <a:pPr marL="285750" indent="-285750">
              <a:buFont typeface="Arial" panose="020B0604020202020204" pitchFamily="34" charset="0"/>
              <a:buChar char="•"/>
            </a:pPr>
            <a:endParaRPr lang="fi-FI" sz="1400" dirty="0">
              <a:latin typeface="Arial Rounded MT Bold" panose="020F0704030504030204" pitchFamily="34" charset="0"/>
            </a:endParaRPr>
          </a:p>
          <a:p>
            <a:pPr marL="285750" indent="-285750">
              <a:buFont typeface="Arial" panose="020B0604020202020204" pitchFamily="34" charset="0"/>
              <a:buChar char="•"/>
            </a:pPr>
            <a:endParaRPr lang="fi-FI" sz="1400" dirty="0">
              <a:latin typeface="Arial Rounded MT Bold" panose="020F0704030504030204" pitchFamily="34" charset="0"/>
            </a:endParaRPr>
          </a:p>
          <a:p>
            <a:pPr marL="285750" indent="-285750">
              <a:buFont typeface="Arial" panose="020B0604020202020204" pitchFamily="34" charset="0"/>
              <a:buChar char="•"/>
            </a:pPr>
            <a:r>
              <a:rPr lang="fi-FI" sz="1400" dirty="0">
                <a:latin typeface="Arial Rounded MT Bold" panose="020F0704030504030204" pitchFamily="34" charset="0"/>
              </a:rPr>
              <a:t>kuvataide</a:t>
            </a:r>
          </a:p>
          <a:p>
            <a:pPr marL="285750" indent="-285750">
              <a:buFont typeface="Arial" panose="020B0604020202020204" pitchFamily="34" charset="0"/>
              <a:buChar char="•"/>
            </a:pPr>
            <a:r>
              <a:rPr lang="fi-FI" sz="1400" dirty="0">
                <a:latin typeface="Arial Rounded MT Bold" panose="020F0704030504030204" pitchFamily="34" charset="0"/>
              </a:rPr>
              <a:t>valokuva</a:t>
            </a:r>
          </a:p>
          <a:p>
            <a:pPr marL="285750" indent="-285750">
              <a:buFont typeface="Arial" panose="020B0604020202020204" pitchFamily="34" charset="0"/>
              <a:buChar char="•"/>
            </a:pPr>
            <a:r>
              <a:rPr lang="fi-FI" sz="1400" dirty="0">
                <a:latin typeface="Arial Rounded MT Bold" panose="020F0704030504030204" pitchFamily="34" charset="0"/>
              </a:rPr>
              <a:t>konservointi</a:t>
            </a:r>
          </a:p>
          <a:p>
            <a:pPr marL="285750" indent="-285750">
              <a:buFont typeface="Arial" panose="020B0604020202020204" pitchFamily="34" charset="0"/>
              <a:buChar char="•"/>
            </a:pPr>
            <a:r>
              <a:rPr lang="fi-FI" sz="1400" dirty="0">
                <a:latin typeface="Arial Rounded MT Bold" panose="020F0704030504030204" pitchFamily="34" charset="0"/>
              </a:rPr>
              <a:t>restaurointi</a:t>
            </a:r>
          </a:p>
          <a:p>
            <a:pPr marL="285750" indent="-285750">
              <a:buFont typeface="Arial" panose="020B0604020202020204" pitchFamily="34" charset="0"/>
              <a:buChar char="•"/>
            </a:pPr>
            <a:r>
              <a:rPr lang="fi-FI" sz="1400" dirty="0">
                <a:latin typeface="Arial Rounded MT Bold" panose="020F0704030504030204" pitchFamily="34" charset="0"/>
              </a:rPr>
              <a:t>kulttuurituotanto</a:t>
            </a:r>
          </a:p>
          <a:p>
            <a:pPr marL="285750" indent="-285750">
              <a:buFont typeface="Arial" panose="020B0604020202020204" pitchFamily="34" charset="0"/>
              <a:buChar char="•"/>
            </a:pPr>
            <a:r>
              <a:rPr lang="fi-FI" sz="1400" dirty="0">
                <a:latin typeface="Arial Rounded MT Bold" panose="020F0704030504030204" pitchFamily="34" charset="0"/>
              </a:rPr>
              <a:t>vaatetusala </a:t>
            </a:r>
          </a:p>
          <a:p>
            <a:pPr marL="285750" indent="-285750">
              <a:buFont typeface="Arial" panose="020B0604020202020204" pitchFamily="34" charset="0"/>
              <a:buChar char="•"/>
            </a:pPr>
            <a:endParaRPr lang="fi-FI" sz="1400" dirty="0">
              <a:latin typeface="Arial Rounded MT Bold" panose="020F0704030504030204" pitchFamily="34" charset="0"/>
            </a:endParaRPr>
          </a:p>
        </p:txBody>
      </p:sp>
      <p:sp>
        <p:nvSpPr>
          <p:cNvPr id="160" name="Tekstiruutu 159"/>
          <p:cNvSpPr txBox="1"/>
          <p:nvPr/>
        </p:nvSpPr>
        <p:spPr>
          <a:xfrm>
            <a:off x="3131840" y="2404045"/>
            <a:ext cx="4376031" cy="1384995"/>
          </a:xfrm>
          <a:prstGeom prst="rect">
            <a:avLst/>
          </a:prstGeom>
          <a:noFill/>
          <a:ln w="28575">
            <a:solidFill>
              <a:schemeClr val="accent5">
                <a:lumMod val="50000"/>
              </a:schemeClr>
            </a:solidFill>
          </a:ln>
          <a:effectLst>
            <a:glow rad="139700">
              <a:schemeClr val="accent1">
                <a:lumMod val="50000"/>
                <a:alpha val="40000"/>
              </a:schemeClr>
            </a:glow>
          </a:effectLst>
        </p:spPr>
        <p:txBody>
          <a:bodyPr wrap="square" rtlCol="0">
            <a:spAutoFit/>
          </a:bodyPr>
          <a:lstStyle/>
          <a:p>
            <a:pPr marL="285750" indent="-285750">
              <a:buFont typeface="Arial" panose="020B0604020202020204" pitchFamily="34" charset="0"/>
              <a:buChar char="•"/>
            </a:pPr>
            <a:endParaRPr lang="fi-FI" sz="1400" dirty="0">
              <a:latin typeface="Arial Rounded MT Bold" panose="020F0704030504030204" pitchFamily="34" charset="0"/>
            </a:endParaRPr>
          </a:p>
          <a:p>
            <a:pPr marL="285750" indent="-285750">
              <a:buFont typeface="Arial" panose="020B0604020202020204" pitchFamily="34" charset="0"/>
              <a:buChar char="•"/>
            </a:pPr>
            <a:r>
              <a:rPr lang="fi-FI" sz="1400" dirty="0">
                <a:latin typeface="Arial Rounded MT Bold" panose="020F0704030504030204" pitchFamily="34" charset="0"/>
              </a:rPr>
              <a:t>teollinen muotoilu</a:t>
            </a:r>
          </a:p>
          <a:p>
            <a:pPr marL="285750" indent="-285750">
              <a:buFont typeface="Arial" panose="020B0604020202020204" pitchFamily="34" charset="0"/>
              <a:buChar char="•"/>
            </a:pPr>
            <a:r>
              <a:rPr lang="fi-FI" sz="1400" dirty="0">
                <a:latin typeface="Arial Rounded MT Bold" panose="020F0704030504030204" pitchFamily="34" charset="0"/>
              </a:rPr>
              <a:t>sisustusarkkitehtuuri ja kalustemuotoilu</a:t>
            </a:r>
          </a:p>
          <a:p>
            <a:pPr marL="285750" indent="-285750">
              <a:buFont typeface="Arial" panose="020B0604020202020204" pitchFamily="34" charset="0"/>
              <a:buChar char="•"/>
            </a:pPr>
            <a:r>
              <a:rPr lang="fi-FI" sz="1400" dirty="0">
                <a:latin typeface="Arial Rounded MT Bold" panose="020F0704030504030204" pitchFamily="34" charset="0"/>
              </a:rPr>
              <a:t>tekstiili- ja vaatetussuunnittelu</a:t>
            </a:r>
          </a:p>
          <a:p>
            <a:pPr marL="285750" indent="-285750">
              <a:buFont typeface="Arial" panose="020B0604020202020204" pitchFamily="34" charset="0"/>
              <a:buChar char="•"/>
            </a:pPr>
            <a:r>
              <a:rPr lang="fi-FI" sz="1400" dirty="0">
                <a:latin typeface="Arial Rounded MT Bold" panose="020F0704030504030204" pitchFamily="34" charset="0"/>
              </a:rPr>
              <a:t>taideteollinen suunnittelu </a:t>
            </a:r>
          </a:p>
          <a:p>
            <a:pPr marL="285750" indent="-285750">
              <a:buFont typeface="Arial" panose="020B0604020202020204" pitchFamily="34" charset="0"/>
              <a:buChar char="•"/>
            </a:pPr>
            <a:endParaRPr lang="fi-FI" sz="1400" dirty="0">
              <a:latin typeface="Arial Rounded MT Bold" panose="020F0704030504030204" pitchFamily="34" charset="0"/>
            </a:endParaRPr>
          </a:p>
        </p:txBody>
      </p:sp>
      <p:sp>
        <p:nvSpPr>
          <p:cNvPr id="5133" name="Rectangle 13"/>
          <p:cNvSpPr>
            <a:spLocks noGrp="1" noChangeArrowheads="1"/>
          </p:cNvSpPr>
          <p:nvPr>
            <p:ph type="title"/>
          </p:nvPr>
        </p:nvSpPr>
        <p:spPr bwMode="auto">
          <a:xfrm>
            <a:off x="1691680" y="-27384"/>
            <a:ext cx="5688632" cy="10081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t>Taide ja kulttuuriala (2/2),</a:t>
            </a:r>
            <a:br>
              <a:rPr lang="fi-FI" sz="2800" b="1" dirty="0"/>
            </a:br>
            <a:r>
              <a:rPr lang="fi-FI" sz="2800" b="1" dirty="0"/>
              <a:t>- </a:t>
            </a:r>
            <a:r>
              <a:rPr lang="fi-FI" sz="2400" b="1" dirty="0"/>
              <a:t>muotoilu ja muu kulttuuri</a:t>
            </a:r>
          </a:p>
        </p:txBody>
      </p:sp>
      <p:sp>
        <p:nvSpPr>
          <p:cNvPr id="143" name="Tekstiruutu 142"/>
          <p:cNvSpPr txBox="1"/>
          <p:nvPr/>
        </p:nvSpPr>
        <p:spPr>
          <a:xfrm>
            <a:off x="713535" y="1196752"/>
            <a:ext cx="8122735" cy="1049106"/>
          </a:xfrm>
          <a:prstGeom prst="rect">
            <a:avLst/>
          </a:prstGeom>
          <a:solidFill>
            <a:schemeClr val="bg1">
              <a:lumMod val="85000"/>
            </a:schemeClr>
          </a:solidFill>
          <a:ln w="88900">
            <a:solidFill>
              <a:schemeClr val="accent1">
                <a:lumMod val="75000"/>
              </a:schemeClr>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Alalla on tärkeää vahva kehityshakuisuus, jatkuva toiminnan arviointi, laadun kehittämispyrkimys, monipuolinen vuorovaikutus ja yhteistyö elinkeinoelämän ja kulttuurikentän kanssa.</a:t>
            </a:r>
          </a:p>
        </p:txBody>
      </p:sp>
      <p:grpSp>
        <p:nvGrpSpPr>
          <p:cNvPr id="23" name="Ryhmä 22"/>
          <p:cNvGrpSpPr/>
          <p:nvPr/>
        </p:nvGrpSpPr>
        <p:grpSpPr>
          <a:xfrm>
            <a:off x="7059363" y="2348880"/>
            <a:ext cx="1905125" cy="1152128"/>
            <a:chOff x="492419" y="2708920"/>
            <a:chExt cx="2469607" cy="1739270"/>
          </a:xfrm>
        </p:grpSpPr>
        <p:sp>
          <p:nvSpPr>
            <p:cNvPr id="25" name="Ellipsi 24">
              <a:hlinkClick r:id="rId2"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6" name="Tekstiruutu 25">
              <a:hlinkClick r:id="rId2" tooltip="Opintopolkuun"/>
            </p:cNvPr>
            <p:cNvSpPr txBox="1"/>
            <p:nvPr/>
          </p:nvSpPr>
          <p:spPr>
            <a:xfrm>
              <a:off x="636436" y="3130587"/>
              <a:ext cx="2232248"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Muotoilija</a:t>
              </a:r>
            </a:p>
            <a:p>
              <a:pPr algn="ctr">
                <a:buNone/>
              </a:pPr>
              <a:r>
                <a:rPr lang="fi-FI" sz="1600" b="1" dirty="0">
                  <a:latin typeface="Arial Rounded MT Bold" panose="020F0704030504030204" pitchFamily="34" charset="0"/>
                </a:rPr>
                <a:t>240 op</a:t>
              </a:r>
            </a:p>
          </p:txBody>
        </p:sp>
      </p:grpSp>
      <p:grpSp>
        <p:nvGrpSpPr>
          <p:cNvPr id="27" name="Ryhmä 26"/>
          <p:cNvGrpSpPr/>
          <p:nvPr/>
        </p:nvGrpSpPr>
        <p:grpSpPr>
          <a:xfrm>
            <a:off x="2455993" y="3887611"/>
            <a:ext cx="1905125" cy="1152128"/>
            <a:chOff x="492419" y="2708920"/>
            <a:chExt cx="2469607" cy="1739270"/>
          </a:xfrm>
        </p:grpSpPr>
        <p:sp>
          <p:nvSpPr>
            <p:cNvPr id="29" name="Ellipsi 28">
              <a:hlinkClick r:id="rId3"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0" name="Tekstiruutu 29">
              <a:hlinkClick r:id="rId3" tooltip="Opintopolkuun"/>
            </p:cNvPr>
            <p:cNvSpPr txBox="1"/>
            <p:nvPr/>
          </p:nvSpPr>
          <p:spPr>
            <a:xfrm>
              <a:off x="636436" y="3130587"/>
              <a:ext cx="2232248"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Artenomi</a:t>
              </a:r>
            </a:p>
            <a:p>
              <a:pPr algn="ctr">
                <a:buNone/>
              </a:pPr>
              <a:r>
                <a:rPr lang="fi-FI" sz="1600" b="1" dirty="0">
                  <a:latin typeface="Arial Rounded MT Bold" panose="020F0704030504030204" pitchFamily="34" charset="0"/>
                </a:rPr>
                <a:t>240 op</a:t>
              </a:r>
            </a:p>
          </p:txBody>
        </p:sp>
      </p:grpSp>
      <p:grpSp>
        <p:nvGrpSpPr>
          <p:cNvPr id="31" name="Ryhmä 30"/>
          <p:cNvGrpSpPr/>
          <p:nvPr/>
        </p:nvGrpSpPr>
        <p:grpSpPr>
          <a:xfrm>
            <a:off x="6123259" y="5589240"/>
            <a:ext cx="1905125" cy="1152128"/>
            <a:chOff x="492419" y="2708920"/>
            <a:chExt cx="2469607" cy="1739270"/>
          </a:xfrm>
        </p:grpSpPr>
        <p:sp>
          <p:nvSpPr>
            <p:cNvPr id="33" name="Ellipsi 32">
              <a:hlinkClick r:id="rId4"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4" name="Tekstiruutu 33">
              <a:hlinkClick r:id="rId4" tooltip="Opintopolkuun"/>
            </p:cNvPr>
            <p:cNvSpPr txBox="1"/>
            <p:nvPr/>
          </p:nvSpPr>
          <p:spPr>
            <a:xfrm>
              <a:off x="636436" y="3130587"/>
              <a:ext cx="2232248"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Vestonomi</a:t>
              </a:r>
            </a:p>
            <a:p>
              <a:pPr algn="ctr">
                <a:buNone/>
              </a:pPr>
              <a:r>
                <a:rPr lang="fi-FI" sz="1600" b="1" dirty="0">
                  <a:latin typeface="Arial Rounded MT Bold" panose="020F0704030504030204" pitchFamily="34" charset="0"/>
                </a:rPr>
                <a:t>240 op</a:t>
              </a:r>
            </a:p>
          </p:txBody>
        </p:sp>
      </p:grpSp>
      <p:grpSp>
        <p:nvGrpSpPr>
          <p:cNvPr id="35" name="Ryhmä 34"/>
          <p:cNvGrpSpPr/>
          <p:nvPr/>
        </p:nvGrpSpPr>
        <p:grpSpPr>
          <a:xfrm>
            <a:off x="6715121" y="4319659"/>
            <a:ext cx="1905125" cy="1152128"/>
            <a:chOff x="492419" y="2708920"/>
            <a:chExt cx="2469607" cy="1739270"/>
          </a:xfrm>
        </p:grpSpPr>
        <p:sp>
          <p:nvSpPr>
            <p:cNvPr id="37" name="Ellipsi 36">
              <a:hlinkClick r:id="rId5"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8" name="Tekstiruutu 37">
              <a:hlinkClick r:id="rId5" tooltip="Opintopolkuun"/>
            </p:cNvPr>
            <p:cNvSpPr txBox="1"/>
            <p:nvPr/>
          </p:nvSpPr>
          <p:spPr>
            <a:xfrm>
              <a:off x="585763" y="2926329"/>
              <a:ext cx="2232248" cy="1254486"/>
            </a:xfrm>
            <a:prstGeom prst="rect">
              <a:avLst/>
            </a:prstGeom>
            <a:noFill/>
          </p:spPr>
          <p:txBody>
            <a:bodyPr wrap="square" rtlCol="0">
              <a:spAutoFit/>
            </a:bodyPr>
            <a:lstStyle/>
            <a:p>
              <a:pPr algn="ctr">
                <a:buNone/>
              </a:pPr>
              <a:r>
                <a:rPr lang="fi-FI" sz="1600" b="1" dirty="0">
                  <a:latin typeface="Arial Rounded MT Bold" panose="020F0704030504030204" pitchFamily="34" charset="0"/>
                </a:rPr>
                <a:t>Kulttuuri-</a:t>
              </a:r>
            </a:p>
            <a:p>
              <a:pPr algn="ctr">
                <a:buNone/>
              </a:pPr>
              <a:r>
                <a:rPr lang="fi-FI" sz="1600" b="1" dirty="0">
                  <a:latin typeface="Arial Rounded MT Bold" panose="020F0704030504030204" pitchFamily="34" charset="0"/>
                </a:rPr>
                <a:t>tuottaja</a:t>
              </a:r>
            </a:p>
            <a:p>
              <a:pPr algn="ctr">
                <a:buNone/>
              </a:pPr>
              <a:r>
                <a:rPr lang="fi-FI" sz="1600" b="1" dirty="0">
                  <a:latin typeface="Arial Rounded MT Bold" panose="020F0704030504030204" pitchFamily="34" charset="0"/>
                </a:rPr>
                <a:t>240 op</a:t>
              </a:r>
            </a:p>
          </p:txBody>
        </p:sp>
      </p:grpSp>
      <p:grpSp>
        <p:nvGrpSpPr>
          <p:cNvPr id="39" name="Ryhmä 38"/>
          <p:cNvGrpSpPr/>
          <p:nvPr/>
        </p:nvGrpSpPr>
        <p:grpSpPr>
          <a:xfrm>
            <a:off x="1920052" y="5301208"/>
            <a:ext cx="1905125" cy="1152129"/>
            <a:chOff x="492419" y="2708920"/>
            <a:chExt cx="2469607" cy="1739270"/>
          </a:xfrm>
        </p:grpSpPr>
        <p:sp>
          <p:nvSpPr>
            <p:cNvPr id="41" name="Ellipsi 40">
              <a:hlinkClick r:id="rId6"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3" name="Tekstiruutu 42">
              <a:hlinkClick r:id="rId6" tooltip="Opintopolkuun"/>
            </p:cNvPr>
            <p:cNvSpPr txBox="1"/>
            <p:nvPr/>
          </p:nvSpPr>
          <p:spPr>
            <a:xfrm>
              <a:off x="636436" y="3130587"/>
              <a:ext cx="2232248"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Konservaattori</a:t>
              </a:r>
            </a:p>
            <a:p>
              <a:pPr algn="ctr">
                <a:buNone/>
              </a:pPr>
              <a:r>
                <a:rPr lang="fi-FI" sz="1600" b="1" dirty="0">
                  <a:latin typeface="Arial Rounded MT Bold" panose="020F0704030504030204" pitchFamily="34" charset="0"/>
                </a:rPr>
                <a:t>240 op</a:t>
              </a:r>
            </a:p>
          </p:txBody>
        </p:sp>
      </p:grpSp>
      <p:grpSp>
        <p:nvGrpSpPr>
          <p:cNvPr id="46" name="Ryhmä 45"/>
          <p:cNvGrpSpPr/>
          <p:nvPr/>
        </p:nvGrpSpPr>
        <p:grpSpPr>
          <a:xfrm>
            <a:off x="4836690" y="3823183"/>
            <a:ext cx="1905125" cy="1152128"/>
            <a:chOff x="492419" y="2708920"/>
            <a:chExt cx="2469607" cy="1739270"/>
          </a:xfrm>
        </p:grpSpPr>
        <p:sp>
          <p:nvSpPr>
            <p:cNvPr id="48" name="Ellipsi 47">
              <a:hlinkClick r:id="rId7" tooltip="Opintopolkuun"/>
            </p:cNvPr>
            <p:cNvSpPr/>
            <p:nvPr/>
          </p:nvSpPr>
          <p:spPr bwMode="auto">
            <a:xfrm>
              <a:off x="492419" y="2708920"/>
              <a:ext cx="2469607" cy="1739270"/>
            </a:xfrm>
            <a:prstGeom prst="ellipse">
              <a:avLst/>
            </a:prstGeom>
            <a:solidFill>
              <a:schemeClr val="accent5">
                <a:lumMod val="75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9" name="Tekstiruutu 48">
              <a:hlinkClick r:id="rId7" tooltip="Opintopolkuun"/>
            </p:cNvPr>
            <p:cNvSpPr txBox="1"/>
            <p:nvPr/>
          </p:nvSpPr>
          <p:spPr>
            <a:xfrm>
              <a:off x="636436" y="3130587"/>
              <a:ext cx="2232248" cy="882785"/>
            </a:xfrm>
            <a:prstGeom prst="rect">
              <a:avLst/>
            </a:prstGeom>
            <a:noFill/>
          </p:spPr>
          <p:txBody>
            <a:bodyPr wrap="square" rtlCol="0">
              <a:spAutoFit/>
            </a:bodyPr>
            <a:lstStyle/>
            <a:p>
              <a:pPr algn="ctr">
                <a:buNone/>
              </a:pPr>
              <a:r>
                <a:rPr lang="fi-FI" sz="1600" b="1" dirty="0">
                  <a:latin typeface="Arial Rounded MT Bold" panose="020F0704030504030204" pitchFamily="34" charset="0"/>
                </a:rPr>
                <a:t>Kuvataitelija</a:t>
              </a:r>
            </a:p>
            <a:p>
              <a:pPr algn="ctr">
                <a:buNone/>
              </a:pPr>
              <a:r>
                <a:rPr lang="fi-FI" sz="1600" b="1" dirty="0">
                  <a:latin typeface="Arial Rounded MT Bold" panose="020F0704030504030204" pitchFamily="34" charset="0"/>
                </a:rPr>
                <a:t>240 op</a:t>
              </a:r>
            </a:p>
          </p:txBody>
        </p:sp>
      </p:grpSp>
      <p:grpSp>
        <p:nvGrpSpPr>
          <p:cNvPr id="54" name="Ryhmä 53"/>
          <p:cNvGrpSpPr/>
          <p:nvPr/>
        </p:nvGrpSpPr>
        <p:grpSpPr>
          <a:xfrm>
            <a:off x="8023071" y="6305602"/>
            <a:ext cx="1229449" cy="549004"/>
            <a:chOff x="8023071" y="6305602"/>
            <a:chExt cx="1229449" cy="549004"/>
          </a:xfrm>
        </p:grpSpPr>
        <p:sp>
          <p:nvSpPr>
            <p:cNvPr id="55" name="Toimintopainike: Seuraava 54">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6" name="Toimintopainike: Edellinen 55">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7" name="Tekstiruutu 56"/>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58" name="Tekstiruutu 57"/>
            <p:cNvSpPr txBox="1"/>
            <p:nvPr/>
          </p:nvSpPr>
          <p:spPr>
            <a:xfrm>
              <a:off x="8131988" y="6665642"/>
              <a:ext cx="704282" cy="184666"/>
            </a:xfrm>
            <a:prstGeom prst="rect">
              <a:avLst/>
            </a:prstGeom>
            <a:noFill/>
          </p:spPr>
          <p:txBody>
            <a:bodyPr wrap="square" rtlCol="0">
              <a:spAutoFit/>
            </a:bodyPr>
            <a:lstStyle/>
            <a:p>
              <a:pPr>
                <a:buNone/>
              </a:pPr>
              <a:r>
                <a:rPr lang="fi-FI" sz="600" b="1" dirty="0">
                  <a:latin typeface="+mj-lt"/>
                </a:rPr>
                <a:t>Alat</a:t>
              </a:r>
            </a:p>
          </p:txBody>
        </p:sp>
      </p:grpSp>
      <p:pic>
        <p:nvPicPr>
          <p:cNvPr id="1026" name="Picture 2" descr="C:\Users\Seppo\AppData\Local\Microsoft\Windows\Temporary Internet Files\Content.IE5\LBLZ05NX\MP90043878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478" y="2415820"/>
            <a:ext cx="2089662" cy="1444606"/>
          </a:xfrm>
          <a:prstGeom prst="rect">
            <a:avLst/>
          </a:prstGeom>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 name="Picture 5" descr="C:\Users\Seppo\AppData\Local\Microsoft\Windows\Temporary Internet Files\Content.IE5\TIM40J5S\MC90037885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1666" y="4351338"/>
            <a:ext cx="1474030" cy="2125043"/>
          </a:xfrm>
          <a:prstGeom prst="rect">
            <a:avLst/>
          </a:prstGeom>
          <a:ln>
            <a:solidFill>
              <a:schemeClr val="accent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32" name="Toimintopainike: Tietoja 31">
            <a:hlinkClick r:id="rId10"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Tree>
    <p:extLst>
      <p:ext uri="{BB962C8B-B14F-4D97-AF65-F5344CB8AC3E}">
        <p14:creationId xmlns:p14="http://schemas.microsoft.com/office/powerpoint/2010/main" val="285815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547664" y="-72734"/>
            <a:ext cx="5626819" cy="9094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latin typeface="Arial Rounded MT Bold" panose="020F0704030504030204" pitchFamily="34" charset="0"/>
              </a:rPr>
              <a:t>Tietojenkäsittely, tieto- ja viestintätekniikka (ICT) 1/2</a:t>
            </a:r>
          </a:p>
        </p:txBody>
      </p:sp>
      <p:grpSp>
        <p:nvGrpSpPr>
          <p:cNvPr id="3" name="Ryhmä 2"/>
          <p:cNvGrpSpPr/>
          <p:nvPr/>
        </p:nvGrpSpPr>
        <p:grpSpPr>
          <a:xfrm>
            <a:off x="179512" y="2204864"/>
            <a:ext cx="3240360" cy="1872208"/>
            <a:chOff x="492420" y="2708920"/>
            <a:chExt cx="3240360" cy="1872208"/>
          </a:xfrm>
        </p:grpSpPr>
        <p:sp>
          <p:nvSpPr>
            <p:cNvPr id="17" name="Nuoli oikealle 16"/>
            <p:cNvSpPr/>
            <p:nvPr/>
          </p:nvSpPr>
          <p:spPr bwMode="auto">
            <a:xfrm>
              <a:off x="2796676" y="3392995"/>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CC660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9" name="Ellipsi 18">
              <a:hlinkClick r:id="rId2" tooltip="Opintopolkuun"/>
            </p:cNvPr>
            <p:cNvSpPr/>
            <p:nvPr/>
          </p:nvSpPr>
          <p:spPr bwMode="auto">
            <a:xfrm>
              <a:off x="492420" y="2708920"/>
              <a:ext cx="2808312" cy="1872208"/>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0" name="Tekstiruutu 19">
              <a:hlinkClick r:id="rId2" tooltip="Opintopolkuun"/>
            </p:cNvPr>
            <p:cNvSpPr txBox="1"/>
            <p:nvPr/>
          </p:nvSpPr>
          <p:spPr>
            <a:xfrm>
              <a:off x="793530" y="3167970"/>
              <a:ext cx="2232248" cy="954107"/>
            </a:xfrm>
            <a:prstGeom prst="rect">
              <a:avLst/>
            </a:prstGeom>
            <a:noFill/>
          </p:spPr>
          <p:txBody>
            <a:bodyPr wrap="square" rtlCol="0">
              <a:spAutoFit/>
            </a:bodyPr>
            <a:lstStyle/>
            <a:p>
              <a:pPr algn="ctr">
                <a:buNone/>
              </a:pPr>
              <a:r>
                <a:rPr lang="fi-FI" b="1" dirty="0">
                  <a:latin typeface="Arial Rounded MT Bold" panose="020F0704030504030204" pitchFamily="34" charset="0"/>
                </a:rPr>
                <a:t>Tradenomi</a:t>
              </a:r>
            </a:p>
            <a:p>
              <a:pPr algn="ctr">
                <a:buNone/>
              </a:pPr>
              <a:r>
                <a:rPr lang="fi-FI" b="1" dirty="0">
                  <a:latin typeface="Arial Rounded MT Bold" panose="020F0704030504030204" pitchFamily="34" charset="0"/>
                </a:rPr>
                <a:t>210 op</a:t>
              </a:r>
            </a:p>
          </p:txBody>
        </p:sp>
      </p:grpSp>
      <p:sp>
        <p:nvSpPr>
          <p:cNvPr id="22" name="Tekstiruutu 21"/>
          <p:cNvSpPr txBox="1"/>
          <p:nvPr/>
        </p:nvSpPr>
        <p:spPr>
          <a:xfrm>
            <a:off x="755576" y="1270501"/>
            <a:ext cx="8208912" cy="772107"/>
          </a:xfrm>
          <a:prstGeom prst="rect">
            <a:avLst/>
          </a:prstGeom>
          <a:solidFill>
            <a:schemeClr val="bg1">
              <a:lumMod val="85000"/>
            </a:schemeClr>
          </a:solidFill>
          <a:ln w="88900">
            <a:solidFill>
              <a:srgbClr val="FF990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Opinnoissa ovat tärkeitä tietokoneet, tiimityöskentely, projektit, uuden oppiminen, sovellusten ja palveluiden kehittäminen</a:t>
            </a:r>
          </a:p>
        </p:txBody>
      </p:sp>
      <p:sp>
        <p:nvSpPr>
          <p:cNvPr id="23" name="Tekstiruutu 22"/>
          <p:cNvSpPr txBox="1"/>
          <p:nvPr/>
        </p:nvSpPr>
        <p:spPr>
          <a:xfrm>
            <a:off x="3491880" y="2233026"/>
            <a:ext cx="3178547" cy="1815882"/>
          </a:xfrm>
          <a:prstGeom prst="rect">
            <a:avLst/>
          </a:prstGeom>
          <a:noFill/>
          <a:ln>
            <a:solidFill>
              <a:srgbClr val="CC6600"/>
            </a:solidFill>
          </a:ln>
          <a:effectLst>
            <a:glow rad="101600">
              <a:srgbClr val="CC6600">
                <a:alpha val="6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projektipäällikkö</a:t>
            </a:r>
          </a:p>
          <a:p>
            <a:pPr marL="285750" indent="-285750">
              <a:buFont typeface="Courier New" panose="02070309020205020404" pitchFamily="49" charset="0"/>
              <a:buChar char="o"/>
            </a:pPr>
            <a:r>
              <a:rPr lang="fi-FI" sz="1600" dirty="0">
                <a:latin typeface="Arial Rounded MT Bold" panose="020F0704030504030204" pitchFamily="34" charset="0"/>
              </a:rPr>
              <a:t>ohjelmistosuunnittelija</a:t>
            </a:r>
          </a:p>
          <a:p>
            <a:pPr marL="285750" indent="-285750">
              <a:buFont typeface="Courier New" panose="02070309020205020404" pitchFamily="49" charset="0"/>
              <a:buChar char="o"/>
            </a:pPr>
            <a:r>
              <a:rPr lang="fi-FI" sz="1600" dirty="0">
                <a:latin typeface="Arial Rounded MT Bold" panose="020F0704030504030204" pitchFamily="34" charset="0"/>
              </a:rPr>
              <a:t>web designer</a:t>
            </a:r>
          </a:p>
          <a:p>
            <a:pPr marL="285750" indent="-285750">
              <a:buFont typeface="Courier New" panose="02070309020205020404" pitchFamily="49" charset="0"/>
              <a:buChar char="o"/>
            </a:pPr>
            <a:r>
              <a:rPr lang="fi-FI" sz="1600" dirty="0">
                <a:latin typeface="Arial Rounded MT Bold" panose="020F0704030504030204" pitchFamily="34" charset="0"/>
              </a:rPr>
              <a:t>järjestelmäasiantuntija</a:t>
            </a:r>
          </a:p>
          <a:p>
            <a:pPr marL="285750" indent="-285750">
              <a:buFont typeface="Courier New" panose="02070309020205020404" pitchFamily="49" charset="0"/>
              <a:buChar char="o"/>
            </a:pPr>
            <a:r>
              <a:rPr lang="fi-FI" sz="1600" dirty="0">
                <a:latin typeface="Arial Rounded MT Bold" panose="020F0704030504030204" pitchFamily="34" charset="0"/>
              </a:rPr>
              <a:t>projektikoordinaattori</a:t>
            </a:r>
          </a:p>
          <a:p>
            <a:pPr marL="285750" indent="-285750">
              <a:buFont typeface="Courier New" panose="02070309020205020404" pitchFamily="49" charset="0"/>
              <a:buChar char="o"/>
            </a:pPr>
            <a:r>
              <a:rPr lang="fi-FI" sz="1600" dirty="0" err="1">
                <a:latin typeface="Arial Rounded MT Bold" panose="020F0704030504030204" pitchFamily="34" charset="0"/>
              </a:rPr>
              <a:t>it-tukihenkilö</a:t>
            </a:r>
            <a:endParaRPr lang="fi-FI" sz="1600" dirty="0">
              <a:latin typeface="Arial Rounded MT Bold" panose="020F0704030504030204" pitchFamily="34" charset="0"/>
            </a:endParaRPr>
          </a:p>
          <a:p>
            <a:pPr marL="285750" indent="-285750">
              <a:buFont typeface="Courier New" panose="02070309020205020404" pitchFamily="49" charset="0"/>
              <a:buChar char="o"/>
            </a:pPr>
            <a:r>
              <a:rPr lang="fi-FI" sz="1600" dirty="0">
                <a:latin typeface="Arial Rounded MT Bold" panose="020F0704030504030204" pitchFamily="34" charset="0"/>
              </a:rPr>
              <a:t>…</a:t>
            </a:r>
          </a:p>
        </p:txBody>
      </p:sp>
      <p:sp>
        <p:nvSpPr>
          <p:cNvPr id="26" name="Tekstiruutu 25"/>
          <p:cNvSpPr txBox="1"/>
          <p:nvPr/>
        </p:nvSpPr>
        <p:spPr>
          <a:xfrm>
            <a:off x="3491880" y="4361036"/>
            <a:ext cx="3178547" cy="2308324"/>
          </a:xfrm>
          <a:prstGeom prst="rect">
            <a:avLst/>
          </a:prstGeom>
          <a:noFill/>
          <a:ln>
            <a:solidFill>
              <a:srgbClr val="CC6600"/>
            </a:solidFill>
          </a:ln>
          <a:effectLst>
            <a:glow rad="101600">
              <a:srgbClr val="CC6600">
                <a:alpha val="6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ohjelmointi</a:t>
            </a:r>
          </a:p>
          <a:p>
            <a:pPr marL="285750" indent="-285750">
              <a:buFont typeface="Courier New" panose="02070309020205020404" pitchFamily="49" charset="0"/>
              <a:buChar char="o"/>
            </a:pPr>
            <a:r>
              <a:rPr lang="fi-FI" sz="1600" dirty="0">
                <a:latin typeface="Arial Rounded MT Bold" panose="020F0704030504030204" pitchFamily="34" charset="0"/>
              </a:rPr>
              <a:t>mediatekniikka</a:t>
            </a:r>
          </a:p>
          <a:p>
            <a:pPr marL="285750" indent="-285750">
              <a:buFont typeface="Courier New" panose="02070309020205020404" pitchFamily="49" charset="0"/>
              <a:buChar char="o"/>
            </a:pPr>
            <a:r>
              <a:rPr lang="fi-FI" sz="1600" dirty="0">
                <a:latin typeface="Arial Rounded MT Bold" panose="020F0704030504030204" pitchFamily="34" charset="0"/>
              </a:rPr>
              <a:t>mobiilisovellukset</a:t>
            </a:r>
          </a:p>
          <a:p>
            <a:pPr marL="285750" indent="-285750">
              <a:buFont typeface="Courier New" panose="02070309020205020404" pitchFamily="49" charset="0"/>
              <a:buChar char="o"/>
            </a:pPr>
            <a:r>
              <a:rPr lang="fi-FI" sz="1600" dirty="0">
                <a:latin typeface="Arial Rounded MT Bold" panose="020F0704030504030204" pitchFamily="34" charset="0"/>
              </a:rPr>
              <a:t>pelit</a:t>
            </a:r>
          </a:p>
          <a:p>
            <a:pPr marL="285750" indent="-285750">
              <a:buFont typeface="Courier New" panose="02070309020205020404" pitchFamily="49" charset="0"/>
              <a:buChar char="o"/>
            </a:pPr>
            <a:r>
              <a:rPr lang="fi-FI" sz="1600" dirty="0">
                <a:latin typeface="Arial Rounded MT Bold" panose="020F0704030504030204" pitchFamily="34" charset="0"/>
              </a:rPr>
              <a:t>teollinen internet </a:t>
            </a:r>
          </a:p>
          <a:p>
            <a:pPr marL="285750" indent="-285750">
              <a:buFont typeface="Courier New" panose="02070309020205020404" pitchFamily="49" charset="0"/>
              <a:buChar char="o"/>
            </a:pPr>
            <a:r>
              <a:rPr lang="fi-FI" sz="1600" dirty="0">
                <a:latin typeface="Arial Rounded MT Bold" panose="020F0704030504030204" pitchFamily="34" charset="0"/>
              </a:rPr>
              <a:t>tietoverkot</a:t>
            </a:r>
          </a:p>
          <a:p>
            <a:pPr marL="285750" indent="-285750">
              <a:buFont typeface="Courier New" panose="02070309020205020404" pitchFamily="49" charset="0"/>
              <a:buChar char="o"/>
            </a:pPr>
            <a:r>
              <a:rPr lang="fi-FI" sz="1600" dirty="0">
                <a:latin typeface="Arial Rounded MT Bold" panose="020F0704030504030204" pitchFamily="34" charset="0"/>
              </a:rPr>
              <a:t>tietoturva</a:t>
            </a:r>
          </a:p>
          <a:p>
            <a:pPr marL="285750" indent="-285750">
              <a:buFont typeface="Courier New" panose="02070309020205020404" pitchFamily="49" charset="0"/>
              <a:buChar char="o"/>
            </a:pPr>
            <a:r>
              <a:rPr lang="fi-FI" sz="1600" dirty="0">
                <a:latin typeface="Arial Rounded MT Bold" panose="020F0704030504030204" pitchFamily="34" charset="0"/>
              </a:rPr>
              <a:t>hyvinvointi- ja terveysteknologia…</a:t>
            </a:r>
          </a:p>
        </p:txBody>
      </p:sp>
      <p:grpSp>
        <p:nvGrpSpPr>
          <p:cNvPr id="12" name="Ryhmä 11"/>
          <p:cNvGrpSpPr/>
          <p:nvPr/>
        </p:nvGrpSpPr>
        <p:grpSpPr>
          <a:xfrm>
            <a:off x="8023071" y="6305602"/>
            <a:ext cx="1229449" cy="549004"/>
            <a:chOff x="8023071" y="6305602"/>
            <a:chExt cx="1229449" cy="549004"/>
          </a:xfrm>
        </p:grpSpPr>
        <p:sp>
          <p:nvSpPr>
            <p:cNvPr id="13" name="Toimintopainike: Seuraava 12">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4" name="Toimintopainike: Edellinen 13">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 name="Tekstiruutu 14"/>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Alan 2/2 dia</a:t>
              </a:r>
            </a:p>
          </p:txBody>
        </p:sp>
        <p:sp>
          <p:nvSpPr>
            <p:cNvPr id="16" name="Tekstiruutu 15"/>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 </a:t>
              </a:r>
            </a:p>
          </p:txBody>
        </p:sp>
      </p:grpSp>
      <p:sp>
        <p:nvSpPr>
          <p:cNvPr id="18" name="Toimintopainike: Tietoja 17">
            <a:hlinkClick r:id="rId3"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grpSp>
        <p:nvGrpSpPr>
          <p:cNvPr id="21" name="Ryhmä 20">
            <a:extLst>
              <a:ext uri="{FF2B5EF4-FFF2-40B4-BE49-F238E27FC236}">
                <a16:creationId xmlns:a16="http://schemas.microsoft.com/office/drawing/2014/main" id="{622FC0F9-2650-4704-A7FC-08822772BF92}"/>
              </a:ext>
            </a:extLst>
          </p:cNvPr>
          <p:cNvGrpSpPr/>
          <p:nvPr/>
        </p:nvGrpSpPr>
        <p:grpSpPr>
          <a:xfrm>
            <a:off x="179512" y="4293096"/>
            <a:ext cx="3240360" cy="1872208"/>
            <a:chOff x="492420" y="2708920"/>
            <a:chExt cx="3240360" cy="1872208"/>
          </a:xfrm>
        </p:grpSpPr>
        <p:sp>
          <p:nvSpPr>
            <p:cNvPr id="24" name="Nuoli oikealle 16">
              <a:extLst>
                <a:ext uri="{FF2B5EF4-FFF2-40B4-BE49-F238E27FC236}">
                  <a16:creationId xmlns:a16="http://schemas.microsoft.com/office/drawing/2014/main" id="{C77FF995-EC94-4339-8630-21F9B5A8F74D}"/>
                </a:ext>
              </a:extLst>
            </p:cNvPr>
            <p:cNvSpPr/>
            <p:nvPr/>
          </p:nvSpPr>
          <p:spPr bwMode="auto">
            <a:xfrm>
              <a:off x="2796676" y="3392995"/>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CC660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5" name="Ellipsi 24">
              <a:hlinkClick r:id="rId2" tooltip="Opintopolkuun"/>
              <a:extLst>
                <a:ext uri="{FF2B5EF4-FFF2-40B4-BE49-F238E27FC236}">
                  <a16:creationId xmlns:a16="http://schemas.microsoft.com/office/drawing/2014/main" id="{0417B39E-B2D1-403F-AFDB-0CCAC49F80F8}"/>
                </a:ext>
              </a:extLst>
            </p:cNvPr>
            <p:cNvSpPr/>
            <p:nvPr/>
          </p:nvSpPr>
          <p:spPr bwMode="auto">
            <a:xfrm>
              <a:off x="492420" y="2708920"/>
              <a:ext cx="2808312" cy="1872208"/>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7" name="Tekstiruutu 26">
              <a:hlinkClick r:id="rId2" tooltip="Opintopolkuun"/>
              <a:extLst>
                <a:ext uri="{FF2B5EF4-FFF2-40B4-BE49-F238E27FC236}">
                  <a16:creationId xmlns:a16="http://schemas.microsoft.com/office/drawing/2014/main" id="{3ACCBD30-71F0-4B58-8FB1-1C2C53223625}"/>
                </a:ext>
              </a:extLst>
            </p:cNvPr>
            <p:cNvSpPr txBox="1"/>
            <p:nvPr/>
          </p:nvSpPr>
          <p:spPr>
            <a:xfrm>
              <a:off x="793530" y="3167970"/>
              <a:ext cx="2232248" cy="954107"/>
            </a:xfrm>
            <a:prstGeom prst="rect">
              <a:avLst/>
            </a:prstGeom>
            <a:noFill/>
          </p:spPr>
          <p:txBody>
            <a:bodyPr wrap="square" rtlCol="0">
              <a:spAutoFit/>
            </a:bodyPr>
            <a:lstStyle/>
            <a:p>
              <a:pPr algn="ctr">
                <a:buNone/>
              </a:pPr>
              <a:r>
                <a:rPr lang="fi-FI" b="1" dirty="0">
                  <a:latin typeface="Arial Rounded MT Bold" panose="020F0704030504030204" pitchFamily="34" charset="0"/>
                </a:rPr>
                <a:t>Insinööri</a:t>
              </a:r>
            </a:p>
            <a:p>
              <a:pPr algn="ctr">
                <a:buNone/>
              </a:pPr>
              <a:r>
                <a:rPr lang="fi-FI" b="1" dirty="0">
                  <a:latin typeface="Arial Rounded MT Bold" panose="020F0704030504030204" pitchFamily="34" charset="0"/>
                </a:rPr>
                <a:t>240 op</a:t>
              </a:r>
            </a:p>
          </p:txBody>
        </p:sp>
      </p:grpSp>
      <p:pic>
        <p:nvPicPr>
          <p:cNvPr id="2" name="Kuva 1">
            <a:extLst>
              <a:ext uri="{FF2B5EF4-FFF2-40B4-BE49-F238E27FC236}">
                <a16:creationId xmlns:a16="http://schemas.microsoft.com/office/drawing/2014/main" id="{F8409833-4E0D-4AA0-BA38-FC6C878FBEF6}"/>
              </a:ext>
            </a:extLst>
          </p:cNvPr>
          <p:cNvPicPr>
            <a:picLocks noChangeAspect="1"/>
          </p:cNvPicPr>
          <p:nvPr/>
        </p:nvPicPr>
        <p:blipFill>
          <a:blip r:embed="rId4"/>
          <a:stretch>
            <a:fillRect/>
          </a:stretch>
        </p:blipFill>
        <p:spPr>
          <a:xfrm>
            <a:off x="6333579" y="3502514"/>
            <a:ext cx="2722973"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547664" y="-27384"/>
            <a:ext cx="5698827" cy="95381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sz="2400" b="1" dirty="0">
                <a:latin typeface="Arial Rounded MT Bold" panose="020F0704030504030204" pitchFamily="34" charset="0"/>
              </a:rPr>
              <a:t>Tieto- ja viestintätekniikka (2/2), Kirjasto- ja tietopalveluala  </a:t>
            </a:r>
          </a:p>
        </p:txBody>
      </p:sp>
      <p:grpSp>
        <p:nvGrpSpPr>
          <p:cNvPr id="3" name="Ryhmä 2"/>
          <p:cNvGrpSpPr/>
          <p:nvPr/>
        </p:nvGrpSpPr>
        <p:grpSpPr>
          <a:xfrm>
            <a:off x="395536" y="3068960"/>
            <a:ext cx="3469462" cy="1872208"/>
            <a:chOff x="492420" y="2708920"/>
            <a:chExt cx="3469462" cy="1872208"/>
          </a:xfrm>
        </p:grpSpPr>
        <p:sp>
          <p:nvSpPr>
            <p:cNvPr id="17" name="Nuoli oikealle 16"/>
            <p:cNvSpPr/>
            <p:nvPr/>
          </p:nvSpPr>
          <p:spPr bwMode="auto">
            <a:xfrm>
              <a:off x="3025778" y="3392995"/>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CC660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9" name="Ellipsi 18">
              <a:hlinkClick r:id="rId2" tooltip="Opintopolkuun"/>
            </p:cNvPr>
            <p:cNvSpPr/>
            <p:nvPr/>
          </p:nvSpPr>
          <p:spPr bwMode="auto">
            <a:xfrm>
              <a:off x="492420" y="2708920"/>
              <a:ext cx="2808312" cy="1872208"/>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0" name="Tekstiruutu 19">
              <a:hlinkClick r:id="rId3" tooltip="Opintopolkuun"/>
            </p:cNvPr>
            <p:cNvSpPr txBox="1"/>
            <p:nvPr/>
          </p:nvSpPr>
          <p:spPr>
            <a:xfrm>
              <a:off x="793530" y="3167970"/>
              <a:ext cx="2232248" cy="954107"/>
            </a:xfrm>
            <a:prstGeom prst="rect">
              <a:avLst/>
            </a:prstGeom>
            <a:noFill/>
          </p:spPr>
          <p:txBody>
            <a:bodyPr wrap="square" rtlCol="0">
              <a:spAutoFit/>
            </a:bodyPr>
            <a:lstStyle/>
            <a:p>
              <a:pPr algn="ctr">
                <a:buNone/>
              </a:pPr>
              <a:r>
                <a:rPr lang="fi-FI" b="1" dirty="0">
                  <a:latin typeface="Arial Rounded MT Bold" panose="020F0704030504030204" pitchFamily="34" charset="0"/>
                </a:rPr>
                <a:t>Tradenomi</a:t>
              </a:r>
            </a:p>
            <a:p>
              <a:pPr algn="ctr">
                <a:buNone/>
              </a:pPr>
              <a:r>
                <a:rPr lang="fi-FI" b="1" dirty="0">
                  <a:latin typeface="Arial Rounded MT Bold" panose="020F0704030504030204" pitchFamily="34" charset="0"/>
                </a:rPr>
                <a:t>210 op</a:t>
              </a:r>
            </a:p>
          </p:txBody>
        </p:sp>
      </p:grpSp>
      <p:sp>
        <p:nvSpPr>
          <p:cNvPr id="22" name="Tekstiruutu 21"/>
          <p:cNvSpPr txBox="1"/>
          <p:nvPr/>
        </p:nvSpPr>
        <p:spPr>
          <a:xfrm>
            <a:off x="899591" y="1268760"/>
            <a:ext cx="7720655" cy="1449216"/>
          </a:xfrm>
          <a:prstGeom prst="rect">
            <a:avLst/>
          </a:prstGeom>
          <a:solidFill>
            <a:schemeClr val="bg1">
              <a:lumMod val="85000"/>
            </a:schemeClr>
          </a:solidFill>
          <a:ln w="88900">
            <a:solidFill>
              <a:srgbClr val="CC660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sz="1600" dirty="0"/>
              <a:t>Kirjasto ja tietopalvelualan koulutuksesta valmistuu tiedonhallintaan ja asiakaspalveluun erikoistuneita ammattilaisia, joilla on kokonaisnäkemys informaatiolukutaidon ja systemaattisen tiedonhallinnan merkityksestä yksilölle ja yhteisölle. Opinnoissa painotetaan yhteisöllistä työotetta, aineistojen tuntemusta ja tietoteknisiä valmiuksia sekä viestintätaitoja.</a:t>
            </a:r>
          </a:p>
        </p:txBody>
      </p:sp>
      <p:sp>
        <p:nvSpPr>
          <p:cNvPr id="23" name="Tekstiruutu 22"/>
          <p:cNvSpPr txBox="1"/>
          <p:nvPr/>
        </p:nvSpPr>
        <p:spPr>
          <a:xfrm>
            <a:off x="3961125" y="3023082"/>
            <a:ext cx="2915131" cy="1815882"/>
          </a:xfrm>
          <a:prstGeom prst="rect">
            <a:avLst/>
          </a:prstGeom>
          <a:noFill/>
          <a:ln>
            <a:solidFill>
              <a:srgbClr val="CC6600"/>
            </a:solidFill>
          </a:ln>
          <a:effectLst>
            <a:glow rad="101600">
              <a:srgbClr val="CC6600">
                <a:alpha val="60000"/>
              </a:srgbClr>
            </a:glow>
          </a:effectLst>
        </p:spPr>
        <p:txBody>
          <a:bodyPr wrap="square" rtlCol="0">
            <a:spAutoFit/>
          </a:bodyPr>
          <a:lstStyle/>
          <a:p>
            <a:pPr marL="285750" indent="-285750">
              <a:buFont typeface="Courier New" panose="02070309020205020404" pitchFamily="49" charset="0"/>
              <a:buChar char="o"/>
            </a:pPr>
            <a:r>
              <a:rPr lang="fi-FI" sz="1600" dirty="0">
                <a:latin typeface="Arial Rounded MT Bold" panose="020F0704030504030204" pitchFamily="34" charset="0"/>
              </a:rPr>
              <a:t>informaatikko </a:t>
            </a:r>
          </a:p>
          <a:p>
            <a:pPr marL="285750" indent="-285750">
              <a:buFont typeface="Courier New" panose="02070309020205020404" pitchFamily="49" charset="0"/>
              <a:buChar char="o"/>
            </a:pPr>
            <a:r>
              <a:rPr lang="fi-FI" sz="1600" dirty="0">
                <a:latin typeface="Arial Rounded MT Bold" panose="020F0704030504030204" pitchFamily="34" charset="0"/>
              </a:rPr>
              <a:t>tietoasiantuntija </a:t>
            </a:r>
          </a:p>
          <a:p>
            <a:pPr marL="285750" indent="-285750">
              <a:buFont typeface="Courier New" panose="02070309020205020404" pitchFamily="49" charset="0"/>
              <a:buChar char="o"/>
            </a:pPr>
            <a:r>
              <a:rPr lang="fi-FI" sz="1600" dirty="0">
                <a:latin typeface="Arial Rounded MT Bold" panose="020F0704030504030204" pitchFamily="34" charset="0"/>
              </a:rPr>
              <a:t>tietopalvelusihteeri </a:t>
            </a:r>
          </a:p>
          <a:p>
            <a:pPr marL="285750" indent="-285750">
              <a:buFont typeface="Courier New" panose="02070309020205020404" pitchFamily="49" charset="0"/>
              <a:buChar char="o"/>
            </a:pPr>
            <a:r>
              <a:rPr lang="fi-FI" sz="1600" dirty="0">
                <a:latin typeface="Arial Rounded MT Bold" panose="020F0704030504030204" pitchFamily="34" charset="0"/>
              </a:rPr>
              <a:t>osastonjohtaja </a:t>
            </a:r>
          </a:p>
          <a:p>
            <a:pPr marL="285750" indent="-285750">
              <a:buFont typeface="Courier New" panose="02070309020205020404" pitchFamily="49" charset="0"/>
              <a:buChar char="o"/>
            </a:pPr>
            <a:r>
              <a:rPr lang="fi-FI" sz="1600" dirty="0">
                <a:latin typeface="Arial Rounded MT Bold" panose="020F0704030504030204" pitchFamily="34" charset="0"/>
              </a:rPr>
              <a:t>kirjastonhoitaja </a:t>
            </a:r>
          </a:p>
          <a:p>
            <a:pPr marL="285750" indent="-285750">
              <a:buFont typeface="Courier New" panose="02070309020205020404" pitchFamily="49" charset="0"/>
              <a:buChar char="o"/>
            </a:pPr>
            <a:r>
              <a:rPr lang="fi-FI" sz="1600" dirty="0">
                <a:latin typeface="Arial Rounded MT Bold" panose="020F0704030504030204" pitchFamily="34" charset="0"/>
              </a:rPr>
              <a:t>kirjastovirkailija</a:t>
            </a:r>
          </a:p>
          <a:p>
            <a:pPr marL="285750" indent="-285750">
              <a:buFont typeface="Courier New" panose="02070309020205020404" pitchFamily="49" charset="0"/>
              <a:buChar char="o"/>
            </a:pPr>
            <a:r>
              <a:rPr lang="fi-FI" sz="1600" dirty="0">
                <a:latin typeface="Arial Rounded MT Bold" panose="020F0704030504030204" pitchFamily="34" charset="0"/>
              </a:rPr>
              <a:t>mediasihteeri…</a:t>
            </a:r>
          </a:p>
        </p:txBody>
      </p:sp>
      <p:grpSp>
        <p:nvGrpSpPr>
          <p:cNvPr id="12" name="Ryhmä 11"/>
          <p:cNvGrpSpPr/>
          <p:nvPr/>
        </p:nvGrpSpPr>
        <p:grpSpPr>
          <a:xfrm>
            <a:off x="8023071" y="6305602"/>
            <a:ext cx="1229449" cy="549004"/>
            <a:chOff x="8023071" y="6305602"/>
            <a:chExt cx="1229449" cy="549004"/>
          </a:xfrm>
        </p:grpSpPr>
        <p:sp>
          <p:nvSpPr>
            <p:cNvPr id="13" name="Toimintopainike: Seuraava 12">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4" name="Toimintopainike: Edellinen 13">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 name="Tekstiruutu 14"/>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16" name="Tekstiruutu 15"/>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a:t>
              </a:r>
            </a:p>
          </p:txBody>
        </p:sp>
      </p:grpSp>
      <p:sp>
        <p:nvSpPr>
          <p:cNvPr id="18" name="Toimintopainike: Tietoja 17">
            <a:hlinkClick r:id="rId4"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pic>
        <p:nvPicPr>
          <p:cNvPr id="2" name="Kuva 1">
            <a:extLst>
              <a:ext uri="{FF2B5EF4-FFF2-40B4-BE49-F238E27FC236}">
                <a16:creationId xmlns:a16="http://schemas.microsoft.com/office/drawing/2014/main" id="{19211268-1B7B-41A8-8576-9DC376804946}"/>
              </a:ext>
            </a:extLst>
          </p:cNvPr>
          <p:cNvPicPr>
            <a:picLocks noChangeAspect="1"/>
          </p:cNvPicPr>
          <p:nvPr/>
        </p:nvPicPr>
        <p:blipFill>
          <a:blip r:embed="rId5"/>
          <a:stretch>
            <a:fillRect/>
          </a:stretch>
        </p:blipFill>
        <p:spPr>
          <a:xfrm>
            <a:off x="4045172" y="4957239"/>
            <a:ext cx="2687067" cy="18044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19305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691680" y="116632"/>
            <a:ext cx="5184576" cy="5768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b="1" dirty="0">
                <a:latin typeface="Arial Rounded MT Bold" panose="020F0704030504030204" pitchFamily="34" charset="0"/>
              </a:rPr>
              <a:t>Maa- ja metsätalous</a:t>
            </a:r>
          </a:p>
        </p:txBody>
      </p:sp>
      <p:grpSp>
        <p:nvGrpSpPr>
          <p:cNvPr id="2" name="Ryhmä 1"/>
          <p:cNvGrpSpPr/>
          <p:nvPr/>
        </p:nvGrpSpPr>
        <p:grpSpPr>
          <a:xfrm>
            <a:off x="190132" y="2564904"/>
            <a:ext cx="2232248" cy="2169479"/>
            <a:chOff x="190132" y="2313740"/>
            <a:chExt cx="2232248" cy="2169479"/>
          </a:xfrm>
        </p:grpSpPr>
        <p:sp>
          <p:nvSpPr>
            <p:cNvPr id="17" name="Nuoli oikealle 16"/>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B05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9" name="Ellipsi 18">
              <a:hlinkClick r:id="rId2" tooltip="Opintopolkuun"/>
            </p:cNvPr>
            <p:cNvSpPr/>
            <p:nvPr/>
          </p:nvSpPr>
          <p:spPr bwMode="auto">
            <a:xfrm>
              <a:off x="190132" y="2313740"/>
              <a:ext cx="2149620" cy="1619315"/>
            </a:xfrm>
            <a:prstGeom prst="ellipse">
              <a:avLst/>
            </a:prstGeom>
            <a:solidFill>
              <a:srgbClr val="00B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0" name="Tekstiruutu 19">
              <a:hlinkClick r:id="rId2" tooltip="Opintopolkuun"/>
            </p:cNvPr>
            <p:cNvSpPr txBox="1"/>
            <p:nvPr/>
          </p:nvSpPr>
          <p:spPr>
            <a:xfrm>
              <a:off x="190132" y="2716118"/>
              <a:ext cx="2232248" cy="830997"/>
            </a:xfrm>
            <a:prstGeom prst="rect">
              <a:avLst/>
            </a:prstGeom>
            <a:noFill/>
          </p:spPr>
          <p:txBody>
            <a:bodyPr wrap="square" rtlCol="0">
              <a:spAutoFit/>
            </a:bodyPr>
            <a:lstStyle/>
            <a:p>
              <a:pPr algn="ctr">
                <a:buNone/>
              </a:pPr>
              <a:r>
                <a:rPr lang="fi-FI" sz="2400" b="1" dirty="0">
                  <a:latin typeface="Arial Rounded MT Bold" panose="020F0704030504030204" pitchFamily="34" charset="0"/>
                </a:rPr>
                <a:t>Agrologi</a:t>
              </a:r>
            </a:p>
            <a:p>
              <a:pPr algn="ctr">
                <a:buNone/>
              </a:pPr>
              <a:r>
                <a:rPr lang="fi-FI" sz="2400" b="1" dirty="0">
                  <a:latin typeface="Arial Rounded MT Bold" panose="020F0704030504030204" pitchFamily="34" charset="0"/>
                </a:rPr>
                <a:t>240 op</a:t>
              </a:r>
            </a:p>
          </p:txBody>
        </p:sp>
      </p:grpSp>
      <p:sp>
        <p:nvSpPr>
          <p:cNvPr id="22" name="Tekstiruutu 21"/>
          <p:cNvSpPr txBox="1"/>
          <p:nvPr/>
        </p:nvSpPr>
        <p:spPr>
          <a:xfrm>
            <a:off x="897597" y="1340768"/>
            <a:ext cx="6266691" cy="1049106"/>
          </a:xfrm>
          <a:prstGeom prst="rect">
            <a:avLst/>
          </a:prstGeom>
          <a:solidFill>
            <a:schemeClr val="bg1">
              <a:lumMod val="85000"/>
            </a:schemeClr>
          </a:solidFill>
          <a:ln w="88900">
            <a:solidFill>
              <a:srgbClr val="00B050"/>
            </a:solidFill>
          </a:ln>
          <a:effectLst/>
          <a:scene3d>
            <a:camera prst="orthographicFront"/>
            <a:lightRig rig="threePt" dir="t"/>
          </a:scene3d>
          <a:sp3d>
            <a:bevelT prst="relaxedInset"/>
          </a:sp3d>
        </p:spPr>
        <p:txBody>
          <a:bodyPr wrap="square" lIns="180000" tIns="108000" rIns="180000" bIns="108000" rtlCol="0">
            <a:spAutoFit/>
          </a:bodyPr>
          <a:lstStyle>
            <a:defPPr>
              <a:defRPr lang="fi-FI"/>
            </a:defPPr>
            <a:lvl1pPr>
              <a:buNone/>
              <a:defRPr sz="1800">
                <a:latin typeface="Arial Rounded MT Bold" panose="020F0704030504030204" pitchFamily="34" charset="0"/>
              </a:defRPr>
            </a:lvl1pPr>
          </a:lstStyle>
          <a:p>
            <a:r>
              <a:rPr lang="fi-FI" dirty="0"/>
              <a:t>Opinnoissa ovat tärkeitä mm. luonnonvarat, kestävä kehitys, liiketoimintaosaaminen, työyhteisö-osaaminen ja kansainvälisyys.</a:t>
            </a:r>
          </a:p>
        </p:txBody>
      </p:sp>
      <p:grpSp>
        <p:nvGrpSpPr>
          <p:cNvPr id="12" name="Ryhmä 11"/>
          <p:cNvGrpSpPr/>
          <p:nvPr/>
        </p:nvGrpSpPr>
        <p:grpSpPr>
          <a:xfrm>
            <a:off x="2411760" y="2590805"/>
            <a:ext cx="2232248" cy="2169479"/>
            <a:chOff x="190132" y="2313740"/>
            <a:chExt cx="2232248" cy="2169479"/>
          </a:xfrm>
        </p:grpSpPr>
        <p:sp>
          <p:nvSpPr>
            <p:cNvPr id="13" name="Nuoli oikealle 12"/>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B05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4" name="Ellipsi 13">
              <a:hlinkClick r:id="rId3" tooltip="Opintopolkuun"/>
            </p:cNvPr>
            <p:cNvSpPr/>
            <p:nvPr/>
          </p:nvSpPr>
          <p:spPr bwMode="auto">
            <a:xfrm>
              <a:off x="190132" y="2313740"/>
              <a:ext cx="2149620" cy="1619315"/>
            </a:xfrm>
            <a:prstGeom prst="ellipse">
              <a:avLst/>
            </a:prstGeom>
            <a:solidFill>
              <a:srgbClr val="00B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5" name="Tekstiruutu 14">
              <a:hlinkClick r:id="rId3" tooltip="Opintopolkuun"/>
            </p:cNvPr>
            <p:cNvSpPr txBox="1"/>
            <p:nvPr/>
          </p:nvSpPr>
          <p:spPr>
            <a:xfrm>
              <a:off x="190132" y="2716118"/>
              <a:ext cx="2232248" cy="1200329"/>
            </a:xfrm>
            <a:prstGeom prst="rect">
              <a:avLst/>
            </a:prstGeom>
            <a:noFill/>
          </p:spPr>
          <p:txBody>
            <a:bodyPr wrap="square" rtlCol="0">
              <a:spAutoFit/>
            </a:bodyPr>
            <a:lstStyle/>
            <a:p>
              <a:pPr algn="ctr">
                <a:buNone/>
              </a:pPr>
              <a:r>
                <a:rPr lang="fi-FI" sz="2400" b="1" dirty="0">
                  <a:latin typeface="Arial Rounded MT Bold" panose="020F0704030504030204" pitchFamily="34" charset="0"/>
                </a:rPr>
                <a:t>Metsätalous-</a:t>
              </a:r>
            </a:p>
            <a:p>
              <a:pPr algn="ctr">
                <a:buNone/>
              </a:pPr>
              <a:r>
                <a:rPr lang="fi-FI" sz="2400" b="1" dirty="0">
                  <a:latin typeface="Arial Rounded MT Bold" panose="020F0704030504030204" pitchFamily="34" charset="0"/>
                </a:rPr>
                <a:t>insinööri</a:t>
              </a:r>
            </a:p>
            <a:p>
              <a:pPr algn="ctr">
                <a:buNone/>
              </a:pPr>
              <a:r>
                <a:rPr lang="fi-FI" sz="2400" b="1" dirty="0">
                  <a:latin typeface="Arial Rounded MT Bold" panose="020F0704030504030204" pitchFamily="34" charset="0"/>
                </a:rPr>
                <a:t>240 op</a:t>
              </a:r>
            </a:p>
          </p:txBody>
        </p:sp>
      </p:grpSp>
      <p:grpSp>
        <p:nvGrpSpPr>
          <p:cNvPr id="16" name="Ryhmä 15"/>
          <p:cNvGrpSpPr/>
          <p:nvPr/>
        </p:nvGrpSpPr>
        <p:grpSpPr>
          <a:xfrm>
            <a:off x="4644008" y="2600044"/>
            <a:ext cx="2232248" cy="2169479"/>
            <a:chOff x="190132" y="2313740"/>
            <a:chExt cx="2232248" cy="2169479"/>
          </a:xfrm>
        </p:grpSpPr>
        <p:sp>
          <p:nvSpPr>
            <p:cNvPr id="18" name="Nuoli oikealle 17"/>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B05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1" name="Ellipsi 20">
              <a:hlinkClick r:id="rId4" tooltip="Opintopolkuun"/>
            </p:cNvPr>
            <p:cNvSpPr/>
            <p:nvPr/>
          </p:nvSpPr>
          <p:spPr bwMode="auto">
            <a:xfrm>
              <a:off x="190132" y="2313740"/>
              <a:ext cx="2149620" cy="1619315"/>
            </a:xfrm>
            <a:prstGeom prst="ellipse">
              <a:avLst/>
            </a:prstGeom>
            <a:solidFill>
              <a:srgbClr val="00B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4" name="Tekstiruutu 23">
              <a:hlinkClick r:id="rId5" tooltip="Opintopolkuun "/>
            </p:cNvPr>
            <p:cNvSpPr txBox="1"/>
            <p:nvPr/>
          </p:nvSpPr>
          <p:spPr>
            <a:xfrm>
              <a:off x="190132" y="2716118"/>
              <a:ext cx="2232248" cy="830997"/>
            </a:xfrm>
            <a:prstGeom prst="rect">
              <a:avLst/>
            </a:prstGeom>
            <a:noFill/>
          </p:spPr>
          <p:txBody>
            <a:bodyPr wrap="square" rtlCol="0">
              <a:spAutoFit/>
            </a:bodyPr>
            <a:lstStyle/>
            <a:p>
              <a:pPr algn="ctr">
                <a:buNone/>
              </a:pPr>
              <a:r>
                <a:rPr lang="fi-FI" sz="2400" b="1" dirty="0">
                  <a:latin typeface="Arial Rounded MT Bold" panose="020F0704030504030204" pitchFamily="34" charset="0"/>
                </a:rPr>
                <a:t>Hortonomi</a:t>
              </a:r>
            </a:p>
            <a:p>
              <a:pPr algn="ctr">
                <a:buNone/>
              </a:pPr>
              <a:r>
                <a:rPr lang="fi-FI" sz="2400" b="1" dirty="0">
                  <a:latin typeface="Arial Rounded MT Bold" panose="020F0704030504030204" pitchFamily="34" charset="0"/>
                </a:rPr>
                <a:t>240 op</a:t>
              </a:r>
            </a:p>
          </p:txBody>
        </p:sp>
      </p:grpSp>
      <p:grpSp>
        <p:nvGrpSpPr>
          <p:cNvPr id="25" name="Ryhmä 24"/>
          <p:cNvGrpSpPr/>
          <p:nvPr/>
        </p:nvGrpSpPr>
        <p:grpSpPr>
          <a:xfrm>
            <a:off x="6876256" y="2600044"/>
            <a:ext cx="2232248" cy="2169479"/>
            <a:chOff x="190132" y="2313740"/>
            <a:chExt cx="2232248" cy="2169479"/>
          </a:xfrm>
        </p:grpSpPr>
        <p:sp>
          <p:nvSpPr>
            <p:cNvPr id="27" name="Nuoli oikealle 26"/>
            <p:cNvSpPr/>
            <p:nvPr/>
          </p:nvSpPr>
          <p:spPr bwMode="auto">
            <a:xfrm rot="5400000">
              <a:off x="796890" y="3763139"/>
              <a:ext cx="936104" cy="504056"/>
            </a:xfrm>
            <a:prstGeom prst="rightArrow">
              <a:avLst/>
            </a:prstGeom>
            <a:noFill/>
            <a:ln w="9525" cap="flat" cmpd="sng" algn="ctr">
              <a:solidFill>
                <a:schemeClr val="tx1"/>
              </a:solidFill>
              <a:prstDash val="solid"/>
              <a:round/>
              <a:headEnd type="none" w="med" len="med"/>
              <a:tailEnd type="none" w="med" len="med"/>
            </a:ln>
            <a:effectLst>
              <a:glow rad="101600">
                <a:srgbClr val="00B050">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8" name="Ellipsi 27">
              <a:hlinkClick r:id="rId6" tooltip="Opintopolkuun"/>
            </p:cNvPr>
            <p:cNvSpPr/>
            <p:nvPr/>
          </p:nvSpPr>
          <p:spPr bwMode="auto">
            <a:xfrm>
              <a:off x="190132" y="2313740"/>
              <a:ext cx="2149620" cy="1619315"/>
            </a:xfrm>
            <a:prstGeom prst="ellipse">
              <a:avLst/>
            </a:prstGeom>
            <a:solidFill>
              <a:srgbClr val="00B05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29" name="Tekstiruutu 28">
              <a:hlinkClick r:id="rId6" tooltip="Opintopolkuun"/>
            </p:cNvPr>
            <p:cNvSpPr txBox="1"/>
            <p:nvPr/>
          </p:nvSpPr>
          <p:spPr>
            <a:xfrm>
              <a:off x="190132" y="2611011"/>
              <a:ext cx="2232248" cy="1200329"/>
            </a:xfrm>
            <a:prstGeom prst="rect">
              <a:avLst/>
            </a:prstGeom>
            <a:noFill/>
          </p:spPr>
          <p:txBody>
            <a:bodyPr wrap="square" rtlCol="0">
              <a:spAutoFit/>
            </a:bodyPr>
            <a:lstStyle/>
            <a:p>
              <a:pPr algn="ctr">
                <a:buNone/>
              </a:pPr>
              <a:r>
                <a:rPr lang="fi-FI" sz="2400" b="1" dirty="0">
                  <a:latin typeface="Arial Rounded MT Bold" panose="020F0704030504030204" pitchFamily="34" charset="0"/>
                </a:rPr>
                <a:t>Ympäristö-</a:t>
              </a:r>
            </a:p>
            <a:p>
              <a:pPr algn="ctr">
                <a:buNone/>
              </a:pPr>
              <a:r>
                <a:rPr lang="fi-FI" sz="2400" b="1" dirty="0">
                  <a:latin typeface="Arial Rounded MT Bold" panose="020F0704030504030204" pitchFamily="34" charset="0"/>
                </a:rPr>
                <a:t>suunnittelija</a:t>
              </a:r>
            </a:p>
            <a:p>
              <a:pPr algn="ctr">
                <a:buNone/>
              </a:pPr>
              <a:r>
                <a:rPr lang="fi-FI" sz="2400" b="1" dirty="0">
                  <a:latin typeface="Arial Rounded MT Bold" panose="020F0704030504030204" pitchFamily="34" charset="0"/>
                </a:rPr>
                <a:t>240 op</a:t>
              </a:r>
            </a:p>
          </p:txBody>
        </p:sp>
      </p:grpSp>
      <p:pic>
        <p:nvPicPr>
          <p:cNvPr id="6147" name="Picture 3" descr="C:\Users\Seppo\AppData\Local\Microsoft\Windows\Temporary Internet Files\Content.IE5\LBLZ05NX\MP90043172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328" y="1154863"/>
            <a:ext cx="1368152" cy="1368152"/>
          </a:xfrm>
          <a:prstGeom prst="rect">
            <a:avLst/>
          </a:prstGeom>
          <a:ln>
            <a:solidFill>
              <a:srgbClr val="00B05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0" name="Ryhmä 29"/>
          <p:cNvGrpSpPr/>
          <p:nvPr/>
        </p:nvGrpSpPr>
        <p:grpSpPr>
          <a:xfrm>
            <a:off x="8023071" y="6336380"/>
            <a:ext cx="1229449" cy="549004"/>
            <a:chOff x="8023071" y="6305602"/>
            <a:chExt cx="1229449" cy="549004"/>
          </a:xfrm>
        </p:grpSpPr>
        <p:sp>
          <p:nvSpPr>
            <p:cNvPr id="31" name="Toimintopainike: Seuraava 30">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2" name="Toimintopainike: Edellinen 31">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3" name="Tekstiruutu 32"/>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34" name="Tekstiruutu 33"/>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a:t>
              </a:r>
            </a:p>
          </p:txBody>
        </p:sp>
      </p:grpSp>
      <p:sp>
        <p:nvSpPr>
          <p:cNvPr id="35" name="Tekstiruutu 34"/>
          <p:cNvSpPr txBox="1"/>
          <p:nvPr/>
        </p:nvSpPr>
        <p:spPr>
          <a:xfrm>
            <a:off x="37491" y="4852898"/>
            <a:ext cx="2086237" cy="1384995"/>
          </a:xfrm>
          <a:prstGeom prst="rect">
            <a:avLst/>
          </a:prstGeom>
          <a:noFill/>
          <a:ln w="28575">
            <a:solidFill>
              <a:schemeClr val="accent5">
                <a:lumMod val="50000"/>
              </a:schemeClr>
            </a:solidFill>
          </a:ln>
          <a:effectLst>
            <a:glow rad="139700">
              <a:srgbClr val="00B050">
                <a:alpha val="40000"/>
              </a:srgbClr>
            </a:glow>
          </a:effectLst>
        </p:spPr>
        <p:txBody>
          <a:bodyPr wrap="square" rtlCol="0">
            <a:spAutoFit/>
          </a:bodyPr>
          <a:lstStyle/>
          <a:p>
            <a:pPr marL="285750" indent="-285750">
              <a:buFont typeface="Courier New" panose="02070309020205020404" pitchFamily="49" charset="0"/>
              <a:buChar char="o"/>
            </a:pPr>
            <a:r>
              <a:rPr lang="fi-FI" sz="1400" dirty="0">
                <a:latin typeface="Arial Rounded MT Bold" panose="020F0704030504030204" pitchFamily="34" charset="0"/>
              </a:rPr>
              <a:t>maaseutuneuvoja</a:t>
            </a:r>
          </a:p>
          <a:p>
            <a:pPr marL="285750" indent="-285750">
              <a:buFont typeface="Courier New" panose="02070309020205020404" pitchFamily="49" charset="0"/>
              <a:buChar char="o"/>
            </a:pPr>
            <a:r>
              <a:rPr lang="fi-FI" sz="1400" dirty="0">
                <a:latin typeface="Arial Rounded MT Bold" panose="020F0704030504030204" pitchFamily="34" charset="0"/>
              </a:rPr>
              <a:t>maaseutuyrittäjä</a:t>
            </a:r>
          </a:p>
          <a:p>
            <a:pPr marL="285750" indent="-285750">
              <a:buFont typeface="Courier New" panose="02070309020205020404" pitchFamily="49" charset="0"/>
              <a:buChar char="o"/>
            </a:pPr>
            <a:r>
              <a:rPr lang="fi-FI" sz="1400" dirty="0">
                <a:latin typeface="Arial Rounded MT Bold" panose="020F0704030504030204" pitchFamily="34" charset="0"/>
              </a:rPr>
              <a:t>maatalouskauppa</a:t>
            </a:r>
          </a:p>
          <a:p>
            <a:pPr marL="285750" indent="-285750">
              <a:buFont typeface="Courier New" panose="02070309020205020404" pitchFamily="49" charset="0"/>
              <a:buChar char="o"/>
            </a:pPr>
            <a:r>
              <a:rPr lang="fi-FI" sz="1400" dirty="0">
                <a:latin typeface="Arial Rounded MT Bold" panose="020F0704030504030204" pitchFamily="34" charset="0"/>
              </a:rPr>
              <a:t>projektipäällikkö</a:t>
            </a:r>
          </a:p>
          <a:p>
            <a:pPr marL="285750" indent="-285750">
              <a:buFont typeface="Courier New" panose="02070309020205020404" pitchFamily="49" charset="0"/>
              <a:buChar char="o"/>
            </a:pPr>
            <a:r>
              <a:rPr lang="fi-FI" sz="1400" dirty="0">
                <a:latin typeface="Arial Rounded MT Bold" panose="020F0704030504030204" pitchFamily="34" charset="0"/>
              </a:rPr>
              <a:t>tallimestari</a:t>
            </a:r>
          </a:p>
          <a:p>
            <a:pPr marL="285750" indent="-285750">
              <a:buFont typeface="Courier New" panose="02070309020205020404" pitchFamily="49" charset="0"/>
              <a:buChar char="o"/>
            </a:pPr>
            <a:r>
              <a:rPr lang="fi-FI" sz="1400" dirty="0">
                <a:latin typeface="Arial Rounded MT Bold" panose="020F0704030504030204" pitchFamily="34" charset="0"/>
              </a:rPr>
              <a:t>opetustehtävät…</a:t>
            </a:r>
          </a:p>
        </p:txBody>
      </p:sp>
      <p:sp>
        <p:nvSpPr>
          <p:cNvPr id="36" name="Tekstiruutu 35"/>
          <p:cNvSpPr txBox="1"/>
          <p:nvPr/>
        </p:nvSpPr>
        <p:spPr>
          <a:xfrm>
            <a:off x="2213130" y="4869160"/>
            <a:ext cx="2140852" cy="1384995"/>
          </a:xfrm>
          <a:prstGeom prst="rect">
            <a:avLst/>
          </a:prstGeom>
          <a:noFill/>
          <a:ln w="28575">
            <a:solidFill>
              <a:schemeClr val="accent5">
                <a:lumMod val="50000"/>
              </a:schemeClr>
            </a:solidFill>
          </a:ln>
          <a:effectLst>
            <a:glow rad="139700">
              <a:srgbClr val="00B050">
                <a:alpha val="40000"/>
              </a:srgbClr>
            </a:glow>
          </a:effectLst>
        </p:spPr>
        <p:txBody>
          <a:bodyPr wrap="square" rtlCol="0">
            <a:spAutoFit/>
          </a:bodyPr>
          <a:lstStyle/>
          <a:p>
            <a:pPr marL="285750" indent="-285750">
              <a:buFont typeface="Courier New" panose="02070309020205020404" pitchFamily="49" charset="0"/>
              <a:buChar char="o"/>
            </a:pPr>
            <a:r>
              <a:rPr lang="fi-FI" sz="1400" dirty="0">
                <a:latin typeface="Arial Rounded MT Bold" panose="020F0704030504030204" pitchFamily="34" charset="0"/>
              </a:rPr>
              <a:t>metsäneuvoja</a:t>
            </a:r>
          </a:p>
          <a:p>
            <a:pPr marL="285750" indent="-285750">
              <a:buFont typeface="Courier New" panose="02070309020205020404" pitchFamily="49" charset="0"/>
              <a:buChar char="o"/>
            </a:pPr>
            <a:r>
              <a:rPr lang="fi-FI" sz="1400" dirty="0">
                <a:latin typeface="Arial Rounded MT Bold" panose="020F0704030504030204" pitchFamily="34" charset="0"/>
              </a:rPr>
              <a:t>ostoesimies</a:t>
            </a:r>
          </a:p>
          <a:p>
            <a:pPr marL="285750" indent="-285750">
              <a:buFont typeface="Courier New" panose="02070309020205020404" pitchFamily="49" charset="0"/>
              <a:buChar char="o"/>
            </a:pPr>
            <a:r>
              <a:rPr lang="fi-FI" sz="1400" dirty="0">
                <a:latin typeface="Arial Rounded MT Bold" panose="020F0704030504030204" pitchFamily="34" charset="0"/>
              </a:rPr>
              <a:t>korjuuesimies</a:t>
            </a:r>
          </a:p>
          <a:p>
            <a:pPr marL="285750" indent="-285750">
              <a:buFont typeface="Courier New" panose="02070309020205020404" pitchFamily="49" charset="0"/>
              <a:buChar char="o"/>
            </a:pPr>
            <a:r>
              <a:rPr lang="fi-FI" sz="1400" dirty="0">
                <a:latin typeface="Arial Rounded MT Bold" panose="020F0704030504030204" pitchFamily="34" charset="0"/>
              </a:rPr>
              <a:t>metsäsuunnittelija</a:t>
            </a:r>
          </a:p>
          <a:p>
            <a:pPr marL="285750" indent="-285750">
              <a:buFont typeface="Courier New" panose="02070309020205020404" pitchFamily="49" charset="0"/>
              <a:buChar char="o"/>
            </a:pPr>
            <a:r>
              <a:rPr lang="fi-FI" sz="1400" dirty="0">
                <a:latin typeface="Arial Rounded MT Bold" panose="020F0704030504030204" pitchFamily="34" charset="0"/>
              </a:rPr>
              <a:t>palveluyrittäjä</a:t>
            </a:r>
          </a:p>
          <a:p>
            <a:pPr marL="285750" indent="-285750">
              <a:buFont typeface="Courier New" panose="02070309020205020404" pitchFamily="49" charset="0"/>
              <a:buChar char="o"/>
            </a:pPr>
            <a:r>
              <a:rPr lang="fi-FI" sz="1400" dirty="0">
                <a:latin typeface="Arial Rounded MT Bold" panose="020F0704030504030204" pitchFamily="34" charset="0"/>
              </a:rPr>
              <a:t>metsäasiantuntija..   </a:t>
            </a:r>
          </a:p>
        </p:txBody>
      </p:sp>
      <p:sp>
        <p:nvSpPr>
          <p:cNvPr id="37" name="Tekstiruutu 36"/>
          <p:cNvSpPr txBox="1"/>
          <p:nvPr/>
        </p:nvSpPr>
        <p:spPr>
          <a:xfrm>
            <a:off x="4427984" y="4869160"/>
            <a:ext cx="2356876" cy="1384995"/>
          </a:xfrm>
          <a:prstGeom prst="rect">
            <a:avLst/>
          </a:prstGeom>
          <a:noFill/>
          <a:ln w="28575">
            <a:solidFill>
              <a:schemeClr val="accent5">
                <a:lumMod val="50000"/>
              </a:schemeClr>
            </a:solidFill>
          </a:ln>
          <a:effectLst>
            <a:glow rad="139700">
              <a:srgbClr val="00B050">
                <a:alpha val="40000"/>
              </a:srgbClr>
            </a:glow>
          </a:effectLst>
        </p:spPr>
        <p:txBody>
          <a:bodyPr wrap="square" rtlCol="0">
            <a:spAutoFit/>
          </a:bodyPr>
          <a:lstStyle/>
          <a:p>
            <a:pPr marL="285750" indent="-285750">
              <a:buFont typeface="Courier New" panose="02070309020205020404" pitchFamily="49" charset="0"/>
              <a:buChar char="o"/>
            </a:pPr>
            <a:r>
              <a:rPr lang="fi-FI" sz="1400" dirty="0">
                <a:latin typeface="Arial Rounded MT Bold" panose="020F0704030504030204" pitchFamily="34" charset="0"/>
              </a:rPr>
              <a:t>puutarhuri</a:t>
            </a:r>
          </a:p>
          <a:p>
            <a:pPr marL="285750" indent="-285750">
              <a:buFont typeface="Courier New" panose="02070309020205020404" pitchFamily="49" charset="0"/>
              <a:buChar char="o"/>
            </a:pPr>
            <a:r>
              <a:rPr lang="fi-FI" sz="1400" dirty="0">
                <a:latin typeface="Arial Rounded MT Bold" panose="020F0704030504030204" pitchFamily="34" charset="0"/>
              </a:rPr>
              <a:t>yrittäjä</a:t>
            </a:r>
          </a:p>
          <a:p>
            <a:pPr marL="285750" indent="-285750">
              <a:buFont typeface="Courier New" panose="02070309020205020404" pitchFamily="49" charset="0"/>
              <a:buChar char="o"/>
            </a:pPr>
            <a:r>
              <a:rPr lang="fi-FI" sz="1400" dirty="0">
                <a:latin typeface="Arial Rounded MT Bold" panose="020F0704030504030204" pitchFamily="34" charset="0"/>
              </a:rPr>
              <a:t>maisemasuunnittelija</a:t>
            </a:r>
          </a:p>
          <a:p>
            <a:pPr marL="285750" indent="-285750">
              <a:buFont typeface="Courier New" panose="02070309020205020404" pitchFamily="49" charset="0"/>
              <a:buChar char="o"/>
            </a:pPr>
            <a:r>
              <a:rPr lang="fi-FI" sz="1400" dirty="0">
                <a:latin typeface="Arial Rounded MT Bold" panose="020F0704030504030204" pitchFamily="34" charset="0"/>
              </a:rPr>
              <a:t>viheraluepäällikkö</a:t>
            </a:r>
          </a:p>
          <a:p>
            <a:pPr marL="285750" indent="-285750">
              <a:buFont typeface="Courier New" panose="02070309020205020404" pitchFamily="49" charset="0"/>
              <a:buChar char="o"/>
            </a:pPr>
            <a:r>
              <a:rPr lang="fi-FI" sz="1400" dirty="0">
                <a:latin typeface="Arial Rounded MT Bold" panose="020F0704030504030204" pitchFamily="34" charset="0"/>
              </a:rPr>
              <a:t>puutarhakauppa</a:t>
            </a:r>
          </a:p>
          <a:p>
            <a:pPr marL="285750" indent="-285750">
              <a:buFont typeface="Courier New" panose="02070309020205020404" pitchFamily="49" charset="0"/>
              <a:buChar char="o"/>
            </a:pPr>
            <a:r>
              <a:rPr lang="fi-FI" sz="1400" dirty="0">
                <a:latin typeface="Arial Rounded MT Bold" panose="020F0704030504030204" pitchFamily="34" charset="0"/>
              </a:rPr>
              <a:t>viherrakentaja…</a:t>
            </a:r>
          </a:p>
        </p:txBody>
      </p:sp>
      <p:sp>
        <p:nvSpPr>
          <p:cNvPr id="38" name="Tekstiruutu 37"/>
          <p:cNvSpPr txBox="1"/>
          <p:nvPr/>
        </p:nvSpPr>
        <p:spPr>
          <a:xfrm>
            <a:off x="6874261" y="4869160"/>
            <a:ext cx="2232248" cy="1384995"/>
          </a:xfrm>
          <a:prstGeom prst="rect">
            <a:avLst/>
          </a:prstGeom>
          <a:noFill/>
          <a:ln w="28575">
            <a:solidFill>
              <a:schemeClr val="accent5">
                <a:lumMod val="50000"/>
              </a:schemeClr>
            </a:solidFill>
          </a:ln>
          <a:effectLst>
            <a:glow rad="139700">
              <a:srgbClr val="00B050">
                <a:alpha val="40000"/>
              </a:srgbClr>
            </a:glow>
          </a:effectLst>
        </p:spPr>
        <p:txBody>
          <a:bodyPr wrap="square" rtlCol="0">
            <a:spAutoFit/>
          </a:bodyPr>
          <a:lstStyle/>
          <a:p>
            <a:pPr marL="285750" indent="-285750">
              <a:buFont typeface="Courier New" panose="02070309020205020404" pitchFamily="49" charset="0"/>
              <a:buChar char="o"/>
            </a:pPr>
            <a:r>
              <a:rPr lang="fi-FI" sz="1400" dirty="0">
                <a:latin typeface="Arial Rounded MT Bold" panose="020F0704030504030204" pitchFamily="34" charset="0"/>
              </a:rPr>
              <a:t>projektipäällikkö</a:t>
            </a:r>
          </a:p>
          <a:p>
            <a:pPr marL="285750" indent="-285750">
              <a:buFont typeface="Courier New" panose="02070309020205020404" pitchFamily="49" charset="0"/>
              <a:buChar char="o"/>
            </a:pPr>
            <a:r>
              <a:rPr lang="fi-FI" sz="1400" dirty="0">
                <a:latin typeface="Arial Rounded MT Bold" panose="020F0704030504030204" pitchFamily="34" charset="0"/>
              </a:rPr>
              <a:t>viestintäpäällikkö </a:t>
            </a:r>
          </a:p>
          <a:p>
            <a:pPr marL="285750" indent="-285750">
              <a:buFont typeface="Courier New" panose="02070309020205020404" pitchFamily="49" charset="0"/>
              <a:buChar char="o"/>
            </a:pPr>
            <a:r>
              <a:rPr lang="fi-FI" sz="1400" dirty="0">
                <a:latin typeface="Arial Rounded MT Bold" panose="020F0704030504030204" pitchFamily="34" charset="0"/>
              </a:rPr>
              <a:t>suunnittelija</a:t>
            </a:r>
          </a:p>
          <a:p>
            <a:pPr marL="285750" indent="-285750">
              <a:buFont typeface="Courier New" panose="02070309020205020404" pitchFamily="49" charset="0"/>
              <a:buChar char="o"/>
            </a:pPr>
            <a:r>
              <a:rPr lang="fi-FI" sz="1400" dirty="0">
                <a:latin typeface="Arial Rounded MT Bold" panose="020F0704030504030204" pitchFamily="34" charset="0"/>
              </a:rPr>
              <a:t>ympäristötarkastaja</a:t>
            </a:r>
          </a:p>
          <a:p>
            <a:pPr marL="285750" indent="-285750">
              <a:buFont typeface="Courier New" panose="02070309020205020404" pitchFamily="49" charset="0"/>
              <a:buChar char="o"/>
            </a:pPr>
            <a:r>
              <a:rPr lang="fi-FI" sz="1400" dirty="0">
                <a:latin typeface="Arial Rounded MT Bold" panose="020F0704030504030204" pitchFamily="34" charset="0"/>
              </a:rPr>
              <a:t>terveystarkastaja</a:t>
            </a:r>
          </a:p>
          <a:p>
            <a:pPr marL="285750" indent="-285750">
              <a:buFont typeface="Courier New" panose="02070309020205020404" pitchFamily="49" charset="0"/>
              <a:buChar char="o"/>
            </a:pPr>
            <a:r>
              <a:rPr lang="fi-FI" sz="1400" dirty="0">
                <a:latin typeface="Arial Rounded MT Bold" panose="020F0704030504030204" pitchFamily="34" charset="0"/>
              </a:rPr>
              <a:t>tuotepäällikkö…</a:t>
            </a:r>
          </a:p>
        </p:txBody>
      </p:sp>
      <p:sp>
        <p:nvSpPr>
          <p:cNvPr id="39" name="Toimintopainike: Tietoja 38">
            <a:hlinkClick r:id="rId8"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Tree>
    <p:extLst>
      <p:ext uri="{BB962C8B-B14F-4D97-AF65-F5344CB8AC3E}">
        <p14:creationId xmlns:p14="http://schemas.microsoft.com/office/powerpoint/2010/main" val="271749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bwMode="auto">
          <a:xfrm>
            <a:off x="1518861" y="116632"/>
            <a:ext cx="5257751" cy="56739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fi-FI" b="1" dirty="0"/>
              <a:t>Terveys- ja hyvinvointiala</a:t>
            </a:r>
          </a:p>
        </p:txBody>
      </p:sp>
      <p:grpSp>
        <p:nvGrpSpPr>
          <p:cNvPr id="26" name="Ryhmä 25"/>
          <p:cNvGrpSpPr/>
          <p:nvPr/>
        </p:nvGrpSpPr>
        <p:grpSpPr>
          <a:xfrm>
            <a:off x="1337811" y="1139965"/>
            <a:ext cx="1722022" cy="2108070"/>
            <a:chOff x="358115" y="2708920"/>
            <a:chExt cx="2232249" cy="3182374"/>
          </a:xfrm>
        </p:grpSpPr>
        <p:sp>
          <p:nvSpPr>
            <p:cNvPr id="30" name="Nuoli oikealle 29"/>
            <p:cNvSpPr/>
            <p:nvPr/>
          </p:nvSpPr>
          <p:spPr bwMode="auto">
            <a:xfrm rot="2919965">
              <a:off x="907448" y="4430643"/>
              <a:ext cx="2488473" cy="432829"/>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1" name="Ellipsi 30">
              <a:hlinkClick r:id="rId2"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32" name="Tekstiruutu 31">
              <a:hlinkClick r:id="rId2" tooltip="Opintopolkuun"/>
            </p:cNvPr>
            <p:cNvSpPr txBox="1"/>
            <p:nvPr/>
          </p:nvSpPr>
          <p:spPr>
            <a:xfrm>
              <a:off x="358115" y="2955540"/>
              <a:ext cx="2232249" cy="1115098"/>
            </a:xfrm>
            <a:prstGeom prst="rect">
              <a:avLst/>
            </a:prstGeom>
            <a:noFill/>
          </p:spPr>
          <p:txBody>
            <a:bodyPr wrap="square" rtlCol="0">
              <a:spAutoFit/>
            </a:bodyPr>
            <a:lstStyle/>
            <a:p>
              <a:pPr algn="ctr">
                <a:buNone/>
              </a:pPr>
              <a:r>
                <a:rPr lang="fi-FI" sz="1400" b="1" dirty="0">
                  <a:latin typeface="Arial Rounded MT Bold" panose="020F0704030504030204" pitchFamily="34" charset="0"/>
                </a:rPr>
                <a:t>Apuväline-</a:t>
              </a:r>
            </a:p>
            <a:p>
              <a:pPr algn="ctr">
                <a:buNone/>
              </a:pPr>
              <a:r>
                <a:rPr lang="fi-FI" sz="1400" b="1" dirty="0">
                  <a:latin typeface="Arial Rounded MT Bold" panose="020F0704030504030204" pitchFamily="34" charset="0"/>
                </a:rPr>
                <a:t>teknikko</a:t>
              </a:r>
            </a:p>
            <a:p>
              <a:pPr algn="ctr">
                <a:buNone/>
              </a:pPr>
              <a:r>
                <a:rPr lang="fi-FI" sz="1400" b="1" dirty="0">
                  <a:latin typeface="Arial Rounded MT Bold" panose="020F0704030504030204" pitchFamily="34" charset="0"/>
                </a:rPr>
                <a:t>210 op</a:t>
              </a:r>
            </a:p>
          </p:txBody>
        </p:sp>
      </p:grpSp>
      <p:grpSp>
        <p:nvGrpSpPr>
          <p:cNvPr id="38" name="Ryhmä 37"/>
          <p:cNvGrpSpPr/>
          <p:nvPr/>
        </p:nvGrpSpPr>
        <p:grpSpPr>
          <a:xfrm>
            <a:off x="125574" y="1772816"/>
            <a:ext cx="2758021" cy="1300618"/>
            <a:chOff x="278484" y="2708920"/>
            <a:chExt cx="3575213" cy="1963432"/>
          </a:xfrm>
        </p:grpSpPr>
        <p:sp>
          <p:nvSpPr>
            <p:cNvPr id="39" name="Nuoli oikealle 38"/>
            <p:cNvSpPr/>
            <p:nvPr/>
          </p:nvSpPr>
          <p:spPr bwMode="auto">
            <a:xfrm rot="1820589">
              <a:off x="1911553" y="4168296"/>
              <a:ext cx="1942144" cy="504056"/>
            </a:xfrm>
            <a:prstGeom prst="rightArrow">
              <a:avLst>
                <a:gd name="adj1" fmla="val 50000"/>
                <a:gd name="adj2" fmla="val 50000"/>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0" name="Ellipsi 39">
              <a:hlinkClick r:id="rId3"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1" name="Tekstiruutu 40">
              <a:hlinkClick r:id="rId3" tooltip="Opintopolkuun"/>
            </p:cNvPr>
            <p:cNvSpPr txBox="1"/>
            <p:nvPr/>
          </p:nvSpPr>
          <p:spPr>
            <a:xfrm>
              <a:off x="278484" y="2867905"/>
              <a:ext cx="2232249" cy="1115098"/>
            </a:xfrm>
            <a:prstGeom prst="rect">
              <a:avLst/>
            </a:prstGeom>
            <a:noFill/>
          </p:spPr>
          <p:txBody>
            <a:bodyPr wrap="square" rtlCol="0">
              <a:spAutoFit/>
            </a:bodyPr>
            <a:lstStyle/>
            <a:p>
              <a:pPr algn="ctr">
                <a:buNone/>
              </a:pPr>
              <a:r>
                <a:rPr lang="fi-FI" sz="1400" b="1" dirty="0">
                  <a:latin typeface="Arial Rounded MT Bold" panose="020F0704030504030204" pitchFamily="34" charset="0"/>
                </a:rPr>
                <a:t>Bio-</a:t>
              </a:r>
            </a:p>
            <a:p>
              <a:pPr algn="ctr">
                <a:buNone/>
              </a:pPr>
              <a:r>
                <a:rPr lang="fi-FI" sz="1400" b="1" dirty="0">
                  <a:latin typeface="Arial Rounded MT Bold" panose="020F0704030504030204" pitchFamily="34" charset="0"/>
                </a:rPr>
                <a:t>analyytikko</a:t>
              </a:r>
            </a:p>
            <a:p>
              <a:pPr algn="ctr">
                <a:buNone/>
              </a:pPr>
              <a:r>
                <a:rPr lang="fi-FI" sz="1400" b="1" dirty="0">
                  <a:latin typeface="Arial Rounded MT Bold" panose="020F0704030504030204" pitchFamily="34" charset="0"/>
                </a:rPr>
                <a:t>210 op</a:t>
              </a:r>
            </a:p>
          </p:txBody>
        </p:sp>
      </p:grpSp>
      <p:grpSp>
        <p:nvGrpSpPr>
          <p:cNvPr id="42" name="Ryhmä 41"/>
          <p:cNvGrpSpPr/>
          <p:nvPr/>
        </p:nvGrpSpPr>
        <p:grpSpPr>
          <a:xfrm>
            <a:off x="-30340" y="2780928"/>
            <a:ext cx="2553198" cy="974986"/>
            <a:chOff x="356404" y="2708920"/>
            <a:chExt cx="3309702" cy="1471854"/>
          </a:xfrm>
        </p:grpSpPr>
        <p:sp>
          <p:nvSpPr>
            <p:cNvPr id="43" name="Nuoli oikealle 42"/>
            <p:cNvSpPr/>
            <p:nvPr/>
          </p:nvSpPr>
          <p:spPr bwMode="auto">
            <a:xfrm rot="955996">
              <a:off x="1932580" y="3676718"/>
              <a:ext cx="1733526"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4" name="Ellipsi 43">
              <a:hlinkClick r:id="rId4" tooltip="Opintopolkuun"/>
            </p:cNvPr>
            <p:cNvSpPr/>
            <p:nvPr/>
          </p:nvSpPr>
          <p:spPr bwMode="auto">
            <a:xfrm>
              <a:off x="492420" y="2708920"/>
              <a:ext cx="1872208" cy="1413157"/>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45" name="Tekstiruutu 44">
              <a:hlinkClick r:id="rId4" tooltip="Opintopolkuun"/>
            </p:cNvPr>
            <p:cNvSpPr txBox="1"/>
            <p:nvPr/>
          </p:nvSpPr>
          <p:spPr>
            <a:xfrm>
              <a:off x="356404" y="3035033"/>
              <a:ext cx="2232248" cy="789861"/>
            </a:xfrm>
            <a:prstGeom prst="rect">
              <a:avLst/>
            </a:prstGeom>
            <a:noFill/>
          </p:spPr>
          <p:txBody>
            <a:bodyPr wrap="square" rtlCol="0">
              <a:spAutoFit/>
            </a:bodyPr>
            <a:lstStyle/>
            <a:p>
              <a:pPr algn="ctr">
                <a:buNone/>
              </a:pPr>
              <a:r>
                <a:rPr lang="fi-FI" sz="1400" b="1" dirty="0">
                  <a:latin typeface="Arial Rounded MT Bold" panose="020F0704030504030204" pitchFamily="34" charset="0"/>
                </a:rPr>
                <a:t>Ensihoitaja</a:t>
              </a:r>
            </a:p>
            <a:p>
              <a:pPr algn="ctr">
                <a:buNone/>
              </a:pPr>
              <a:r>
                <a:rPr lang="fi-FI" sz="1400" b="1" dirty="0">
                  <a:latin typeface="Arial Rounded MT Bold" panose="020F0704030504030204" pitchFamily="34" charset="0"/>
                </a:rPr>
                <a:t>240 op</a:t>
              </a:r>
            </a:p>
          </p:txBody>
        </p:sp>
      </p:grpSp>
      <p:grpSp>
        <p:nvGrpSpPr>
          <p:cNvPr id="56" name="Ryhmä 55"/>
          <p:cNvGrpSpPr/>
          <p:nvPr/>
        </p:nvGrpSpPr>
        <p:grpSpPr>
          <a:xfrm>
            <a:off x="-108520" y="3789040"/>
            <a:ext cx="2684686" cy="936104"/>
            <a:chOff x="348404" y="2708920"/>
            <a:chExt cx="3480149" cy="1413157"/>
          </a:xfrm>
        </p:grpSpPr>
        <p:sp>
          <p:nvSpPr>
            <p:cNvPr id="57" name="Nuoli oikealle 56"/>
            <p:cNvSpPr/>
            <p:nvPr/>
          </p:nvSpPr>
          <p:spPr bwMode="auto">
            <a:xfrm rot="20906347">
              <a:off x="1932579" y="3142465"/>
              <a:ext cx="1895974"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8" name="Ellipsi 57">
              <a:hlinkClick r:id="rId5"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59" name="Tekstiruutu 58">
              <a:hlinkClick r:id="rId5" tooltip="Opintopolkuun"/>
            </p:cNvPr>
            <p:cNvSpPr txBox="1"/>
            <p:nvPr/>
          </p:nvSpPr>
          <p:spPr>
            <a:xfrm>
              <a:off x="348404" y="2889490"/>
              <a:ext cx="2232248" cy="1115098"/>
            </a:xfrm>
            <a:prstGeom prst="rect">
              <a:avLst/>
            </a:prstGeom>
            <a:noFill/>
          </p:spPr>
          <p:txBody>
            <a:bodyPr wrap="square" rtlCol="0">
              <a:spAutoFit/>
            </a:bodyPr>
            <a:lstStyle/>
            <a:p>
              <a:pPr algn="ctr">
                <a:buNone/>
              </a:pPr>
              <a:r>
                <a:rPr lang="fi-FI" sz="1400" b="1" dirty="0">
                  <a:latin typeface="Arial Rounded MT Bold" panose="020F0704030504030204" pitchFamily="34" charset="0"/>
                </a:rPr>
                <a:t>Fysio-</a:t>
              </a:r>
            </a:p>
            <a:p>
              <a:pPr algn="ctr">
                <a:buNone/>
              </a:pPr>
              <a:r>
                <a:rPr lang="fi-FI" sz="1400" b="1" dirty="0">
                  <a:latin typeface="Arial Rounded MT Bold" panose="020F0704030504030204" pitchFamily="34" charset="0"/>
                </a:rPr>
                <a:t>terapeutti</a:t>
              </a:r>
            </a:p>
            <a:p>
              <a:pPr algn="ctr">
                <a:buNone/>
              </a:pPr>
              <a:r>
                <a:rPr lang="fi-FI" sz="1400" b="1" dirty="0">
                  <a:latin typeface="Arial Rounded MT Bold" panose="020F0704030504030204" pitchFamily="34" charset="0"/>
                </a:rPr>
                <a:t>210 op</a:t>
              </a:r>
            </a:p>
          </p:txBody>
        </p:sp>
      </p:grpSp>
      <p:grpSp>
        <p:nvGrpSpPr>
          <p:cNvPr id="60" name="Ryhmä 59"/>
          <p:cNvGrpSpPr/>
          <p:nvPr/>
        </p:nvGrpSpPr>
        <p:grpSpPr>
          <a:xfrm>
            <a:off x="251520" y="4621905"/>
            <a:ext cx="2698694" cy="1111353"/>
            <a:chOff x="348404" y="2444362"/>
            <a:chExt cx="3498307" cy="1677715"/>
          </a:xfrm>
        </p:grpSpPr>
        <p:sp>
          <p:nvSpPr>
            <p:cNvPr id="61" name="Nuoli oikealle 60"/>
            <p:cNvSpPr/>
            <p:nvPr/>
          </p:nvSpPr>
          <p:spPr bwMode="auto">
            <a:xfrm rot="19939288">
              <a:off x="1904895" y="2444362"/>
              <a:ext cx="1941816"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2" name="Ellipsi 61">
              <a:hlinkClick r:id="rId6"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3" name="Tekstiruutu 62">
              <a:hlinkClick r:id="rId6" tooltip="Opintopolkuun"/>
            </p:cNvPr>
            <p:cNvSpPr txBox="1"/>
            <p:nvPr/>
          </p:nvSpPr>
          <p:spPr>
            <a:xfrm>
              <a:off x="348404" y="3006103"/>
              <a:ext cx="2232249" cy="789861"/>
            </a:xfrm>
            <a:prstGeom prst="rect">
              <a:avLst/>
            </a:prstGeom>
            <a:noFill/>
          </p:spPr>
          <p:txBody>
            <a:bodyPr wrap="square" rtlCol="0">
              <a:spAutoFit/>
            </a:bodyPr>
            <a:lstStyle/>
            <a:p>
              <a:pPr algn="ctr">
                <a:buNone/>
              </a:pPr>
              <a:r>
                <a:rPr lang="fi-FI" sz="1400" b="1" dirty="0">
                  <a:latin typeface="Arial Rounded MT Bold" panose="020F0704030504030204" pitchFamily="34" charset="0"/>
                </a:rPr>
                <a:t>Geronomi</a:t>
              </a:r>
            </a:p>
            <a:p>
              <a:pPr algn="ctr">
                <a:buNone/>
              </a:pPr>
              <a:r>
                <a:rPr lang="fi-FI" sz="1400" b="1" dirty="0">
                  <a:latin typeface="Arial Rounded MT Bold" panose="020F0704030504030204" pitchFamily="34" charset="0"/>
                </a:rPr>
                <a:t>210 op</a:t>
              </a:r>
            </a:p>
          </p:txBody>
        </p:sp>
      </p:grpSp>
      <p:grpSp>
        <p:nvGrpSpPr>
          <p:cNvPr id="64" name="Ryhmä 63"/>
          <p:cNvGrpSpPr/>
          <p:nvPr/>
        </p:nvGrpSpPr>
        <p:grpSpPr>
          <a:xfrm>
            <a:off x="901826" y="4745761"/>
            <a:ext cx="1841290" cy="1863867"/>
            <a:chOff x="332074" y="1308354"/>
            <a:chExt cx="2386855" cy="2813723"/>
          </a:xfrm>
        </p:grpSpPr>
        <p:sp>
          <p:nvSpPr>
            <p:cNvPr id="65" name="Nuoli oikealle 64"/>
            <p:cNvSpPr/>
            <p:nvPr/>
          </p:nvSpPr>
          <p:spPr bwMode="auto">
            <a:xfrm rot="18451220">
              <a:off x="1410754" y="2183700"/>
              <a:ext cx="2183521" cy="432829"/>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6" name="Ellipsi 65">
              <a:hlinkClick r:id="rId7"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67" name="Tekstiruutu 66">
              <a:hlinkClick r:id="rId7" tooltip="Opintopolkuun"/>
            </p:cNvPr>
            <p:cNvSpPr txBox="1"/>
            <p:nvPr/>
          </p:nvSpPr>
          <p:spPr>
            <a:xfrm>
              <a:off x="332074" y="2907797"/>
              <a:ext cx="2232250" cy="1115099"/>
            </a:xfrm>
            <a:prstGeom prst="rect">
              <a:avLst/>
            </a:prstGeom>
            <a:noFill/>
          </p:spPr>
          <p:txBody>
            <a:bodyPr wrap="square" rtlCol="0">
              <a:spAutoFit/>
            </a:bodyPr>
            <a:lstStyle/>
            <a:p>
              <a:pPr algn="ctr">
                <a:buNone/>
              </a:pPr>
              <a:r>
                <a:rPr lang="fi-FI" sz="1400" b="1" dirty="0">
                  <a:latin typeface="Arial Rounded MT Bold" panose="020F0704030504030204" pitchFamily="34" charset="0"/>
                </a:rPr>
                <a:t>Hammas-</a:t>
              </a:r>
            </a:p>
            <a:p>
              <a:pPr algn="ctr">
                <a:buNone/>
              </a:pPr>
              <a:r>
                <a:rPr lang="fi-FI" sz="1400" b="1" dirty="0">
                  <a:latin typeface="Arial Rounded MT Bold" panose="020F0704030504030204" pitchFamily="34" charset="0"/>
                </a:rPr>
                <a:t>teknikko</a:t>
              </a:r>
            </a:p>
            <a:p>
              <a:pPr algn="ctr">
                <a:buNone/>
              </a:pPr>
              <a:r>
                <a:rPr lang="fi-FI" sz="1400" b="1" dirty="0">
                  <a:latin typeface="Arial Rounded MT Bold" panose="020F0704030504030204" pitchFamily="34" charset="0"/>
                </a:rPr>
                <a:t>210 op</a:t>
              </a:r>
            </a:p>
          </p:txBody>
        </p:sp>
      </p:grpSp>
      <p:grpSp>
        <p:nvGrpSpPr>
          <p:cNvPr id="92" name="Ryhmä 91"/>
          <p:cNvGrpSpPr/>
          <p:nvPr/>
        </p:nvGrpSpPr>
        <p:grpSpPr>
          <a:xfrm>
            <a:off x="5868144" y="1124744"/>
            <a:ext cx="1722021" cy="1996272"/>
            <a:chOff x="348405" y="2708920"/>
            <a:chExt cx="2232248" cy="3013603"/>
          </a:xfrm>
        </p:grpSpPr>
        <p:sp>
          <p:nvSpPr>
            <p:cNvPr id="93" name="Nuoli oikealle 92"/>
            <p:cNvSpPr/>
            <p:nvPr/>
          </p:nvSpPr>
          <p:spPr bwMode="auto">
            <a:xfrm rot="7335862">
              <a:off x="-374536" y="4431829"/>
              <a:ext cx="2148559" cy="432829"/>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94" name="Ellipsi 93">
              <a:hlinkClick r:id="rId8"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95" name="Tekstiruutu 94">
              <a:hlinkClick r:id="rId8" tooltip="Opintopolkuun"/>
            </p:cNvPr>
            <p:cNvSpPr txBox="1"/>
            <p:nvPr/>
          </p:nvSpPr>
          <p:spPr>
            <a:xfrm>
              <a:off x="348405" y="2889490"/>
              <a:ext cx="2232248" cy="1115099"/>
            </a:xfrm>
            <a:prstGeom prst="rect">
              <a:avLst/>
            </a:prstGeom>
            <a:noFill/>
          </p:spPr>
          <p:txBody>
            <a:bodyPr wrap="square" rtlCol="0">
              <a:spAutoFit/>
            </a:bodyPr>
            <a:lstStyle/>
            <a:p>
              <a:pPr algn="ctr">
                <a:buNone/>
              </a:pPr>
              <a:r>
                <a:rPr lang="fi-FI" sz="1400" b="1" dirty="0">
                  <a:latin typeface="Arial Rounded MT Bold" panose="020F0704030504030204" pitchFamily="34" charset="0"/>
                </a:rPr>
                <a:t>Suu-</a:t>
              </a:r>
            </a:p>
            <a:p>
              <a:pPr algn="ctr">
                <a:buNone/>
              </a:pPr>
              <a:r>
                <a:rPr lang="fi-FI" sz="1400" b="1" dirty="0">
                  <a:latin typeface="Arial Rounded MT Bold" panose="020F0704030504030204" pitchFamily="34" charset="0"/>
                </a:rPr>
                <a:t>hygienisti</a:t>
              </a:r>
            </a:p>
            <a:p>
              <a:pPr algn="ctr">
                <a:buNone/>
              </a:pPr>
              <a:r>
                <a:rPr lang="fi-FI" sz="1400" b="1" dirty="0">
                  <a:latin typeface="Arial Rounded MT Bold" panose="020F0704030504030204" pitchFamily="34" charset="0"/>
                </a:rPr>
                <a:t>210 op</a:t>
              </a:r>
            </a:p>
          </p:txBody>
        </p:sp>
      </p:grpSp>
      <p:grpSp>
        <p:nvGrpSpPr>
          <p:cNvPr id="96" name="Ryhmä 95"/>
          <p:cNvGrpSpPr/>
          <p:nvPr/>
        </p:nvGrpSpPr>
        <p:grpSpPr>
          <a:xfrm>
            <a:off x="6208171" y="1628800"/>
            <a:ext cx="2692921" cy="1289380"/>
            <a:chOff x="-910169" y="2708920"/>
            <a:chExt cx="3490822" cy="1946468"/>
          </a:xfrm>
        </p:grpSpPr>
        <p:sp>
          <p:nvSpPr>
            <p:cNvPr id="97" name="Nuoli oikealle 96"/>
            <p:cNvSpPr/>
            <p:nvPr/>
          </p:nvSpPr>
          <p:spPr bwMode="auto">
            <a:xfrm rot="8235816">
              <a:off x="-910169" y="4151332"/>
              <a:ext cx="2120855"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98" name="Ellipsi 97">
              <a:hlinkClick r:id="rId9"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99" name="Tekstiruutu 98">
              <a:hlinkClick r:id="rId9" tooltip="Opintopolkuun"/>
            </p:cNvPr>
            <p:cNvSpPr txBox="1"/>
            <p:nvPr/>
          </p:nvSpPr>
          <p:spPr>
            <a:xfrm>
              <a:off x="348405" y="2889490"/>
              <a:ext cx="2232248" cy="1115099"/>
            </a:xfrm>
            <a:prstGeom prst="rect">
              <a:avLst/>
            </a:prstGeom>
            <a:noFill/>
          </p:spPr>
          <p:txBody>
            <a:bodyPr wrap="square" rtlCol="0">
              <a:spAutoFit/>
            </a:bodyPr>
            <a:lstStyle/>
            <a:p>
              <a:pPr algn="ctr">
                <a:buNone/>
              </a:pPr>
              <a:r>
                <a:rPr lang="fi-FI" sz="1400" b="1" dirty="0">
                  <a:latin typeface="Arial Rounded MT Bold" panose="020F0704030504030204" pitchFamily="34" charset="0"/>
                </a:rPr>
                <a:t>Sairaan-</a:t>
              </a:r>
            </a:p>
            <a:p>
              <a:pPr algn="ctr">
                <a:buNone/>
              </a:pPr>
              <a:r>
                <a:rPr lang="fi-FI" sz="1400" b="1" dirty="0">
                  <a:latin typeface="Arial Rounded MT Bold" panose="020F0704030504030204" pitchFamily="34" charset="0"/>
                </a:rPr>
                <a:t>hoitaja</a:t>
              </a:r>
            </a:p>
            <a:p>
              <a:pPr algn="ctr">
                <a:buNone/>
              </a:pPr>
              <a:r>
                <a:rPr lang="fi-FI" sz="1400" b="1" dirty="0">
                  <a:latin typeface="Arial Rounded MT Bold" panose="020F0704030504030204" pitchFamily="34" charset="0"/>
                </a:rPr>
                <a:t>210 op</a:t>
              </a:r>
            </a:p>
          </p:txBody>
        </p:sp>
      </p:grpSp>
      <p:grpSp>
        <p:nvGrpSpPr>
          <p:cNvPr id="100" name="Ryhmä 99"/>
          <p:cNvGrpSpPr/>
          <p:nvPr/>
        </p:nvGrpSpPr>
        <p:grpSpPr>
          <a:xfrm>
            <a:off x="2411760" y="5057875"/>
            <a:ext cx="1722020" cy="1755502"/>
            <a:chOff x="348404" y="1471944"/>
            <a:chExt cx="2232249" cy="2650133"/>
          </a:xfrm>
        </p:grpSpPr>
        <p:sp>
          <p:nvSpPr>
            <p:cNvPr id="101" name="Nuoli oikealle 100"/>
            <p:cNvSpPr/>
            <p:nvPr/>
          </p:nvSpPr>
          <p:spPr bwMode="auto">
            <a:xfrm rot="17343372">
              <a:off x="954936" y="2133330"/>
              <a:ext cx="1755602" cy="432830"/>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02" name="Ellipsi 101">
              <a:hlinkClick r:id="rId10"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03" name="Tekstiruutu 102">
              <a:hlinkClick r:id="rId10" tooltip="Opintopolkuun"/>
            </p:cNvPr>
            <p:cNvSpPr txBox="1"/>
            <p:nvPr/>
          </p:nvSpPr>
          <p:spPr>
            <a:xfrm>
              <a:off x="348404" y="2889491"/>
              <a:ext cx="2232249" cy="1115098"/>
            </a:xfrm>
            <a:prstGeom prst="rect">
              <a:avLst/>
            </a:prstGeom>
            <a:noFill/>
          </p:spPr>
          <p:txBody>
            <a:bodyPr wrap="square" rtlCol="0">
              <a:spAutoFit/>
            </a:bodyPr>
            <a:lstStyle/>
            <a:p>
              <a:pPr algn="ctr">
                <a:buNone/>
              </a:pPr>
              <a:r>
                <a:rPr lang="fi-FI" sz="1400" b="1" dirty="0">
                  <a:latin typeface="Arial Rounded MT Bold" panose="020F0704030504030204" pitchFamily="34" charset="0"/>
                </a:rPr>
                <a:t>Jalka-</a:t>
              </a:r>
            </a:p>
            <a:p>
              <a:pPr algn="ctr">
                <a:buNone/>
              </a:pPr>
              <a:r>
                <a:rPr lang="fi-FI" sz="1400" b="1" dirty="0">
                  <a:latin typeface="Arial Rounded MT Bold" panose="020F0704030504030204" pitchFamily="34" charset="0"/>
                </a:rPr>
                <a:t>terapeutti</a:t>
              </a:r>
            </a:p>
            <a:p>
              <a:pPr algn="ctr">
                <a:buNone/>
              </a:pPr>
              <a:r>
                <a:rPr lang="fi-FI" sz="1400" b="1" dirty="0">
                  <a:latin typeface="Arial Rounded MT Bold" panose="020F0704030504030204" pitchFamily="34" charset="0"/>
                </a:rPr>
                <a:t>210 op</a:t>
              </a:r>
            </a:p>
          </p:txBody>
        </p:sp>
      </p:grpSp>
      <p:grpSp>
        <p:nvGrpSpPr>
          <p:cNvPr id="104" name="Ryhmä 103"/>
          <p:cNvGrpSpPr/>
          <p:nvPr/>
        </p:nvGrpSpPr>
        <p:grpSpPr>
          <a:xfrm>
            <a:off x="5436096" y="4991153"/>
            <a:ext cx="1644321" cy="1744397"/>
            <a:chOff x="340026" y="1371221"/>
            <a:chExt cx="2232249" cy="2750856"/>
          </a:xfrm>
        </p:grpSpPr>
        <p:sp>
          <p:nvSpPr>
            <p:cNvPr id="105" name="Nuoli oikealle 104"/>
            <p:cNvSpPr/>
            <p:nvPr/>
          </p:nvSpPr>
          <p:spPr bwMode="auto">
            <a:xfrm rot="14665820">
              <a:off x="-102429" y="2152703"/>
              <a:ext cx="1995794" cy="432830"/>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06" name="Ellipsi 105">
              <a:hlinkClick r:id="rId11" tooltip="Opintopolkuun"/>
            </p:cNvPr>
            <p:cNvSpPr/>
            <p:nvPr/>
          </p:nvSpPr>
          <p:spPr bwMode="auto">
            <a:xfrm>
              <a:off x="492420" y="2708920"/>
              <a:ext cx="1872208" cy="1413157"/>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07" name="Tekstiruutu 106">
              <a:hlinkClick r:id="rId11" tooltip="Opintopolkuun"/>
            </p:cNvPr>
            <p:cNvSpPr txBox="1"/>
            <p:nvPr/>
          </p:nvSpPr>
          <p:spPr>
            <a:xfrm>
              <a:off x="340026" y="2995710"/>
              <a:ext cx="2232249" cy="789862"/>
            </a:xfrm>
            <a:prstGeom prst="rect">
              <a:avLst/>
            </a:prstGeom>
            <a:noFill/>
          </p:spPr>
          <p:txBody>
            <a:bodyPr wrap="square" rtlCol="0">
              <a:spAutoFit/>
            </a:bodyPr>
            <a:lstStyle/>
            <a:p>
              <a:pPr algn="ctr">
                <a:buNone/>
              </a:pPr>
              <a:r>
                <a:rPr lang="fi-FI" sz="1400" b="1" dirty="0">
                  <a:latin typeface="Arial Rounded MT Bold" panose="020F0704030504030204" pitchFamily="34" charset="0"/>
                </a:rPr>
                <a:t>Kätilö</a:t>
              </a:r>
            </a:p>
            <a:p>
              <a:pPr algn="ctr">
                <a:buNone/>
              </a:pPr>
              <a:r>
                <a:rPr lang="fi-FI" sz="1400" b="1" dirty="0">
                  <a:latin typeface="Arial Rounded MT Bold" panose="020F0704030504030204" pitchFamily="34" charset="0"/>
                </a:rPr>
                <a:t>270 op</a:t>
              </a:r>
            </a:p>
          </p:txBody>
        </p:sp>
      </p:grpSp>
      <p:grpSp>
        <p:nvGrpSpPr>
          <p:cNvPr id="108" name="Ryhmä 107"/>
          <p:cNvGrpSpPr/>
          <p:nvPr/>
        </p:nvGrpSpPr>
        <p:grpSpPr>
          <a:xfrm>
            <a:off x="6312079" y="2636912"/>
            <a:ext cx="2940441" cy="941431"/>
            <a:chOff x="-1231030" y="2708920"/>
            <a:chExt cx="3811683" cy="1421199"/>
          </a:xfrm>
        </p:grpSpPr>
        <p:sp>
          <p:nvSpPr>
            <p:cNvPr id="109" name="Nuoli oikealle 108"/>
            <p:cNvSpPr/>
            <p:nvPr/>
          </p:nvSpPr>
          <p:spPr bwMode="auto">
            <a:xfrm rot="9880703">
              <a:off x="-1231030" y="3626063"/>
              <a:ext cx="2125496"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0" name="Ellipsi 109">
              <a:hlinkClick r:id="rId12"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1" name="Tekstiruutu 110">
              <a:hlinkClick r:id="rId12" tooltip="Opintopolkuun"/>
            </p:cNvPr>
            <p:cNvSpPr txBox="1"/>
            <p:nvPr/>
          </p:nvSpPr>
          <p:spPr>
            <a:xfrm>
              <a:off x="348405" y="2889490"/>
              <a:ext cx="2232248" cy="1115099"/>
            </a:xfrm>
            <a:prstGeom prst="rect">
              <a:avLst/>
            </a:prstGeom>
            <a:noFill/>
          </p:spPr>
          <p:txBody>
            <a:bodyPr wrap="square" rtlCol="0">
              <a:spAutoFit/>
            </a:bodyPr>
            <a:lstStyle/>
            <a:p>
              <a:pPr algn="ctr">
                <a:buNone/>
              </a:pPr>
              <a:r>
                <a:rPr lang="fi-FI" sz="1400" b="1" dirty="0">
                  <a:latin typeface="Arial Rounded MT Bold" panose="020F0704030504030204" pitchFamily="34" charset="0"/>
                </a:rPr>
                <a:t>Röntgen-</a:t>
              </a:r>
            </a:p>
            <a:p>
              <a:pPr algn="ctr">
                <a:buNone/>
              </a:pPr>
              <a:r>
                <a:rPr lang="fi-FI" sz="1400" b="1" dirty="0">
                  <a:latin typeface="Arial Rounded MT Bold" panose="020F0704030504030204" pitchFamily="34" charset="0"/>
                </a:rPr>
                <a:t>hoitaja</a:t>
              </a:r>
            </a:p>
            <a:p>
              <a:pPr algn="ctr">
                <a:buNone/>
              </a:pPr>
              <a:r>
                <a:rPr lang="fi-FI" sz="1400" b="1" dirty="0">
                  <a:latin typeface="Arial Rounded MT Bold" panose="020F0704030504030204" pitchFamily="34" charset="0"/>
                </a:rPr>
                <a:t>210 op</a:t>
              </a:r>
            </a:p>
          </p:txBody>
        </p:sp>
      </p:grpSp>
      <p:grpSp>
        <p:nvGrpSpPr>
          <p:cNvPr id="112" name="Ryhmä 111"/>
          <p:cNvGrpSpPr/>
          <p:nvPr/>
        </p:nvGrpSpPr>
        <p:grpSpPr>
          <a:xfrm>
            <a:off x="6729153" y="3645024"/>
            <a:ext cx="2523367" cy="936104"/>
            <a:chOff x="-690379" y="2708920"/>
            <a:chExt cx="3271032" cy="1413157"/>
          </a:xfrm>
        </p:grpSpPr>
        <p:sp>
          <p:nvSpPr>
            <p:cNvPr id="113" name="Nuoli oikealle 112"/>
            <p:cNvSpPr/>
            <p:nvPr/>
          </p:nvSpPr>
          <p:spPr bwMode="auto">
            <a:xfrm rot="11116474">
              <a:off x="-690379" y="3232837"/>
              <a:ext cx="1584843"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4" name="Ellipsi 113">
              <a:hlinkClick r:id="rId13" tooltip="Opintopolkuun"/>
            </p:cNvPr>
            <p:cNvSpPr/>
            <p:nvPr/>
          </p:nvSpPr>
          <p:spPr bwMode="auto">
            <a:xfrm>
              <a:off x="492420" y="2708920"/>
              <a:ext cx="1872208" cy="1413157"/>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5" name="Tekstiruutu 114">
              <a:hlinkClick r:id="rId13" tooltip="Opintopolkuun"/>
            </p:cNvPr>
            <p:cNvSpPr txBox="1"/>
            <p:nvPr/>
          </p:nvSpPr>
          <p:spPr>
            <a:xfrm>
              <a:off x="348405" y="3075713"/>
              <a:ext cx="2232248" cy="789861"/>
            </a:xfrm>
            <a:prstGeom prst="rect">
              <a:avLst/>
            </a:prstGeom>
            <a:noFill/>
          </p:spPr>
          <p:txBody>
            <a:bodyPr wrap="square" rtlCol="0">
              <a:spAutoFit/>
            </a:bodyPr>
            <a:lstStyle/>
            <a:p>
              <a:pPr algn="ctr">
                <a:buNone/>
              </a:pPr>
              <a:r>
                <a:rPr lang="fi-FI" sz="1400" b="1" dirty="0">
                  <a:latin typeface="Arial Rounded MT Bold" panose="020F0704030504030204" pitchFamily="34" charset="0"/>
                </a:rPr>
                <a:t>Osteopaatti</a:t>
              </a:r>
            </a:p>
            <a:p>
              <a:pPr algn="ctr">
                <a:buNone/>
              </a:pPr>
              <a:r>
                <a:rPr lang="fi-FI" sz="1400" b="1" dirty="0">
                  <a:latin typeface="Arial Rounded MT Bold" panose="020F0704030504030204" pitchFamily="34" charset="0"/>
                </a:rPr>
                <a:t>240 op</a:t>
              </a:r>
            </a:p>
          </p:txBody>
        </p:sp>
      </p:grpSp>
      <p:grpSp>
        <p:nvGrpSpPr>
          <p:cNvPr id="116" name="Ryhmä 115"/>
          <p:cNvGrpSpPr/>
          <p:nvPr/>
        </p:nvGrpSpPr>
        <p:grpSpPr>
          <a:xfrm>
            <a:off x="6421512" y="4653136"/>
            <a:ext cx="2686992" cy="936104"/>
            <a:chOff x="-809141" y="2708920"/>
            <a:chExt cx="3483138" cy="1413157"/>
          </a:xfrm>
        </p:grpSpPr>
        <p:sp>
          <p:nvSpPr>
            <p:cNvPr id="117" name="Nuoli oikealle 116"/>
            <p:cNvSpPr/>
            <p:nvPr/>
          </p:nvSpPr>
          <p:spPr bwMode="auto">
            <a:xfrm rot="11918345">
              <a:off x="-809141" y="2760279"/>
              <a:ext cx="1724275"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8" name="Ellipsi 117">
              <a:hlinkClick r:id="rId14" tooltip="Opintopolkuun"/>
            </p:cNvPr>
            <p:cNvSpPr/>
            <p:nvPr/>
          </p:nvSpPr>
          <p:spPr bwMode="auto">
            <a:xfrm>
              <a:off x="615101"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19" name="Tekstiruutu 118">
              <a:hlinkClick r:id="rId14" tooltip="Opintopolkuun"/>
            </p:cNvPr>
            <p:cNvSpPr txBox="1"/>
            <p:nvPr/>
          </p:nvSpPr>
          <p:spPr>
            <a:xfrm>
              <a:off x="441749" y="3075713"/>
              <a:ext cx="2232248" cy="789861"/>
            </a:xfrm>
            <a:prstGeom prst="rect">
              <a:avLst/>
            </a:prstGeom>
            <a:noFill/>
          </p:spPr>
          <p:txBody>
            <a:bodyPr wrap="square" rtlCol="0">
              <a:spAutoFit/>
            </a:bodyPr>
            <a:lstStyle/>
            <a:p>
              <a:pPr algn="ctr">
                <a:buNone/>
              </a:pPr>
              <a:r>
                <a:rPr lang="fi-FI" sz="1400" b="1" dirty="0">
                  <a:latin typeface="Arial Rounded MT Bold" panose="020F0704030504030204" pitchFamily="34" charset="0"/>
                </a:rPr>
                <a:t>Optometristi</a:t>
              </a:r>
            </a:p>
            <a:p>
              <a:pPr algn="ctr">
                <a:buNone/>
              </a:pPr>
              <a:r>
                <a:rPr lang="fi-FI" sz="1400" b="1" dirty="0">
                  <a:latin typeface="Arial Rounded MT Bold" panose="020F0704030504030204" pitchFamily="34" charset="0"/>
                </a:rPr>
                <a:t>210 op</a:t>
              </a:r>
            </a:p>
          </p:txBody>
        </p:sp>
      </p:grpSp>
      <p:grpSp>
        <p:nvGrpSpPr>
          <p:cNvPr id="120" name="Ryhmä 119"/>
          <p:cNvGrpSpPr/>
          <p:nvPr/>
        </p:nvGrpSpPr>
        <p:grpSpPr>
          <a:xfrm>
            <a:off x="6047021" y="5203778"/>
            <a:ext cx="2335231" cy="1131440"/>
            <a:chOff x="-729409" y="2114210"/>
            <a:chExt cx="3027151" cy="1708039"/>
          </a:xfrm>
        </p:grpSpPr>
        <p:sp>
          <p:nvSpPr>
            <p:cNvPr id="121" name="Nuoli oikealle 120"/>
            <p:cNvSpPr/>
            <p:nvPr/>
          </p:nvSpPr>
          <p:spPr bwMode="auto">
            <a:xfrm rot="13182698">
              <a:off x="-729409" y="2114210"/>
              <a:ext cx="1891536" cy="504056"/>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22" name="Ellipsi 121">
              <a:hlinkClick r:id="rId15" tooltip="Opintopolkuun"/>
            </p:cNvPr>
            <p:cNvSpPr/>
            <p:nvPr/>
          </p:nvSpPr>
          <p:spPr bwMode="auto">
            <a:xfrm>
              <a:off x="345525" y="2587405"/>
              <a:ext cx="1684187" cy="1234844"/>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23" name="Tekstiruutu 122">
              <a:hlinkClick r:id="rId15" tooltip="Opintopolkuun"/>
            </p:cNvPr>
            <p:cNvSpPr txBox="1"/>
            <p:nvPr/>
          </p:nvSpPr>
          <p:spPr>
            <a:xfrm>
              <a:off x="65494" y="2884588"/>
              <a:ext cx="2232248" cy="789861"/>
            </a:xfrm>
            <a:prstGeom prst="rect">
              <a:avLst/>
            </a:prstGeom>
            <a:noFill/>
          </p:spPr>
          <p:txBody>
            <a:bodyPr wrap="square" rtlCol="0">
              <a:spAutoFit/>
            </a:bodyPr>
            <a:lstStyle/>
            <a:p>
              <a:pPr algn="ctr">
                <a:buNone/>
              </a:pPr>
              <a:r>
                <a:rPr lang="fi-FI" sz="1400" b="1" dirty="0">
                  <a:latin typeface="Arial Rounded MT Bold" panose="020F0704030504030204" pitchFamily="34" charset="0"/>
                </a:rPr>
                <a:t>Naprapaatti</a:t>
              </a:r>
            </a:p>
            <a:p>
              <a:pPr algn="ctr">
                <a:buNone/>
              </a:pPr>
              <a:r>
                <a:rPr lang="fi-FI" sz="1400" b="1" dirty="0">
                  <a:latin typeface="Arial Rounded MT Bold" panose="020F0704030504030204" pitchFamily="34" charset="0"/>
                </a:rPr>
                <a:t>240 op</a:t>
              </a:r>
            </a:p>
          </p:txBody>
        </p:sp>
      </p:grpSp>
      <p:grpSp>
        <p:nvGrpSpPr>
          <p:cNvPr id="124" name="Ryhmä 123"/>
          <p:cNvGrpSpPr/>
          <p:nvPr/>
        </p:nvGrpSpPr>
        <p:grpSpPr>
          <a:xfrm>
            <a:off x="3949188" y="5121187"/>
            <a:ext cx="1722020" cy="1692190"/>
            <a:chOff x="348405" y="1574311"/>
            <a:chExt cx="2232248" cy="2554557"/>
          </a:xfrm>
        </p:grpSpPr>
        <p:sp>
          <p:nvSpPr>
            <p:cNvPr id="125" name="Nuoli oikealle 124"/>
            <p:cNvSpPr/>
            <p:nvPr/>
          </p:nvSpPr>
          <p:spPr bwMode="auto">
            <a:xfrm rot="16200000">
              <a:off x="518328" y="2146004"/>
              <a:ext cx="1576215" cy="432829"/>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26" name="Ellipsi 125">
              <a:hlinkClick r:id="rId16" tooltip="Opintopolkuun"/>
            </p:cNvPr>
            <p:cNvSpPr/>
            <p:nvPr/>
          </p:nvSpPr>
          <p:spPr bwMode="auto">
            <a:xfrm>
              <a:off x="492420" y="2708920"/>
              <a:ext cx="1872208" cy="1413157"/>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27" name="Tekstiruutu 126">
              <a:hlinkClick r:id="rId16" tooltip="Opintopolkuun"/>
            </p:cNvPr>
            <p:cNvSpPr txBox="1"/>
            <p:nvPr/>
          </p:nvSpPr>
          <p:spPr>
            <a:xfrm>
              <a:off x="348405" y="3013769"/>
              <a:ext cx="2232248" cy="1115099"/>
            </a:xfrm>
            <a:prstGeom prst="rect">
              <a:avLst/>
            </a:prstGeom>
            <a:noFill/>
          </p:spPr>
          <p:txBody>
            <a:bodyPr wrap="square" rtlCol="0">
              <a:spAutoFit/>
            </a:bodyPr>
            <a:lstStyle/>
            <a:p>
              <a:pPr algn="ctr">
                <a:buNone/>
              </a:pPr>
              <a:r>
                <a:rPr lang="fi-FI" sz="1400" b="1" dirty="0">
                  <a:latin typeface="Arial Rounded MT Bold" panose="020F0704030504030204" pitchFamily="34" charset="0"/>
                </a:rPr>
                <a:t>Kuntoutuksen ohjaaja</a:t>
              </a:r>
            </a:p>
            <a:p>
              <a:pPr algn="ctr">
                <a:buNone/>
              </a:pPr>
              <a:r>
                <a:rPr lang="fi-FI" sz="1400" b="1" dirty="0">
                  <a:latin typeface="Arial Rounded MT Bold" panose="020F0704030504030204" pitchFamily="34" charset="0"/>
                </a:rPr>
                <a:t>210 op</a:t>
              </a:r>
            </a:p>
          </p:txBody>
        </p:sp>
      </p:grpSp>
      <p:grpSp>
        <p:nvGrpSpPr>
          <p:cNvPr id="128" name="Ryhmä 127"/>
          <p:cNvGrpSpPr/>
          <p:nvPr/>
        </p:nvGrpSpPr>
        <p:grpSpPr>
          <a:xfrm>
            <a:off x="4362148" y="1067780"/>
            <a:ext cx="1722020" cy="1857165"/>
            <a:chOff x="348405" y="2708920"/>
            <a:chExt cx="2232248" cy="3161431"/>
          </a:xfrm>
        </p:grpSpPr>
        <p:sp>
          <p:nvSpPr>
            <p:cNvPr id="129" name="Nuoli oikealle 128"/>
            <p:cNvSpPr/>
            <p:nvPr/>
          </p:nvSpPr>
          <p:spPr bwMode="auto">
            <a:xfrm rot="5860083">
              <a:off x="308645" y="4652540"/>
              <a:ext cx="2002793" cy="432829"/>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0" name="Ellipsi 129">
              <a:hlinkClick r:id="rId17" tooltip="Opintopolkuun"/>
            </p:cNvPr>
            <p:cNvSpPr/>
            <p:nvPr/>
          </p:nvSpPr>
          <p:spPr bwMode="auto">
            <a:xfrm>
              <a:off x="492420" y="2708920"/>
              <a:ext cx="1872208" cy="1413157"/>
            </a:xfrm>
            <a:prstGeom prst="ellipse">
              <a:avLst/>
            </a:prstGeom>
            <a:solidFill>
              <a:srgbClr val="CC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1" name="Tekstiruutu 130">
              <a:hlinkClick r:id="rId17" tooltip="Opintopolkuun"/>
            </p:cNvPr>
            <p:cNvSpPr txBox="1"/>
            <p:nvPr/>
          </p:nvSpPr>
          <p:spPr>
            <a:xfrm>
              <a:off x="348405" y="2889490"/>
              <a:ext cx="2232248" cy="1257419"/>
            </a:xfrm>
            <a:prstGeom prst="rect">
              <a:avLst/>
            </a:prstGeom>
            <a:noFill/>
          </p:spPr>
          <p:txBody>
            <a:bodyPr wrap="square" rtlCol="0">
              <a:spAutoFit/>
            </a:bodyPr>
            <a:lstStyle/>
            <a:p>
              <a:pPr algn="ctr">
                <a:buNone/>
              </a:pPr>
              <a:r>
                <a:rPr lang="fi-FI" sz="1400" b="1" dirty="0">
                  <a:latin typeface="Arial Rounded MT Bold" panose="020F0704030504030204" pitchFamily="34" charset="0"/>
                </a:rPr>
                <a:t>Terveyden-</a:t>
              </a:r>
            </a:p>
            <a:p>
              <a:pPr algn="ctr">
                <a:buNone/>
              </a:pPr>
              <a:r>
                <a:rPr lang="fi-FI" sz="1400" b="1" dirty="0">
                  <a:latin typeface="Arial Rounded MT Bold" panose="020F0704030504030204" pitchFamily="34" charset="0"/>
                </a:rPr>
                <a:t>hoitaja</a:t>
              </a:r>
            </a:p>
            <a:p>
              <a:pPr algn="ctr">
                <a:buNone/>
              </a:pPr>
              <a:r>
                <a:rPr lang="fi-FI" sz="1400" b="1" dirty="0">
                  <a:latin typeface="Arial Rounded MT Bold" panose="020F0704030504030204" pitchFamily="34" charset="0"/>
                </a:rPr>
                <a:t>240 op</a:t>
              </a:r>
            </a:p>
          </p:txBody>
        </p:sp>
      </p:grpSp>
      <p:grpSp>
        <p:nvGrpSpPr>
          <p:cNvPr id="132" name="Ryhmä 131"/>
          <p:cNvGrpSpPr/>
          <p:nvPr/>
        </p:nvGrpSpPr>
        <p:grpSpPr>
          <a:xfrm>
            <a:off x="2849980" y="1052736"/>
            <a:ext cx="1722020" cy="1931230"/>
            <a:chOff x="348405" y="2708920"/>
            <a:chExt cx="2232248" cy="2915413"/>
          </a:xfrm>
        </p:grpSpPr>
        <p:sp>
          <p:nvSpPr>
            <p:cNvPr id="133" name="Nuoli oikealle 132"/>
            <p:cNvSpPr/>
            <p:nvPr/>
          </p:nvSpPr>
          <p:spPr bwMode="auto">
            <a:xfrm rot="5050152">
              <a:off x="675365" y="4454504"/>
              <a:ext cx="1906829" cy="432829"/>
            </a:xfrm>
            <a:prstGeom prst="rightArrow">
              <a:avLst/>
            </a:prstGeom>
            <a:noFill/>
            <a:ln w="9525" cap="flat" cmpd="sng" algn="ctr">
              <a:solidFill>
                <a:schemeClr val="tx1"/>
              </a:solidFill>
              <a:prstDash val="solid"/>
              <a:round/>
              <a:headEnd type="none" w="med" len="med"/>
              <a:tailEnd type="none" w="med" len="med"/>
            </a:ln>
            <a:effectLst>
              <a:glow rad="101600">
                <a:srgbClr val="FFCC66">
                  <a:alpha val="60000"/>
                </a:srgbClr>
              </a:glo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4" name="Ellipsi 133">
              <a:hlinkClick r:id="rId18" tooltip="Opintopolkuun"/>
            </p:cNvPr>
            <p:cNvSpPr/>
            <p:nvPr/>
          </p:nvSpPr>
          <p:spPr bwMode="auto">
            <a:xfrm>
              <a:off x="528424" y="2708920"/>
              <a:ext cx="1872208" cy="1413156"/>
            </a:xfrm>
            <a:prstGeom prst="ellipse">
              <a:avLst/>
            </a:prstGeom>
            <a:solidFill>
              <a:srgbClr val="FFCC66"/>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5" name="Tekstiruutu 134">
              <a:hlinkClick r:id="rId18" tooltip="Opintopolkuun"/>
            </p:cNvPr>
            <p:cNvSpPr txBox="1"/>
            <p:nvPr/>
          </p:nvSpPr>
          <p:spPr>
            <a:xfrm>
              <a:off x="348405" y="2889490"/>
              <a:ext cx="2232248" cy="1115098"/>
            </a:xfrm>
            <a:prstGeom prst="rect">
              <a:avLst/>
            </a:prstGeom>
            <a:noFill/>
          </p:spPr>
          <p:txBody>
            <a:bodyPr wrap="square" rtlCol="0">
              <a:spAutoFit/>
            </a:bodyPr>
            <a:lstStyle/>
            <a:p>
              <a:pPr algn="ctr">
                <a:buNone/>
              </a:pPr>
              <a:r>
                <a:rPr lang="fi-FI" sz="1400" b="1" dirty="0">
                  <a:latin typeface="Arial Rounded MT Bold" panose="020F0704030504030204" pitchFamily="34" charset="0"/>
                </a:rPr>
                <a:t>Toiminta-</a:t>
              </a:r>
            </a:p>
            <a:p>
              <a:pPr algn="ctr">
                <a:buNone/>
              </a:pPr>
              <a:r>
                <a:rPr lang="fi-FI" sz="1400" b="1" dirty="0">
                  <a:latin typeface="Arial Rounded MT Bold" panose="020F0704030504030204" pitchFamily="34" charset="0"/>
                </a:rPr>
                <a:t>terapeutti</a:t>
              </a:r>
            </a:p>
            <a:p>
              <a:pPr algn="ctr">
                <a:buNone/>
              </a:pPr>
              <a:r>
                <a:rPr lang="fi-FI" sz="1400" b="1" dirty="0">
                  <a:latin typeface="Arial Rounded MT Bold" panose="020F0704030504030204" pitchFamily="34" charset="0"/>
                </a:rPr>
                <a:t>210 op</a:t>
              </a:r>
            </a:p>
          </p:txBody>
        </p:sp>
      </p:grpSp>
      <p:sp>
        <p:nvSpPr>
          <p:cNvPr id="2" name="Ellipsi 1"/>
          <p:cNvSpPr/>
          <p:nvPr/>
        </p:nvSpPr>
        <p:spPr bwMode="auto">
          <a:xfrm>
            <a:off x="1806893" y="2442980"/>
            <a:ext cx="5507583" cy="3097184"/>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136" name="Tekstiruutu 135"/>
          <p:cNvSpPr txBox="1"/>
          <p:nvPr/>
        </p:nvSpPr>
        <p:spPr>
          <a:xfrm>
            <a:off x="2638162" y="2889544"/>
            <a:ext cx="4138451" cy="1169551"/>
          </a:xfrm>
          <a:prstGeom prst="rect">
            <a:avLst/>
          </a:prstGeom>
          <a:noFill/>
        </p:spPr>
        <p:txBody>
          <a:bodyPr wrap="square" rtlCol="0">
            <a:spAutoFit/>
          </a:bodyPr>
          <a:lstStyle/>
          <a:p>
            <a:pPr>
              <a:buNone/>
            </a:pPr>
            <a:r>
              <a:rPr lang="fi-FI" sz="1400" dirty="0">
                <a:latin typeface="Arial Rounded MT Bold" panose="020F0704030504030204" pitchFamily="34" charset="0"/>
              </a:rPr>
              <a:t>Opinnoissa on tärkeää halu ja kyky toimia ihmisten kanssa, aktiivisuus ja oma-aloitteisuus, vastuullisuus, suvaitsevaisuus sekä kyky itsenäiseen työskentelyyn ja päätöksentekoon sekä itsensä kehittämiseen</a:t>
            </a:r>
          </a:p>
        </p:txBody>
      </p:sp>
      <p:grpSp>
        <p:nvGrpSpPr>
          <p:cNvPr id="75" name="Ryhmä 74"/>
          <p:cNvGrpSpPr/>
          <p:nvPr/>
        </p:nvGrpSpPr>
        <p:grpSpPr>
          <a:xfrm>
            <a:off x="8023071" y="6305602"/>
            <a:ext cx="1229449" cy="549004"/>
            <a:chOff x="8023071" y="6305602"/>
            <a:chExt cx="1229449" cy="549004"/>
          </a:xfrm>
        </p:grpSpPr>
        <p:sp>
          <p:nvSpPr>
            <p:cNvPr id="76" name="Toimintopainike: Seuraava 7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77" name="Toimintopainike: Edellinen 7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sp>
          <p:nvSpPr>
            <p:cNvPr id="78" name="Tekstiruutu 77"/>
            <p:cNvSpPr txBox="1"/>
            <p:nvPr/>
          </p:nvSpPr>
          <p:spPr>
            <a:xfrm>
              <a:off x="8548238" y="6669940"/>
              <a:ext cx="704282" cy="184666"/>
            </a:xfrm>
            <a:prstGeom prst="rect">
              <a:avLst/>
            </a:prstGeom>
            <a:noFill/>
          </p:spPr>
          <p:txBody>
            <a:bodyPr wrap="square" rtlCol="0">
              <a:spAutoFit/>
            </a:bodyPr>
            <a:lstStyle/>
            <a:p>
              <a:pPr>
                <a:buNone/>
              </a:pPr>
              <a:r>
                <a:rPr lang="fi-FI" sz="600" b="1" dirty="0">
                  <a:latin typeface="+mj-lt"/>
                </a:rPr>
                <a:t>Seuraava ala</a:t>
              </a:r>
            </a:p>
          </p:txBody>
        </p:sp>
        <p:sp>
          <p:nvSpPr>
            <p:cNvPr id="79" name="Tekstiruutu 78"/>
            <p:cNvSpPr txBox="1"/>
            <p:nvPr/>
          </p:nvSpPr>
          <p:spPr>
            <a:xfrm>
              <a:off x="8116190" y="6669360"/>
              <a:ext cx="704282" cy="184666"/>
            </a:xfrm>
            <a:prstGeom prst="rect">
              <a:avLst/>
            </a:prstGeom>
            <a:noFill/>
          </p:spPr>
          <p:txBody>
            <a:bodyPr wrap="square" rtlCol="0">
              <a:spAutoFit/>
            </a:bodyPr>
            <a:lstStyle/>
            <a:p>
              <a:pPr>
                <a:buNone/>
              </a:pPr>
              <a:r>
                <a:rPr lang="fi-FI" sz="600" b="1" dirty="0">
                  <a:latin typeface="+mj-lt"/>
                </a:rPr>
                <a:t>Alat</a:t>
              </a:r>
            </a:p>
          </p:txBody>
        </p:sp>
      </p:grpSp>
      <p:sp>
        <p:nvSpPr>
          <p:cNvPr id="80" name="Toimintopainike: Tietoja 79">
            <a:hlinkClick r:id="rId19" highlightClick="1"/>
          </p:cNvPr>
          <p:cNvSpPr/>
          <p:nvPr/>
        </p:nvSpPr>
        <p:spPr bwMode="auto">
          <a:xfrm>
            <a:off x="103113" y="1238650"/>
            <a:ext cx="440830" cy="348749"/>
          </a:xfrm>
          <a:prstGeom prst="actionButtonInformation">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a:ln>
                <a:noFill/>
              </a:ln>
              <a:solidFill>
                <a:schemeClr val="tx1"/>
              </a:solidFill>
              <a:effectLst/>
              <a:latin typeface="Arial Black" pitchFamily="34" charset="0"/>
            </a:endParaRPr>
          </a:p>
        </p:txBody>
      </p:sp>
      <p:pic>
        <p:nvPicPr>
          <p:cNvPr id="3" name="Kuva 2">
            <a:extLst>
              <a:ext uri="{FF2B5EF4-FFF2-40B4-BE49-F238E27FC236}">
                <a16:creationId xmlns:a16="http://schemas.microsoft.com/office/drawing/2014/main" id="{1D82749D-A8D2-45CE-BA90-0414DD239F01}"/>
              </a:ext>
            </a:extLst>
          </p:cNvPr>
          <p:cNvPicPr>
            <a:picLocks noChangeAspect="1"/>
          </p:cNvPicPr>
          <p:nvPr/>
        </p:nvPicPr>
        <p:blipFill>
          <a:blip r:embed="rId20"/>
          <a:stretch>
            <a:fillRect/>
          </a:stretch>
        </p:blipFill>
        <p:spPr>
          <a:xfrm>
            <a:off x="3178588" y="4076397"/>
            <a:ext cx="2905579" cy="1573281"/>
          </a:xfrm>
          <a:prstGeom prst="ellipse">
            <a:avLst/>
          </a:prstGeom>
          <a:ln>
            <a:noFill/>
          </a:ln>
          <a:effectLst>
            <a:softEdge rad="112500"/>
          </a:effectLst>
        </p:spPr>
      </p:pic>
    </p:spTree>
    <p:extLst>
      <p:ext uri="{BB962C8B-B14F-4D97-AF65-F5344CB8AC3E}">
        <p14:creationId xmlns:p14="http://schemas.microsoft.com/office/powerpoint/2010/main" val="2197809036"/>
      </p:ext>
    </p:extLst>
  </p:cSld>
  <p:clrMapOvr>
    <a:masterClrMapping/>
  </p:clrMapOvr>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
          <a:tabLst/>
          <a:defRPr kumimoji="0" lang="fi-FI"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Char char="§"/>
          <a:tabLst/>
          <a:defRPr kumimoji="0" lang="fi-FI"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10496</TotalTime>
  <Words>2021</Words>
  <Application>Microsoft Office PowerPoint</Application>
  <PresentationFormat>Näytössä katseltava diaesitys (4:3)</PresentationFormat>
  <Paragraphs>619</Paragraphs>
  <Slides>30</Slides>
  <Notes>0</Notes>
  <HiddenSlides>0</HiddenSlides>
  <MMClips>0</MMClips>
  <ScaleCrop>false</ScaleCrop>
  <HeadingPairs>
    <vt:vector size="6" baseType="variant">
      <vt:variant>
        <vt:lpstr>Käytetyt fontit</vt:lpstr>
      </vt:variant>
      <vt:variant>
        <vt:i4>6</vt:i4>
      </vt:variant>
      <vt:variant>
        <vt:lpstr>Teema</vt:lpstr>
      </vt:variant>
      <vt:variant>
        <vt:i4>6</vt:i4>
      </vt:variant>
      <vt:variant>
        <vt:lpstr>Dian otsikot</vt:lpstr>
      </vt:variant>
      <vt:variant>
        <vt:i4>30</vt:i4>
      </vt:variant>
    </vt:vector>
  </HeadingPairs>
  <TitlesOfParts>
    <vt:vector size="42" baseType="lpstr">
      <vt:lpstr>Arial</vt:lpstr>
      <vt:lpstr>Arial Black</vt:lpstr>
      <vt:lpstr>Arial Rounded MT Bold</vt:lpstr>
      <vt:lpstr>Calibri</vt:lpstr>
      <vt:lpstr>Courier New</vt:lpstr>
      <vt:lpstr>Wingdings</vt:lpstr>
      <vt:lpstr>Oletusrakenne</vt:lpstr>
      <vt:lpstr>1_Mukautettu suunnittelumalli</vt:lpstr>
      <vt:lpstr>2_Mukautettu suunnittelumalli</vt:lpstr>
      <vt:lpstr>3_Mukautettu suunnittelumalli</vt:lpstr>
      <vt:lpstr>4_Mukautettu suunnittelumalli</vt:lpstr>
      <vt:lpstr>Mukautettu suunnittelumalli</vt:lpstr>
      <vt:lpstr>Ammattikorkeakoulujen alat</vt:lpstr>
      <vt:lpstr>Humanistinen ala</vt:lpstr>
      <vt:lpstr>Kasvatusala</vt:lpstr>
      <vt:lpstr>Taiteet ja kulttuuri (1/2),  media-ala, esittävä taide ja musiikki</vt:lpstr>
      <vt:lpstr>Taide ja kulttuuriala (2/2), - muotoilu ja muu kulttuuri</vt:lpstr>
      <vt:lpstr>Tietojenkäsittely, tieto- ja viestintätekniikka (ICT) 1/2</vt:lpstr>
      <vt:lpstr>Tieto- ja viestintätekniikka (2/2), Kirjasto- ja tietopalveluala  </vt:lpstr>
      <vt:lpstr>Maa- ja metsätalous</vt:lpstr>
      <vt:lpstr>Terveys- ja hyvinvointiala</vt:lpstr>
      <vt:lpstr>Sosiaaliala</vt:lpstr>
      <vt:lpstr>Palveluala (1/4), kauneudenhoitoala, liikunta-ala</vt:lpstr>
      <vt:lpstr>Palveluala (2/4),  matkailu- ravitsemis- ja talousala</vt:lpstr>
      <vt:lpstr>Palveluala (3/4),  liikenne ja kuljetus</vt:lpstr>
      <vt:lpstr>Palveluala (4/4), turvallisuusala</vt:lpstr>
      <vt:lpstr>Tekniikka, teollisuus ja rakentaminen</vt:lpstr>
      <vt:lpstr>Kauppa ja hallinto</vt:lpstr>
      <vt:lpstr>Opiskelu ammattikorkeakoulussa</vt:lpstr>
      <vt:lpstr>Ammattikorkeakoulut</vt:lpstr>
      <vt:lpstr>Korkeakoulututkinnot</vt:lpstr>
      <vt:lpstr>Amk-tutkinnon rakenne</vt:lpstr>
      <vt:lpstr>Ylempi amk-tutkinto</vt:lpstr>
      <vt:lpstr>Yhteishaun aikataulu</vt:lpstr>
      <vt:lpstr>Korkeakoulujen yhteishaku</vt:lpstr>
      <vt:lpstr>Muuta hakuun liittyvää</vt:lpstr>
      <vt:lpstr>Uudistus 2020-</vt:lpstr>
      <vt:lpstr>Digitaalinen valintakoe </vt:lpstr>
      <vt:lpstr>Todistusvalinta ammatillisella perustutkinnolla</vt:lpstr>
      <vt:lpstr>Todistusvalinta 2020-</vt:lpstr>
      <vt:lpstr>Todistusvalinta 2020-</vt:lpstr>
      <vt:lpstr>Avoin ammattikorkeakoulu</vt:lpstr>
    </vt:vector>
  </TitlesOfParts>
  <Company>Present-äSSä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Ammattikorkeakoulut Suomessa</dc:title>
  <dc:creator>Seppo Sokka</dc:creator>
  <cp:lastModifiedBy>Seppo Sokka</cp:lastModifiedBy>
  <cp:revision>660</cp:revision>
  <cp:lastPrinted>2018-06-25T07:22:01Z</cp:lastPrinted>
  <dcterms:created xsi:type="dcterms:W3CDTF">2007-06-25T12:58:09Z</dcterms:created>
  <dcterms:modified xsi:type="dcterms:W3CDTF">2020-12-09T10:32:44Z</dcterms:modified>
</cp:coreProperties>
</file>