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DC4CA-F991-9A40-E2E5-911309B65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B2B7949-100B-8E27-2DE0-0DB935EDD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C63AE3-1785-540B-5E2B-3F7C7395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601384-DAFA-6458-FAFF-B7AF9A0B1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C8DFC35-D044-C739-2D21-61CC02170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23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6BA4CC-0D15-31AF-2176-9031725C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96EBB67-7C8B-22EB-F129-B0821DFD5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CDD1F8-B6E0-AF9F-6E80-77E298FE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5ECA98-9AAF-FA1C-F3DA-F9DFC0F1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E2A04C-CBA2-2B03-7876-3032B52E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767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BAC2A1F-11AF-0ECB-13BB-A475EC9A0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01FB5D7-B725-A1BD-F457-132CA7CD3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789610-76C1-47B1-EF70-A9ED2402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5AB845-8B67-F24A-379C-972B5B1C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509BD9-7D64-6C04-C543-28F42B2F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90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BF5CC6-AC12-1044-5AB3-7501112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E0E22F-E57A-DFB4-DAED-DFFBAF263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E9D3DD-E124-449F-4DA4-F22D16DD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1E32F1-C071-5BA6-4575-F2621521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11B7CC-175E-097D-B474-3FA56F90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59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985B5D-8DAD-4977-33FF-DE9FC10E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F49ABF-7C33-CCDB-E762-E37D6DD2F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3606DC-4895-7E26-41CF-B0D33957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ABEA7B-0919-D282-3A96-9DDF80AC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30E873-384C-7F82-821E-27079F78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32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0C7479-1BB0-8A01-D942-4E4C7AA6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393CA5-D85C-25C1-8958-D1A1ED18B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338FB2-B426-93F0-1C73-A75B64796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B51A44-AD1A-14B8-54EE-05447AF4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B673D58-2589-5AB3-DDC3-E1DDA9BC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2667DF-D345-5B68-1350-DEBFA889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56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3A53D-3B9A-694C-0FD5-1276817D2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E620DB7-6222-F9E7-E292-ECCAF9C74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F9297A-18D3-7DAC-87F2-4712F9D37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58C1DE2-7C77-1008-FEEF-6442D2FA1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7C83433-1F93-039F-6334-788B3FA9D9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2CF1938-98FF-9BE6-5D83-066798CB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8EE5F26-9918-E215-2992-EE0131EF6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11BDB9E-82C7-D27F-D79E-39FB060D7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232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340656-E27A-3E0B-1148-00C7F69E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31D02E1-EC80-DFA4-4521-87EB1270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078EA0-165C-B871-131D-38FC0594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3DD6A48-519C-DA5C-1CE0-9BEC72AF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57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27E5078-CC01-3D2F-9425-2A35DE2D3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47E09CA-2803-FE40-853A-FC193258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B6FA33-ADA9-AADD-F23F-9913E956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606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C0E1C7-D1EA-9864-BC52-551ECCC15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D00C46-43F7-3C6B-2BA0-C3B8019B9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3E2EAE-AF4C-378A-AD9B-F56C2C730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7F009A-3A06-AEFA-DC2C-0D9E649A2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E19DD9A-B7F9-7936-6BCC-9001BF1B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D1F354-BE62-1246-F6BA-04B9DAEB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80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F4D618-C5DC-F9D3-74C9-A5B610CA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2873975-0A0A-3B86-24AD-B95421E20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65E48A-5C1F-E644-5121-FF8EA6583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2F240A-F5A5-727A-88F8-ECFCB9BE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A94E0A-2F85-2BB2-4275-8D0036C2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E9499B-F621-48EF-5FD7-B0FA0097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36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593D799-3CAF-6861-2A50-745AEC244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23AC7C-E913-F365-0C72-3B435E212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CD43A3-009F-C49A-C03B-02F49196A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2A1D4-6F3B-40AE-A585-BB7B7B77998C}" type="datetimeFigureOut">
              <a:rPr lang="fi-FI" smtClean="0"/>
              <a:t>14.8.2022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C57BD6-A312-596F-0DCF-9DC87DA8E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D4E36F-53D1-FE83-8249-940F58E82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C0727-4BAA-4AF0-AD9B-206772DD82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57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AE80C2-E99F-E757-BF69-C5A1E0DC6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Rationaaliluvut</a:t>
            </a:r>
            <a:br>
              <a:rPr lang="fi-FI" dirty="0"/>
            </a:br>
            <a:r>
              <a:rPr lang="fi-FI" dirty="0"/>
              <a:t> ja reaaliluvut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C569B6D-0618-F748-6C06-FD2D80C935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sz="4800" dirty="0">
                <a:latin typeface="Algerian" panose="04020705040A02060702" pitchFamily="82" charset="0"/>
              </a:rPr>
              <a:t>Q  &amp;  R</a:t>
            </a:r>
            <a:r>
              <a:rPr lang="fi-FI" sz="4800" dirty="0">
                <a:latin typeface="Old English Text MT" panose="03040902040508030806" pitchFamily="66" charset="0"/>
              </a:rPr>
              <a:t>  </a:t>
            </a:r>
            <a:endParaRPr lang="fi-FI" sz="4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5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AE4B6373-9B90-FEF9-C6C8-8EEC5ED5C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8546"/>
            <a:ext cx="10905066" cy="54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3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9EA9A4-8E7B-5B8B-7ED1-F7BDCF80D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Rationaaliluvut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FC36461-256C-B908-3BC0-2B08D44A0F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3040"/>
                <a:ext cx="10515600" cy="471392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i-FI" dirty="0"/>
                  <a:t>Lukuja, jotka voidaan esittää murtolukumuodossa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fi-FI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fi-FI" dirty="0"/>
                  <a:t> missä </a:t>
                </a:r>
              </a:p>
              <a:p>
                <a:pPr lvl="1"/>
                <a:r>
                  <a:rPr lang="fi-FI" dirty="0"/>
                  <a:t>osoittaja </a:t>
                </a:r>
                <a:r>
                  <a:rPr lang="fi-FI" i="1" dirty="0"/>
                  <a:t>m</a:t>
                </a:r>
                <a:r>
                  <a:rPr lang="fi-FI" dirty="0"/>
                  <a:t> ja nimittäjä </a:t>
                </a:r>
                <a:r>
                  <a:rPr lang="fi-FI" i="1" dirty="0"/>
                  <a:t>n </a:t>
                </a:r>
                <a:r>
                  <a:rPr lang="fi-FI" dirty="0"/>
                  <a:t>ovat kokonaislukuja (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fi-FI" dirty="0"/>
                  <a:t>)</a:t>
                </a:r>
              </a:p>
              <a:p>
                <a:pPr lvl="1"/>
                <a:r>
                  <a:rPr lang="fi-FI" dirty="0"/>
                  <a:t>Nimittäjä </a:t>
                </a:r>
                <a:r>
                  <a:rPr lang="fi-FI" i="1" dirty="0"/>
                  <a:t> n </a:t>
                </a:r>
                <a:r>
                  <a:rPr lang="fi-FI" dirty="0"/>
                  <a:t>ei ole nolla (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fi-FI" dirty="0"/>
                  <a:t>)</a:t>
                </a:r>
              </a:p>
              <a:p>
                <a:pPr marL="0" indent="0">
                  <a:buNone/>
                </a:pPr>
                <a:r>
                  <a:rPr lang="fi-FI" dirty="0" err="1"/>
                  <a:t>Esim</a:t>
                </a:r>
                <a:r>
                  <a:rPr lang="fi-FI" dirty="0"/>
                  <a:t>: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Rationaaliluku voidaan esittää desimaalimuodossa: 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endParaRPr lang="fi-FI" dirty="0"/>
              </a:p>
              <a:p>
                <a:pPr marL="0" indent="0">
                  <a:buNone/>
                </a:pPr>
                <a:r>
                  <a:rPr lang="fi-FI" dirty="0"/>
                  <a:t>Suosi vastauksissa murtolukumuotoa (ei sekaluku, ei desimaali)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2FC36461-256C-B908-3BC0-2B08D44A0F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3040"/>
                <a:ext cx="10515600" cy="4713923"/>
              </a:xfrm>
              <a:blipFill>
                <a:blip r:embed="rId2"/>
                <a:stretch>
                  <a:fillRect l="-1217" t="-90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uva 4">
            <a:extLst>
              <a:ext uri="{FF2B5EF4-FFF2-40B4-BE49-F238E27FC236}">
                <a16:creationId xmlns:a16="http://schemas.microsoft.com/office/drawing/2014/main" id="{9F57A6FF-0BDC-5BC1-FDB0-DA8DE1293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357" y="2829401"/>
            <a:ext cx="3877003" cy="990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85B84576-FCC6-4333-D345-E2885AFE5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1789" y="4428072"/>
            <a:ext cx="6038851" cy="10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7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290229-2A2B-6831-4685-8B587298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Reaaliluvut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EE3D7C1-7FB5-6C1E-481B-762F7FF26F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Rationaaliluvut + irrationaaliluvut = reaaliluvut</a:t>
                </a:r>
              </a:p>
              <a:p>
                <a:pPr marL="0" indent="0">
                  <a:buNone/>
                </a:pPr>
                <a:endParaRPr lang="fi-FI" dirty="0"/>
              </a:p>
              <a:p>
                <a:r>
                  <a:rPr lang="fi-FI" dirty="0"/>
                  <a:t>Irrationaaliluvut: </a:t>
                </a:r>
              </a:p>
              <a:p>
                <a:pPr lvl="1"/>
                <a:r>
                  <a:rPr lang="fi-FI" dirty="0"/>
                  <a:t>ei voi esittää murtolukumuodossa</a:t>
                </a:r>
              </a:p>
              <a:p>
                <a:pPr lvl="1"/>
                <a:r>
                  <a:rPr lang="fi-FI" dirty="0" err="1"/>
                  <a:t>Desimaalesitys</a:t>
                </a:r>
                <a:r>
                  <a:rPr lang="fi-FI" dirty="0"/>
                  <a:t> on </a:t>
                </a:r>
                <a:r>
                  <a:rPr lang="fi-FI" dirty="0" err="1"/>
                  <a:t>päättymäton</a:t>
                </a:r>
                <a:r>
                  <a:rPr lang="fi-FI" dirty="0"/>
                  <a:t> ja jaksoton</a:t>
                </a:r>
              </a:p>
              <a:p>
                <a:pPr lvl="1"/>
                <a:r>
                  <a:rPr lang="fi-FI" dirty="0"/>
                  <a:t>Tarkkaa arvoa kuvataan symbolilla (</a:t>
                </a:r>
                <a:r>
                  <a:rPr lang="fi-FI" dirty="0" err="1"/>
                  <a:t>esim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r>
                      <a:rPr lang="fi-F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fi-FI" dirty="0"/>
                  <a:t>) tai sen laskutoimituksen symbolilla, joka johtaa irrationaalilukuun (</a:t>
                </a:r>
                <a:r>
                  <a:rPr lang="fi-FI" dirty="0" err="1"/>
                  <a:t>esim</a:t>
                </a:r>
                <a:r>
                  <a:rPr lang="fi-FI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fi-FI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i-FI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r>
                  <a:rPr lang="fi-FI" dirty="0"/>
                  <a:t>)</a:t>
                </a:r>
              </a:p>
              <a:p>
                <a:pPr lvl="1"/>
                <a:endParaRPr lang="fi-FI" dirty="0"/>
              </a:p>
              <a:p>
                <a:pPr marL="457200" lvl="1" indent="0">
                  <a:buNone/>
                </a:pPr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9EE3D7C1-7FB5-6C1E-481B-762F7FF26F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97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E1B93F-8001-98E8-1647-22408C91F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Lukujoukot ja laskutoimitukset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05B675-C4B8-6345-CF22-62E00DF4A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Luonnolliset luvut</a:t>
            </a:r>
          </a:p>
          <a:p>
            <a:pPr lvl="1"/>
            <a:r>
              <a:rPr lang="fi-FI" dirty="0"/>
              <a:t>Yhteenlasku ja kertolasku -&gt; vastaus on luonnollinen luku</a:t>
            </a:r>
          </a:p>
          <a:p>
            <a:pPr lvl="1"/>
            <a:r>
              <a:rPr lang="fi-FI" dirty="0"/>
              <a:t>Vähennyslasku ja jakolasku -&gt; vastaus ei välttämättä olekaan luonnollinen luku</a:t>
            </a:r>
          </a:p>
          <a:p>
            <a:r>
              <a:rPr lang="fi-FI" dirty="0"/>
              <a:t>Kokonaisluvut</a:t>
            </a:r>
          </a:p>
          <a:p>
            <a:pPr lvl="1"/>
            <a:r>
              <a:rPr lang="fi-FI" dirty="0"/>
              <a:t>Yhteenlasku, kertolasku ja vähennyslasku -&gt; vastaus on kokonaisluku</a:t>
            </a:r>
          </a:p>
          <a:p>
            <a:pPr lvl="1"/>
            <a:r>
              <a:rPr lang="fi-FI" dirty="0"/>
              <a:t>Jakolasku -&gt; ei välttämättä</a:t>
            </a:r>
          </a:p>
          <a:p>
            <a:r>
              <a:rPr lang="fi-FI" dirty="0"/>
              <a:t>Rationaaliluvut</a:t>
            </a:r>
          </a:p>
          <a:p>
            <a:pPr lvl="1"/>
            <a:r>
              <a:rPr lang="fi-FI" dirty="0"/>
              <a:t>Yhteen-, vähennys-, kerto- ja jakolasku -&gt; vastaus on rationaaliluku</a:t>
            </a:r>
          </a:p>
          <a:p>
            <a:r>
              <a:rPr lang="fi-FI" dirty="0"/>
              <a:t>Irrationaaliluvut</a:t>
            </a:r>
          </a:p>
          <a:p>
            <a:pPr lvl="1"/>
            <a:r>
              <a:rPr lang="fi-FI" dirty="0"/>
              <a:t>Ympyrän kehän suhde halkaisijaan, neliön lävistäjän pituus…</a:t>
            </a:r>
          </a:p>
        </p:txBody>
      </p:sp>
    </p:spTree>
    <p:extLst>
      <p:ext uri="{BB962C8B-B14F-4D97-AF65-F5344CB8AC3E}">
        <p14:creationId xmlns:p14="http://schemas.microsoft.com/office/powerpoint/2010/main" val="192441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AC8898-651C-EE18-DF3A-324C68A66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Murtolukulaskut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14C6E5D-5086-1397-1998-4A084CC2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Summa ja erotus  -&gt; lavenna samannimisiksi, yhdistä osoittajat</a:t>
            </a:r>
          </a:p>
          <a:p>
            <a:r>
              <a:rPr lang="fi-FI" dirty="0"/>
              <a:t>Kertolasku -&gt; kerro osoittajat keskenään, nimittäjät keskenään</a:t>
            </a:r>
          </a:p>
          <a:p>
            <a:r>
              <a:rPr lang="fi-FI" dirty="0"/>
              <a:t>Jakolasku -&gt; kerro jakajan käänteisluvulla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err="1"/>
              <a:t>Esim</a:t>
            </a:r>
            <a:r>
              <a:rPr lang="fi-FI" dirty="0"/>
              <a:t> 1-4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HUOM 1: SUPISTAMINEN! </a:t>
            </a:r>
          </a:p>
          <a:p>
            <a:pPr marL="0" indent="0">
              <a:buNone/>
            </a:pPr>
            <a:r>
              <a:rPr lang="fi-FI" dirty="0"/>
              <a:t>HUOM 2: Sekaluvut kannattaa muuttaa murtolukumuotoon ennen laskutoimituksia, vastaksen saa jättää murtoluvuksi. </a:t>
            </a:r>
          </a:p>
        </p:txBody>
      </p:sp>
    </p:spTree>
    <p:extLst>
      <p:ext uri="{BB962C8B-B14F-4D97-AF65-F5344CB8AC3E}">
        <p14:creationId xmlns:p14="http://schemas.microsoft.com/office/powerpoint/2010/main" val="383645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DF8D95-C61D-13B7-8FD7-CA46CF128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C4DDD8-5A74-08F9-B638-F9C578A78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Perustehtävät 2.1, 2.2, 2.3</a:t>
            </a:r>
          </a:p>
          <a:p>
            <a:r>
              <a:rPr lang="fi-FI" dirty="0"/>
              <a:t>Sarja 1</a:t>
            </a:r>
          </a:p>
          <a:p>
            <a:r>
              <a:rPr lang="fi-FI" dirty="0"/>
              <a:t>Sarja 2</a:t>
            </a:r>
          </a:p>
          <a:p>
            <a:r>
              <a:rPr lang="fi-FI" dirty="0"/>
              <a:t>Pyri siihen, että teet joka kappaleesta vähintään 5 tehtävää (tässä vaiheessa, kun tehtävät on lyhyitä, 8 saattaisi olla hyvä tavoite)</a:t>
            </a:r>
          </a:p>
          <a:p>
            <a:r>
              <a:rPr lang="fi-FI" dirty="0"/>
              <a:t>Kotitehtävät: riippuu työskentelyvauhdista, tuliko kappaleesta tehtyä 5-8 tehtävää? Vaikka saisit tunnilla tehtyä paljon, niin tee ainakin yksi tehtävä (aivoille tekee hyvää palata tunnilla käytyyn asiaan ainakin lyhyesti)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8181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273</Words>
  <Application>Microsoft Office PowerPoint</Application>
  <PresentationFormat>Laajakuva</PresentationFormat>
  <Paragraphs>46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Cambria Math</vt:lpstr>
      <vt:lpstr>Old English Text MT</vt:lpstr>
      <vt:lpstr>Office-teema</vt:lpstr>
      <vt:lpstr>Rationaaliluvut  ja reaaliluvut</vt:lpstr>
      <vt:lpstr>PowerPoint-esitys</vt:lpstr>
      <vt:lpstr>Rationaaliluvut</vt:lpstr>
      <vt:lpstr>Reaaliluvut</vt:lpstr>
      <vt:lpstr>Lukujoukot ja laskutoimitukset</vt:lpstr>
      <vt:lpstr>Murtolukulaskut</vt:lpstr>
      <vt:lpstr>Tehtävät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Rationaaliluvut  ja reaaliluvut</dc:title>
  <dc:creator>Majuri Eva Kristiina</dc:creator>
  <cp:lastModifiedBy>Majuri Eva Kristiina</cp:lastModifiedBy>
  <cp:revision>1</cp:revision>
  <dcterms:created xsi:type="dcterms:W3CDTF">2022-08-14T06:48:14Z</dcterms:created>
  <dcterms:modified xsi:type="dcterms:W3CDTF">2022-08-14T07:31:58Z</dcterms:modified>
</cp:coreProperties>
</file>