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6CCB9E-8527-608E-0051-FF2776451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B8B2BB6-7926-24DB-39B1-546FABA1D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88238D-F5C3-B167-994A-73AF49A4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CCD72B-F0A2-11D1-D3C4-3CF1D0BF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48A472-FC81-C962-3C3F-3321B7D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01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C2E2CB-0B8D-7414-EA17-EFB9DCC9C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B55673B-DB02-F62C-FDB6-1113DF989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D652AB-9996-39AA-332F-09DAC6157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2790D2-556E-3329-2091-C1DBA2A6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521BC4-ED72-949D-9FDE-37CBA919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66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2B03EFD-C824-98C2-5FEC-B7E09116A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0EB1996-25D2-5C15-2D7E-77C206548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2669E6-5012-6C0B-B789-2CA9A12D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DB862B-9787-B768-6149-063981DE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ABB0B3-57EF-7D10-1B89-FE299EC4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77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B6D4F3-5B19-7842-1101-E98D4D2A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A64C27-E627-686B-94DC-A67DAF98C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08F844-DC99-5CD5-1A8C-4886322B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EDF42D-E05E-2E2C-EFD3-BFA887F6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D407B2-176E-2C93-A197-56FEE390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15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70FCBC-414E-7E03-021A-86DCE7A28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3025873-7FBF-501E-00AB-EC74080C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02F425-6047-A5F8-3957-503C1BF0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73DB69-49D3-A48D-2C71-A6991879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6BC755-4507-F7CE-F10D-F8BDE287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1E16C6-29F9-622F-1FBB-0365997D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583578-F368-06D4-6A43-17BD3C8F0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2DFEA1-FDFF-C9F0-1E94-976AEA09D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F7353AD-99B8-A5F4-FFA2-263DFFC3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821D597-8ED3-0920-9D20-A14A5C0E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4D57212-430C-C7C1-4968-83C142B5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94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7146F5-3BAB-5C93-705F-76FA7D28D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2B7519-FAAD-8908-4E15-683CC856C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EB8E4D-24F9-E15E-E2CB-F3FE8A557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B682F75-ED8A-EF50-43A0-D8826BB5B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4613A0A-E8F3-1644-D875-CE2A64CE6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FC65681-E91D-6ED1-1EC9-AADEC3EF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EED4D57-0027-5432-53F8-23B394AA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64233D1-C8E7-01DD-3973-D752C66E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99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5A452C-14E7-B162-0F8F-4FD54E8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6BB215D-619A-FC2E-C85D-BB851968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8861DD-B88D-9EC5-06A7-EF4DF8AF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5B1FF83-0B0B-2D3D-5124-CA09B7C5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154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4528BCE-15DB-F830-7D73-75EE1DA6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DA072C6-18F6-66B4-E9C2-6DF0BFE4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6320CA1-DD5B-D26C-E830-5E578453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FBF1AA-D320-6EFB-2113-8B1FAD1F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CE7FD5-84F5-45DF-1564-B06FC02A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8AE7D2C-5C50-3FB6-8BB7-C41CE3944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360BC51-16DC-13FB-E3BD-25724DD8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CE70886-3EA0-0FFC-3D1F-553B5405D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3FF188-6FB5-1E6E-F04A-625CF920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119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B56A29-E583-F1C0-9322-3649165A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EEB0BAB-D680-62A7-BCEF-1B8CC796D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D6C478D-A559-A4A7-61D6-4CE365644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AE42FA-19B4-1E2C-987D-D4CAF2825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5891CFA-997F-AA29-CCEA-AF4E2932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A13D67-6267-A0FA-B555-419B3B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88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4E91B5A-E80B-D04C-D4D2-B4D35428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9C39F3F-093E-78A7-4F5F-08D961A76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2598AD-0B92-2817-ADF5-A4C2B2639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6D252-5A82-43A3-A77C-8B4D3B2C2427}" type="datetimeFigureOut">
              <a:rPr lang="fi-FI" smtClean="0"/>
              <a:t>6.12.2023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CD3081-8E9F-7E87-0A34-5A828F9AE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69A662-8CFF-19BB-4B4F-B47A44B07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5DD4-BFC4-4D35-9371-66A111496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68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703CAAE-51E6-0CE1-C54D-B1E125898020}"/>
              </a:ext>
            </a:extLst>
          </p:cNvPr>
          <p:cNvSpPr txBox="1"/>
          <p:nvPr/>
        </p:nvSpPr>
        <p:spPr>
          <a:xfrm>
            <a:off x="4257040" y="223520"/>
            <a:ext cx="7701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Murtolausekkeet ovat polynomilausekkeiden osamääriä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Esim.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16EE3CE-AE94-558C-94F7-24BCEEFA3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386" y="1161594"/>
            <a:ext cx="4381500" cy="971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iruutu 6">
                <a:extLst>
                  <a:ext uri="{FF2B5EF4-FFF2-40B4-BE49-F238E27FC236}">
                    <a16:creationId xmlns:a16="http://schemas.microsoft.com/office/drawing/2014/main" id="{091854DB-F329-18AC-802A-E30E5BDD34A1}"/>
                  </a:ext>
                </a:extLst>
              </p:cNvPr>
              <p:cNvSpPr txBox="1"/>
              <p:nvPr/>
            </p:nvSpPr>
            <p:spPr>
              <a:xfrm>
                <a:off x="4264576" y="2256723"/>
                <a:ext cx="7426960" cy="4198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2400" b="1" dirty="0"/>
                  <a:t>ALOITA MÄÄRITTELYEHDOLLA!!</a:t>
                </a:r>
              </a:p>
              <a:p>
                <a:endParaRPr lang="fi-FI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fi-FI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sz="2400" b="0" i="1" smtClean="0">
                        <a:latin typeface="Cambria Math" panose="02040503050406030204" pitchFamily="18" charset="0"/>
                      </a:rPr>
                      <m:t>−2≠0 </m:t>
                    </m:r>
                  </m:oMath>
                </a14:m>
                <a:r>
                  <a:rPr lang="fi-FI" sz="2400" dirty="0"/>
                  <a:t>JA </a:t>
                </a:r>
                <a14:m>
                  <m:oMath xmlns:m="http://schemas.openxmlformats.org/officeDocument/2006/math">
                    <m:r>
                      <a:rPr lang="fi-FI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fi-FI" sz="2400" dirty="0"/>
              </a:p>
              <a:p>
                <a:pPr algn="ctr"/>
                <a:endParaRPr lang="fi-FI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i-FI" sz="2400" dirty="0"/>
                  <a:t>Lavenna saman nimisiksi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i-FI" sz="2400" dirty="0"/>
                  <a:t>Kerro jakajat pois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i-FI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i-FI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  <m:r>
                            <a:rPr lang="fi-FI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i-FI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i-FI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fi-FI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i-FI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i-FI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fi-FI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i-FI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i-FI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=3         |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fi-FI" sz="2400" b="0" dirty="0">
                  <a:ea typeface="Cambria Math" panose="02040503050406030204" pitchFamily="18" charset="0"/>
                </a:endParaRPr>
              </a:p>
              <a:p>
                <a:endParaRPr lang="fi-FI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fi-FI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fi-FI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i-FI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i-FI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i-FI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fi-FI" sz="2400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fi-FI" sz="2400" dirty="0"/>
                  <a:t>…..</a:t>
                </a:r>
              </a:p>
            </p:txBody>
          </p:sp>
        </mc:Choice>
        <mc:Fallback xmlns="">
          <p:sp>
            <p:nvSpPr>
              <p:cNvPr id="7" name="Tekstiruutu 6">
                <a:extLst>
                  <a:ext uri="{FF2B5EF4-FFF2-40B4-BE49-F238E27FC236}">
                    <a16:creationId xmlns:a16="http://schemas.microsoft.com/office/drawing/2014/main" id="{091854DB-F329-18AC-802A-E30E5BDD3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576" y="2256723"/>
                <a:ext cx="7426960" cy="4198585"/>
              </a:xfrm>
              <a:prstGeom prst="rect">
                <a:avLst/>
              </a:prstGeom>
              <a:blipFill>
                <a:blip r:embed="rId3"/>
                <a:stretch>
                  <a:fillRect l="-1314" t="-1161" b="-2322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iruutu 1">
            <a:extLst>
              <a:ext uri="{FF2B5EF4-FFF2-40B4-BE49-F238E27FC236}">
                <a16:creationId xmlns:a16="http://schemas.microsoft.com/office/drawing/2014/main" id="{0DA39856-DDEA-3693-9DF7-E943EF23C5B3}"/>
              </a:ext>
            </a:extLst>
          </p:cNvPr>
          <p:cNvSpPr txBox="1"/>
          <p:nvPr/>
        </p:nvSpPr>
        <p:spPr>
          <a:xfrm>
            <a:off x="76201" y="198724"/>
            <a:ext cx="3950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chemeClr val="bg1"/>
                </a:solidFill>
              </a:rPr>
              <a:t>RATIONAALIFUNTKIOT</a:t>
            </a:r>
          </a:p>
        </p:txBody>
      </p:sp>
    </p:spTree>
    <p:extLst>
      <p:ext uri="{BB962C8B-B14F-4D97-AF65-F5344CB8AC3E}">
        <p14:creationId xmlns:p14="http://schemas.microsoft.com/office/powerpoint/2010/main" val="1200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5272CDC-7E02-51C1-3C35-98CF2C9F18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14851" y="645836"/>
                <a:ext cx="6876208" cy="5546047"/>
              </a:xfrm>
            </p:spPr>
            <p:txBody>
              <a:bodyPr anchor="ctr">
                <a:normAutofit/>
              </a:bodyPr>
              <a:lstStyle/>
              <a:p>
                <a:r>
                  <a:rPr lang="fi-FI" sz="2000" dirty="0"/>
                  <a:t>Jos juuri on pariton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fi-FI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fi-FI" sz="2000" b="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fi-FI" sz="2000" b="0" i="1">
                        <a:latin typeface="Cambria Math" panose="02040503050406030204" pitchFamily="18" charset="0"/>
                      </a:rPr>
                      <m:t>,</m:t>
                    </m:r>
                    <m:rad>
                      <m:radPr>
                        <m:ctrlPr>
                          <a:rPr lang="fi-FI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fi-FI" sz="2000" b="0" i="1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fi-FI" sz="2000" b="0" i="1">
                        <a:latin typeface="Cambria Math" panose="02040503050406030204" pitchFamily="18" charset="0"/>
                      </a:rPr>
                      <m:t>,</m:t>
                    </m:r>
                    <m:rad>
                      <m:radPr>
                        <m:ctrlPr>
                          <a:rPr lang="fi-FI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fi-FI" sz="2000" b="0" i="1">
                            <a:latin typeface="Cambria Math" panose="02040503050406030204" pitchFamily="18" charset="0"/>
                          </a:rPr>
                          <m:t>7</m:t>
                        </m:r>
                      </m:deg>
                      <m:e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fi-FI" sz="2000" dirty="0"/>
                  <a:t>….</a:t>
                </a:r>
              </a:p>
              <a:p>
                <a:pPr marL="0" indent="0">
                  <a:buNone/>
                </a:pPr>
                <a:r>
                  <a:rPr lang="fi-FI" sz="2000" dirty="0"/>
                  <a:t>voi funktio </a:t>
                </a:r>
                <a14:m>
                  <m:oMath xmlns:m="http://schemas.openxmlformats.org/officeDocument/2006/math">
                    <m:r>
                      <a:rPr lang="fi-FI" sz="2000" b="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i-FI" sz="2000" dirty="0"/>
                  <a:t> olla mitä tahansa. </a:t>
                </a:r>
                <a14:m>
                  <m:oMath xmlns:m="http://schemas.openxmlformats.org/officeDocument/2006/math">
                    <m:r>
                      <a:rPr lang="fi-FI" sz="2000" b="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)∈</m:t>
                    </m:r>
                    <m:r>
                      <a:rPr lang="fi-FI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lang="fi-FI" sz="2000" dirty="0"/>
              </a:p>
              <a:p>
                <a:pPr marL="0" indent="0">
                  <a:buNone/>
                </a:pPr>
                <a:endParaRPr lang="fi-FI" sz="2000" dirty="0"/>
              </a:p>
              <a:p>
                <a:r>
                  <a:rPr lang="fi-FI" sz="2000" dirty="0"/>
                  <a:t>Jos juuri on parillinen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i-FI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fi-FI" sz="2000" b="0" i="1">
                        <a:latin typeface="Cambria Math" panose="02040503050406030204" pitchFamily="18" charset="0"/>
                      </a:rPr>
                      <m:t>,</m:t>
                    </m:r>
                    <m:rad>
                      <m:radPr>
                        <m:ctrlPr>
                          <a:rPr lang="fi-FI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fi-FI" sz="2000" b="0" i="1">
                        <a:latin typeface="Cambria Math" panose="02040503050406030204" pitchFamily="18" charset="0"/>
                      </a:rPr>
                      <m:t>,</m:t>
                    </m:r>
                    <m:rad>
                      <m:radPr>
                        <m:ctrlPr>
                          <a:rPr lang="fi-FI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6</m:t>
                        </m:r>
                      </m:deg>
                      <m:e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i-FI" sz="20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fi-FI" sz="2000" dirty="0"/>
                  <a:t>….</a:t>
                </a:r>
              </a:p>
              <a:p>
                <a:pPr marL="0" indent="0">
                  <a:buNone/>
                </a:pPr>
                <a:r>
                  <a:rPr lang="fi-FI" sz="2000" dirty="0"/>
                  <a:t>on </a:t>
                </a:r>
                <a:r>
                  <a:rPr lang="fi-FI" sz="2000" dirty="0" err="1"/>
                  <a:t>funtion</a:t>
                </a:r>
                <a:r>
                  <a:rPr lang="fi-FI" sz="2000" dirty="0"/>
                  <a:t> </a:t>
                </a:r>
                <a14:m>
                  <m:oMath xmlns:m="http://schemas.openxmlformats.org/officeDocument/2006/math">
                    <m:r>
                      <a:rPr lang="fi-FI" sz="2000" b="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sz="20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i-FI" sz="2000" dirty="0"/>
                  <a:t> oltava epänegatiivinen.</a:t>
                </a:r>
              </a:p>
              <a:p>
                <a:pPr marL="0" indent="0">
                  <a:buNone/>
                </a:pPr>
                <a:endParaRPr lang="fi-FI" sz="2000" dirty="0"/>
              </a:p>
              <a:p>
                <a:pPr marL="0" indent="0">
                  <a:buNone/>
                </a:pPr>
                <a:r>
                  <a:rPr lang="fi-FI" sz="2000" b="1" dirty="0"/>
                  <a:t>MÄÄRITTELYEHTO </a:t>
                </a:r>
                <a14:m>
                  <m:oMath xmlns:m="http://schemas.openxmlformats.org/officeDocument/2006/math">
                    <m:r>
                      <a:rPr lang="fi-FI" sz="2000" b="1" i="1">
                        <a:latin typeface="Cambria Math" panose="02040503050406030204" pitchFamily="18" charset="0"/>
                      </a:rPr>
                      <m:t>𝒈</m:t>
                    </m:r>
                    <m:r>
                      <a:rPr lang="fi-FI" sz="20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fi-FI" sz="20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fi-FI" sz="2000" b="1" i="1">
                        <a:latin typeface="Cambria Math" panose="02040503050406030204" pitchFamily="18" charset="0"/>
                      </a:rPr>
                      <m:t>)≥</m:t>
                    </m:r>
                    <m:r>
                      <a:rPr lang="fi-FI" sz="20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fi-FI" sz="2000" b="1" dirty="0"/>
              </a:p>
              <a:p>
                <a:endParaRPr lang="fi-FI" sz="2000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5272CDC-7E02-51C1-3C35-98CF2C9F18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14851" y="645836"/>
                <a:ext cx="6876208" cy="5546047"/>
              </a:xfrm>
              <a:blipFill>
                <a:blip r:embed="rId2"/>
                <a:stretch>
                  <a:fillRect l="-975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iruutu 1">
                <a:extLst>
                  <a:ext uri="{FF2B5EF4-FFF2-40B4-BE49-F238E27FC236}">
                    <a16:creationId xmlns:a16="http://schemas.microsoft.com/office/drawing/2014/main" id="{5E2DBDC2-CAA4-C3F1-DEFE-F1893569F51D}"/>
                  </a:ext>
                </a:extLst>
              </p:cNvPr>
              <p:cNvSpPr txBox="1"/>
              <p:nvPr/>
            </p:nvSpPr>
            <p:spPr>
              <a:xfrm>
                <a:off x="228600" y="371475"/>
                <a:ext cx="3600450" cy="1950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 algn="ctr">
                  <a:buNone/>
                </a:pPr>
                <a:r>
                  <a:rPr lang="fi-FI" sz="3200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Juurifunktiot</a:t>
                </a:r>
              </a:p>
              <a:p>
                <a:pPr marL="0" indent="0">
                  <a:buNone/>
                </a:pPr>
                <a:endParaRPr lang="fi-FI" sz="32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fi-FI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fi-FI" sz="3200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fi-FI" sz="3200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fi-FI" sz="3200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i-FI" sz="3200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i-FI" sz="3200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fi-FI" sz="3200" dirty="0">
                  <a:solidFill>
                    <a:schemeClr val="bg1"/>
                  </a:solidFill>
                </a:endParaRPr>
              </a:p>
              <a:p>
                <a:endParaRPr lang="fi-FI" dirty="0"/>
              </a:p>
            </p:txBody>
          </p:sp>
        </mc:Choice>
        <mc:Fallback>
          <p:sp>
            <p:nvSpPr>
              <p:cNvPr id="2" name="Tekstiruutu 1">
                <a:extLst>
                  <a:ext uri="{FF2B5EF4-FFF2-40B4-BE49-F238E27FC236}">
                    <a16:creationId xmlns:a16="http://schemas.microsoft.com/office/drawing/2014/main" id="{5E2DBDC2-CAA4-C3F1-DEFE-F1893569F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71475"/>
                <a:ext cx="3600450" cy="1950599"/>
              </a:xfrm>
              <a:prstGeom prst="rect">
                <a:avLst/>
              </a:prstGeom>
              <a:blipFill>
                <a:blip r:embed="rId3"/>
                <a:stretch>
                  <a:fillRect t="-406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8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2806B1-94F8-D1C1-2F1A-FB1E0FC72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8" y="676275"/>
            <a:ext cx="6886575" cy="5525748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buNone/>
            </a:pPr>
            <a:endParaRPr lang="fi-FI" sz="3600" dirty="0"/>
          </a:p>
          <a:p>
            <a:pPr marL="0" indent="0" algn="ctr">
              <a:buNone/>
            </a:pPr>
            <a:endParaRPr lang="fi-FI" sz="3600" dirty="0"/>
          </a:p>
          <a:p>
            <a:pPr marL="0" indent="0" algn="ctr">
              <a:buNone/>
            </a:pPr>
            <a:endParaRPr lang="fi-FI" sz="3600" dirty="0"/>
          </a:p>
          <a:p>
            <a:pPr marL="514350" indent="-514350">
              <a:buAutoNum type="alphaLcParenR"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sz="3600" dirty="0"/>
          </a:p>
          <a:p>
            <a:pPr marL="0" indent="0">
              <a:buNone/>
            </a:pPr>
            <a:r>
              <a:rPr lang="fi-FI" sz="5100" dirty="0"/>
              <a:t>Näissä  tehtävässä ei tarvitse määrittelyehtoja, parittomat juuret</a:t>
            </a:r>
          </a:p>
          <a:p>
            <a:pPr marL="514350" indent="-514350">
              <a:buAutoNum type="alphaLcParenR"/>
            </a:pPr>
            <a:endParaRPr lang="fi-FI" sz="5100" dirty="0"/>
          </a:p>
          <a:p>
            <a:pPr marL="514350" indent="-514350">
              <a:buAutoNum type="alphaLcParenR"/>
            </a:pPr>
            <a:r>
              <a:rPr lang="fi-FI" sz="5100" dirty="0"/>
              <a:t>Korota molemmat puolet potenssiin 5</a:t>
            </a:r>
          </a:p>
          <a:p>
            <a:pPr marL="514350" indent="-514350">
              <a:buAutoNum type="alphaLcParenR"/>
            </a:pPr>
            <a:endParaRPr lang="fi-FI" sz="5100" dirty="0"/>
          </a:p>
          <a:p>
            <a:pPr marL="514350" indent="-514350">
              <a:buAutoNum type="alphaLcParenR"/>
            </a:pPr>
            <a:r>
              <a:rPr lang="fi-FI" sz="5100" dirty="0"/>
              <a:t>Siirrä luku 2 yhtälön toiselle puolelle. Vain juurifunktio yhtälön vasemmalla puolella. Korota </a:t>
            </a:r>
            <a:r>
              <a:rPr lang="fi-FI" sz="5100" dirty="0" err="1"/>
              <a:t>potensiin</a:t>
            </a:r>
            <a:r>
              <a:rPr lang="fi-FI" sz="5100" dirty="0"/>
              <a:t> 3</a:t>
            </a:r>
          </a:p>
          <a:p>
            <a:pPr marL="0" indent="0" algn="ctr">
              <a:buNone/>
            </a:pPr>
            <a:endParaRPr lang="fi-FI" sz="3600" dirty="0"/>
          </a:p>
          <a:p>
            <a:pPr marL="0" indent="0" algn="ctr">
              <a:buNone/>
            </a:pPr>
            <a:endParaRPr lang="fi-FI" sz="3600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358C3EC-CE75-9AC7-AE56-D5615BADF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880" y="751860"/>
            <a:ext cx="6886575" cy="194310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6C87ACC0-462F-3019-CB5F-CB9BE75EA305}"/>
              </a:ext>
            </a:extLst>
          </p:cNvPr>
          <p:cNvSpPr txBox="1"/>
          <p:nvPr/>
        </p:nvSpPr>
        <p:spPr>
          <a:xfrm>
            <a:off x="276225" y="247650"/>
            <a:ext cx="3400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chemeClr val="bg1"/>
                </a:solidFill>
              </a:rPr>
              <a:t>Juuriyhtälöt</a:t>
            </a:r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DE0DFA8-3916-FA95-FC55-F4B818B7F115}"/>
              </a:ext>
            </a:extLst>
          </p:cNvPr>
          <p:cNvSpPr txBox="1"/>
          <p:nvPr/>
        </p:nvSpPr>
        <p:spPr>
          <a:xfrm>
            <a:off x="4829175" y="171450"/>
            <a:ext cx="676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/>
              <a:t>Pariton juuri</a:t>
            </a:r>
          </a:p>
        </p:txBody>
      </p:sp>
    </p:spTree>
    <p:extLst>
      <p:ext uri="{BB962C8B-B14F-4D97-AF65-F5344CB8AC3E}">
        <p14:creationId xmlns:p14="http://schemas.microsoft.com/office/powerpoint/2010/main" val="371947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E79A9CFD-47EB-C426-843A-63B249E1C8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7084" y="1180148"/>
            <a:ext cx="4867275" cy="1362075"/>
          </a:xfr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1B1766C2-770D-C7B1-E969-41035F9ADBD6}"/>
              </a:ext>
            </a:extLst>
          </p:cNvPr>
          <p:cNvSpPr txBox="1"/>
          <p:nvPr/>
        </p:nvSpPr>
        <p:spPr>
          <a:xfrm>
            <a:off x="4673600" y="38608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/>
              <a:t>Parillinen juuri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iruutu 10">
                <a:extLst>
                  <a:ext uri="{FF2B5EF4-FFF2-40B4-BE49-F238E27FC236}">
                    <a16:creationId xmlns:a16="http://schemas.microsoft.com/office/drawing/2014/main" id="{89F1CFDB-8387-8BF0-C507-18A3030AF811}"/>
                  </a:ext>
                </a:extLst>
              </p:cNvPr>
              <p:cNvSpPr txBox="1"/>
              <p:nvPr/>
            </p:nvSpPr>
            <p:spPr>
              <a:xfrm>
                <a:off x="4737084" y="2689960"/>
                <a:ext cx="6994684" cy="4075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i-FI" sz="2800" dirty="0"/>
                  <a:t>Aloita määrittelyehdolla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i-FI" sz="2800" dirty="0"/>
                  <a:t>Jätä juurifunktio vasemmalle ja siirrä kaikki muut luvut oikealle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fi-FI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fi-FI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i-FI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i-FI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rad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i-FI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fi-FI" sz="2800" dirty="0"/>
                  <a:t>Huomaa, molempien puolien tulee olla epänegatiivisia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fi-FI" sz="2800" dirty="0"/>
                  <a:t>Korota potenssiin 4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fi-FI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fi-FI" sz="2800" b="0" i="1" smtClean="0">
                          <a:latin typeface="Cambria Math" panose="02040503050406030204" pitchFamily="18" charset="0"/>
                        </a:rPr>
                        <m:t>−2=</m:t>
                      </m:r>
                      <m:sSup>
                        <m:sSupPr>
                          <m:ctrlPr>
                            <a:rPr lang="fi-FI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fi-FI" sz="2800" dirty="0"/>
              </a:p>
              <a:p>
                <a:pPr algn="ctr"/>
                <a:r>
                  <a:rPr lang="fi-FI" sz="2800" dirty="0"/>
                  <a:t>…..</a:t>
                </a:r>
              </a:p>
            </p:txBody>
          </p:sp>
        </mc:Choice>
        <mc:Fallback>
          <p:sp>
            <p:nvSpPr>
              <p:cNvPr id="11" name="Tekstiruutu 10">
                <a:extLst>
                  <a:ext uri="{FF2B5EF4-FFF2-40B4-BE49-F238E27FC236}">
                    <a16:creationId xmlns:a16="http://schemas.microsoft.com/office/drawing/2014/main" id="{89F1CFDB-8387-8BF0-C507-18A3030AF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084" y="2689960"/>
                <a:ext cx="6994684" cy="4075924"/>
              </a:xfrm>
              <a:prstGeom prst="rect">
                <a:avLst/>
              </a:prstGeom>
              <a:blipFill>
                <a:blip r:embed="rId3"/>
                <a:stretch>
                  <a:fillRect l="-1568" t="-1345" b="-3288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iruutu 12">
            <a:extLst>
              <a:ext uri="{FF2B5EF4-FFF2-40B4-BE49-F238E27FC236}">
                <a16:creationId xmlns:a16="http://schemas.microsoft.com/office/drawing/2014/main" id="{661C56E0-1AE5-FB61-1F09-57783C789C85}"/>
              </a:ext>
            </a:extLst>
          </p:cNvPr>
          <p:cNvSpPr txBox="1"/>
          <p:nvPr/>
        </p:nvSpPr>
        <p:spPr>
          <a:xfrm>
            <a:off x="233680" y="800100"/>
            <a:ext cx="3525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bg1"/>
                </a:solidFill>
              </a:rPr>
              <a:t>TEHTÄVÄT</a:t>
            </a:r>
          </a:p>
          <a:p>
            <a:endParaRPr lang="fi-FI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</a:rPr>
              <a:t>Lämmittelysarja 1-5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</a:rPr>
              <a:t>2,5,6,8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</a:rPr>
              <a:t>10,12,14,17,18,19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A632E9A4-94F9-1EDF-DC78-47C035C96D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043" y="3429000"/>
            <a:ext cx="2608580" cy="321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6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172</Words>
  <Application>Microsoft Office PowerPoint</Application>
  <PresentationFormat>Laajakuva</PresentationFormat>
  <Paragraphs>53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Rationaalifunktiot</dc:title>
  <dc:creator>Pynnönen Antti Ilari</dc:creator>
  <cp:lastModifiedBy>Pynnönen Antti Ilari</cp:lastModifiedBy>
  <cp:revision>4</cp:revision>
  <dcterms:created xsi:type="dcterms:W3CDTF">2023-12-04T16:46:52Z</dcterms:created>
  <dcterms:modified xsi:type="dcterms:W3CDTF">2023-12-06T16:23:22Z</dcterms:modified>
</cp:coreProperties>
</file>