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75" r:id="rId4"/>
    <p:sldId id="261" r:id="rId5"/>
    <p:sldId id="262" r:id="rId6"/>
    <p:sldId id="265" r:id="rId7"/>
    <p:sldId id="264" r:id="rId8"/>
    <p:sldId id="266" r:id="rId9"/>
    <p:sldId id="267" r:id="rId10"/>
    <p:sldId id="268" r:id="rId11"/>
    <p:sldId id="274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1C7A53-775D-E33E-079F-EF97DE84B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22D769-D88A-E387-CA3F-6AC020528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296295-159B-334B-A811-87A961FAA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9813F0-F802-DC8B-A24C-56B19F1D4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ECA136-A229-683B-BFED-F5D579119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051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348576-2D43-9167-3FC8-EFF3F7DC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2DEBC50-55C7-4222-88A6-6692745BC5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CB11C6-1E24-F9B2-7D6F-3296282C2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195821-CD32-BA0D-76AA-2DD1F92FD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FB722D-607E-5ED6-A2DA-8618F3E59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9937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13D0A6A-2D5A-74A9-BA3C-BDA257D7D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14BE708-A0C1-AE9A-A186-29D728F817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CB46C8-71EF-C038-603D-346E41CD4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038F89-A2FC-FC1C-B5FF-0AE1C9EA2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9E8DDF-DBDC-353E-F277-9802489BA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99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AD0ABD-64D5-50A5-35B4-1BBBDB866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788A0E-B5A4-A2FA-B804-B682050E2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24BDF4-0B5D-0C32-079D-E42DAFDF9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A4D810-49D3-D869-1843-F17C3B4D8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43DF27-E82E-43F7-7B29-BE0382D9E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26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F2A57-07B1-AA36-9229-A282D1EB9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A6A272-2105-6049-1904-D61910CF6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53234E-9B88-6991-308E-65F2E29E7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464CFD-FC36-3C4A-2D10-8D6A8423E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13BCEC-D869-A1A2-27D4-0345459FF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2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BD63AD-6653-D888-245B-024E9F75C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CF7996-2DC0-1A23-A433-513E35A331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29A1DEF-8EA9-125F-8F7A-75C336E35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B89A43-DC08-7EB5-20F1-E7685DC05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537BDD6-E5E8-5F52-683F-8D8405288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9FA6D33-B3C0-A8B6-B557-B7CF6FAF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302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218A2B-7781-976D-B659-11BA9FC82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6E79E1F-C7DF-26A3-FCA8-1A9053597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FB1474B-A905-6447-E429-D8974D820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7606853-BB7E-E3CA-F51D-BDBECE087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CB4A01E-ECBE-4245-32AA-CC42B934B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007458E-C77D-8032-36CA-1610A5F3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F2D6560-EECF-29DB-CA5E-745B95C55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771EA67-021C-72AC-2700-E694C726C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2700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DC94AD-BB8F-368F-9C75-CFA7A3685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1F8C35E-7DA7-6B22-9149-BBA50384D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D8B13B8-CCAC-9C51-3578-C5237D2AE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7CD96C1-0E4D-971E-DEE4-BDFF04729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80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41D643E-103D-2249-4742-BF0A96251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EA9E6EC-77FC-DB56-EE87-1F7E2A6BA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FDB3DA8-FA28-D84B-0E4D-A9769147F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4793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9E18CA-B574-4009-B55E-F3A20396A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FBC45F-987A-AAFC-403D-9E11913A5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23D2667-A20E-2DF9-F44B-7A2A66097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67F219E-B026-FB7F-E947-E0953EE3D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6690EEE-6D57-7BDF-B2D0-AE3EC26DD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BA414FA-0A5B-7957-89D2-E8AA2CE6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269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718B29-773A-CD39-9306-CD66E8B5C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71AAFF6-8479-0503-63AF-685BF2983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F2CABB3-251E-3B0F-F13D-2B233144D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8E10BA-4128-1B96-EC2C-7FF9C3937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9C713CD-5F6A-D923-FC47-C7E15CB46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EBEDA96-9D94-4067-8A2D-995ED61AE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50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599B127-17F3-E121-C169-B9F3A2400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7B2F214-E9AD-37BF-9739-E8327C3FA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44B5EB-429A-D608-7415-3A0E476C2C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4C92B-49A6-4531-B9DF-E1EB38245055}" type="datetimeFigureOut">
              <a:rPr lang="fi-FI" smtClean="0"/>
              <a:t>18.1.2026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B3D906-E82F-8791-FC8A-969CF8D49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6EBF81-05BB-15FB-EC66-60C1CA489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091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A51F9E-98D8-AC33-29F1-6979252DE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Kpl 15: Tilastot ja todennäköisyys (</a:t>
            </a:r>
            <a:r>
              <a:rPr lang="fi-FI" dirty="0" err="1"/>
              <a:t>MaA</a:t>
            </a:r>
            <a:r>
              <a:rPr lang="fi-FI" dirty="0"/>
              <a:t> 8)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15DC44-F66C-C81C-3CEE-3697CE5AD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4960"/>
            <a:ext cx="10515600" cy="4592003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Tilastot:</a:t>
            </a:r>
          </a:p>
          <a:p>
            <a:pPr lvl="1"/>
            <a:r>
              <a:rPr lang="fi-FI" dirty="0"/>
              <a:t>Diskreettijakauma (erilliset arvot, esim. arvosanat)</a:t>
            </a:r>
          </a:p>
          <a:p>
            <a:pPr lvl="1"/>
            <a:r>
              <a:rPr lang="fi-FI" dirty="0"/>
              <a:t>Jatkuva tilastollinen muuttuja (kaikki arvot, esim. pituus) </a:t>
            </a:r>
          </a:p>
          <a:p>
            <a:pPr lvl="2"/>
            <a:r>
              <a:rPr lang="fi-FI" dirty="0"/>
              <a:t>Frekvenssi, suhteellinen frekvenssi, todelliset rajat, luokkakeskus</a:t>
            </a:r>
          </a:p>
          <a:p>
            <a:pPr lvl="2"/>
            <a:r>
              <a:rPr lang="fi-FI" dirty="0"/>
              <a:t>Moodi, mediaani, keskiarvo</a:t>
            </a:r>
          </a:p>
          <a:p>
            <a:pPr lvl="2"/>
            <a:r>
              <a:rPr lang="fi-FI" dirty="0"/>
              <a:t>Hajontaluvut: Vaihteluväli, vaihteluvälin pituus, keskihajonta</a:t>
            </a:r>
          </a:p>
          <a:p>
            <a:pPr lvl="2"/>
            <a:r>
              <a:rPr lang="fi-FI" dirty="0" err="1"/>
              <a:t>GeoGebra</a:t>
            </a:r>
            <a:r>
              <a:rPr lang="fi-FI" dirty="0"/>
              <a:t>, LibreOffice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DD0243B-7B85-1737-AB42-AFFEAAAA3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1" y="4444598"/>
            <a:ext cx="3408680" cy="224284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67EA19F7-7496-5CCC-28D4-FAFADBFD5E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5882" y="4444597"/>
            <a:ext cx="3915787" cy="2242845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C455B598-195A-886A-922B-E68455A040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8741" y="1873645"/>
            <a:ext cx="2177099" cy="2073756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43C55C3A-1FD4-85CD-6866-EF63CFE1E9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4836" y="4444596"/>
            <a:ext cx="3899494" cy="224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207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4D3E9B-55A5-54A7-52C5-0771D0148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Binomijakauma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6A2D1E4-98E1-B29B-8DB3-CDA25E7EDE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53245"/>
            <a:ext cx="10515600" cy="4286497"/>
          </a:xfrm>
        </p:spPr>
      </p:pic>
    </p:spTree>
    <p:extLst>
      <p:ext uri="{BB962C8B-B14F-4D97-AF65-F5344CB8AC3E}">
        <p14:creationId xmlns:p14="http://schemas.microsoft.com/office/powerpoint/2010/main" val="1893462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8C9F8B-7371-DE18-8201-3C17E4F13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32F086-5392-B802-CB9B-AE247D011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Kpl 15, Tilastot ja todennäköisyys: </a:t>
            </a:r>
          </a:p>
          <a:p>
            <a:pPr marL="0" indent="0">
              <a:buNone/>
            </a:pPr>
            <a:r>
              <a:rPr lang="fi-FI" dirty="0"/>
              <a:t>	Lämmittelysarja, 1,2,3,4,5,6,7,9,10</a:t>
            </a:r>
          </a:p>
        </p:txBody>
      </p:sp>
    </p:spTree>
    <p:extLst>
      <p:ext uri="{BB962C8B-B14F-4D97-AF65-F5344CB8AC3E}">
        <p14:creationId xmlns:p14="http://schemas.microsoft.com/office/powerpoint/2010/main" val="1414296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B1FD45-10BF-92A9-9147-EF1F72727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518160"/>
            <a:ext cx="10515600" cy="5668963"/>
          </a:xfrm>
        </p:spPr>
        <p:txBody>
          <a:bodyPr/>
          <a:lstStyle/>
          <a:p>
            <a:r>
              <a:rPr lang="fi-FI" dirty="0"/>
              <a:t>Korrelaatio</a:t>
            </a:r>
          </a:p>
          <a:p>
            <a:pPr lvl="1"/>
            <a:r>
              <a:rPr lang="fi-FI" dirty="0"/>
              <a:t>r =korrelaatiokerroin, r</a:t>
            </a:r>
            <a:r>
              <a:rPr lang="fi-FI" baseline="30000" dirty="0"/>
              <a:t>2</a:t>
            </a:r>
            <a:r>
              <a:rPr lang="fi-FI" dirty="0"/>
              <a:t> = selitysaste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4CE5564-7625-EE8D-B4E1-7037FAAD29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01740"/>
            <a:ext cx="2616200" cy="243136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67D4F847-1C8C-F6EC-7A78-29EC483446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2760" y="1415377"/>
            <a:ext cx="2758440" cy="2455314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ED08C266-08ED-1429-DEBD-C231B1F64D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4009563"/>
            <a:ext cx="6111240" cy="2677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81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6A1B60-3CCA-AD44-F1C0-C038823D5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fi-FI" sz="4800"/>
              <a:t>Esim. GeoGebran käyttö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30344E-DE0E-F312-22DE-A327014DB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2400" dirty="0"/>
              <a:t>Laske </a:t>
            </a:r>
            <a:r>
              <a:rPr lang="fi-FI" sz="2400" dirty="0" err="1"/>
              <a:t>GeoGebran</a:t>
            </a:r>
            <a:r>
              <a:rPr lang="fi-FI" sz="2400" dirty="0"/>
              <a:t> avulla sisarusten määrän keskiarvo ja </a:t>
            </a:r>
            <a:r>
              <a:rPr lang="fi-FI" sz="2400" dirty="0" err="1"/>
              <a:t>keskiahajonta</a:t>
            </a:r>
            <a:endParaRPr lang="fi-FI" sz="2400" dirty="0"/>
          </a:p>
          <a:p>
            <a:pPr marL="0" indent="0">
              <a:buNone/>
            </a:pPr>
            <a:endParaRPr lang="fi-FI" sz="2000" dirty="0"/>
          </a:p>
        </p:txBody>
      </p:sp>
      <p:pic>
        <p:nvPicPr>
          <p:cNvPr id="7" name="Kuva 6" descr="Kuva, joka sisältää kohteen teksti, kuvakaappaus, numero, Fontti&#10;&#10;Tekoälyllä luotu sisältö voi olla virheellistä.">
            <a:extLst>
              <a:ext uri="{FF2B5EF4-FFF2-40B4-BE49-F238E27FC236}">
                <a16:creationId xmlns:a16="http://schemas.microsoft.com/office/drawing/2014/main" id="{8C38ED8F-71EF-107E-7BB2-2FE9DF879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992" y="2484255"/>
            <a:ext cx="4557356" cy="3714244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56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08B465-450F-0D6A-3DBE-FC4391EDF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Todennäköisyys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47CBCFB-7318-32BA-A848-38BF0985A1A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22400"/>
                <a:ext cx="10515600" cy="47545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i-FI" dirty="0"/>
                  <a:t>Klassinen todennäköisyys:</a:t>
                </a:r>
              </a:p>
              <a:p>
                <a:pPr marL="0" indent="0">
                  <a:buNone/>
                </a:pPr>
                <a:endParaRPr lang="fi-FI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𝑠𝑒𝑙𝑖𝑡𝑒</m:t>
                          </m:r>
                        </m:e>
                      </m:d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𝑠𝑢𝑜𝑡𝑢𝑖𝑠𝑎𝑡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𝑡𝑎𝑝𝑎𝑢𝑘𝑠𝑒𝑡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𝑘𝑎𝑖𝑘𝑘𝑖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𝑡𝑎𝑝𝑎𝑢𝑘𝑠𝑒𝑡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endParaRPr lang="fi-FI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Geometrinen todennäköisyys, esim. pinta-alojen avulla</a:t>
                </a:r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47CBCFB-7318-32BA-A848-38BF0985A1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22400"/>
                <a:ext cx="10515600" cy="4754563"/>
              </a:xfrm>
              <a:blipFill>
                <a:blip r:embed="rId2"/>
                <a:stretch>
                  <a:fillRect l="-1217" t="-205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4456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CC9346-7003-F561-E0B9-EBF267310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8625"/>
            <a:ext cx="10515600" cy="5776913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Vähintään, enintään, ainakin,… =&gt; </a:t>
            </a:r>
            <a:r>
              <a:rPr lang="fi-FI" u="sng" dirty="0"/>
              <a:t>Vastatapahtuma</a:t>
            </a:r>
            <a:r>
              <a:rPr lang="fi-FI" dirty="0"/>
              <a:t> (?)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327E079-4B6B-2C96-5423-5E1D3FC587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840" y="981201"/>
            <a:ext cx="4202747" cy="2332251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4755744D-E2F2-04C6-B751-E3CC6AE58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429000"/>
            <a:ext cx="6418908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03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049741-8BDF-28E5-F851-F99606737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 </a:t>
            </a:r>
            <a:r>
              <a:rPr lang="fi-FI" b="1" dirty="0"/>
              <a:t>ja</a:t>
            </a:r>
            <a:r>
              <a:rPr lang="fi-FI" dirty="0"/>
              <a:t> B =&gt; </a:t>
            </a:r>
            <a:r>
              <a:rPr lang="fi-FI" u="sng" dirty="0"/>
              <a:t>Kertolaskusääntö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FFCC34BE-73D7-4E3A-4CA8-743E5DA040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77219"/>
            <a:ext cx="7277100" cy="1809750"/>
          </a:xfrm>
          <a:prstGeom prst="rect">
            <a:avLst/>
          </a:prstGeom>
        </p:spPr>
      </p:pic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E0A953F-743E-4D87-9F19-1D57FB90D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873500"/>
            <a:ext cx="8935720" cy="1675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12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25394B-32EB-8280-EDD9-26F93014F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120" y="219662"/>
            <a:ext cx="10515600" cy="549118"/>
          </a:xfrm>
        </p:spPr>
        <p:txBody>
          <a:bodyPr>
            <a:normAutofit fontScale="90000"/>
          </a:bodyPr>
          <a:lstStyle/>
          <a:p>
            <a:r>
              <a:rPr lang="fi-FI" dirty="0"/>
              <a:t>A </a:t>
            </a:r>
            <a:r>
              <a:rPr lang="fi-FI" b="1" dirty="0"/>
              <a:t>tai</a:t>
            </a:r>
            <a:r>
              <a:rPr lang="fi-FI" dirty="0"/>
              <a:t> B =&gt; </a:t>
            </a:r>
            <a:r>
              <a:rPr lang="fi-FI" u="sng" dirty="0"/>
              <a:t>Yhteenlaskusääntö</a:t>
            </a:r>
            <a:r>
              <a:rPr lang="fi-FI" dirty="0"/>
              <a:t>: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0960B08-C3D2-EEB1-4716-F38D1A6250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916333"/>
            <a:ext cx="8172450" cy="2722005"/>
          </a:xfr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343A852C-33FE-A32F-0B86-4CC9C2E8DA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914243"/>
            <a:ext cx="5471111" cy="283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2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8D85E5-BE95-4B35-A788-ACA9C6C14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Kuinka monella eri tavalla…?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5974CD2-F632-8951-388E-0071B6DF8D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Kuinka monta erilaista jonoa </a:t>
                </a:r>
              </a:p>
              <a:p>
                <a:pPr marL="0" indent="0">
                  <a:buNone/>
                </a:pPr>
                <a:r>
                  <a:rPr lang="fi-FI" dirty="0"/>
                  <a:t>		=&gt; Kertoma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!=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∙(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−1)∙(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−2)∙∙∙2∙1</m:t>
                    </m:r>
                  </m:oMath>
                </a14:m>
                <a:endParaRPr lang="fi-FI" dirty="0"/>
              </a:p>
              <a:p>
                <a:r>
                  <a:rPr lang="fi-FI" dirty="0"/>
                  <a:t>Kuinka monella eri tavalla ryhmästä voidaan valita joitain</a:t>
                </a:r>
              </a:p>
              <a:p>
                <a:pPr lvl="1"/>
                <a:r>
                  <a:rPr lang="fi-FI" dirty="0"/>
                  <a:t>Jos järjestyksellä on väliä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𝑛𝑃𝑟</m:t>
                      </m:r>
                    </m:oMath>
                  </m:oMathPara>
                </a14:m>
                <a:endParaRPr lang="fi-FI" dirty="0"/>
              </a:p>
              <a:p>
                <a:pPr lvl="1"/>
                <a:endParaRPr lang="fi-FI" dirty="0"/>
              </a:p>
              <a:p>
                <a:pPr lvl="1"/>
                <a:endParaRPr lang="fi-FI" dirty="0"/>
              </a:p>
              <a:p>
                <a:pPr lvl="1"/>
                <a:r>
                  <a:rPr lang="fi-FI" dirty="0"/>
                  <a:t>Jos järjestyksellä ei ole väliä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𝑛𝐶𝑟</m:t>
                      </m:r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5974CD2-F632-8951-388E-0071B6DF8D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E4BDE056-EA65-2077-F600-1D1EEFFE08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2037" y="5530850"/>
            <a:ext cx="1990725" cy="96202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852990B2-508E-2832-877D-9DB4BFC645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554" y="4001294"/>
            <a:ext cx="169545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73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9820AE-06F8-271E-F8EF-1DBFACA5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Odotusarvo ja keskihajonta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9D8D2BD1-94E7-CD23-DDA0-1D166835A6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5215" y="1825625"/>
            <a:ext cx="8801570" cy="4351338"/>
          </a:xfrm>
        </p:spPr>
      </p:pic>
    </p:spTree>
    <p:extLst>
      <p:ext uri="{BB962C8B-B14F-4D97-AF65-F5344CB8AC3E}">
        <p14:creationId xmlns:p14="http://schemas.microsoft.com/office/powerpoint/2010/main" val="3201245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183</Words>
  <Application>Microsoft Office PowerPoint</Application>
  <PresentationFormat>Laajakuva</PresentationFormat>
  <Paragraphs>48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Office-teema</vt:lpstr>
      <vt:lpstr>Kpl 15: Tilastot ja todennäköisyys (MaA 8)</vt:lpstr>
      <vt:lpstr>PowerPoint-esitys</vt:lpstr>
      <vt:lpstr>Esim. GeoGebran käyttö</vt:lpstr>
      <vt:lpstr>Todennäköisyys</vt:lpstr>
      <vt:lpstr>PowerPoint-esitys</vt:lpstr>
      <vt:lpstr>A ja B =&gt; Kertolaskusääntö</vt:lpstr>
      <vt:lpstr>A tai B =&gt; Yhteenlaskusääntö:</vt:lpstr>
      <vt:lpstr>Kuinka monella eri tavalla…?</vt:lpstr>
      <vt:lpstr>Odotusarvo ja keskihajonta</vt:lpstr>
      <vt:lpstr>Binomijakauma</vt:lpstr>
      <vt:lpstr>Tehtävät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 kertaus</dc:title>
  <dc:creator>Pynnönen Antti Ilari</dc:creator>
  <cp:lastModifiedBy>Pynnönen Antti Ilari</cp:lastModifiedBy>
  <cp:revision>6</cp:revision>
  <dcterms:created xsi:type="dcterms:W3CDTF">2024-01-21T10:00:49Z</dcterms:created>
  <dcterms:modified xsi:type="dcterms:W3CDTF">2026-01-18T15:25:54Z</dcterms:modified>
</cp:coreProperties>
</file>