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EECF210-C4BE-F6F7-2F2D-886F4F4E8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BC02A30-3D3C-8421-2200-DDF33040FD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8C422ED-317B-1E50-B291-8A0FB6413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8453F-31A7-4E30-9546-C71CB25720B5}" type="datetimeFigureOut">
              <a:rPr lang="fi-FI" smtClean="0"/>
              <a:t>8.1.2026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BCBDF94-2BDA-1705-DCEE-21130D3C5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751AE05-6853-7D10-9FCE-EF7D5574A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32CC-530C-46E2-BC3F-F26D9F79D0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178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92A911F-3B17-5DAD-58D1-8F13FF3FE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9EB597C6-93BA-6BF1-D9F7-EFC71898DF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C7532C2-8F8A-94EE-DB36-858C8B2D5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8453F-31A7-4E30-9546-C71CB25720B5}" type="datetimeFigureOut">
              <a:rPr lang="fi-FI" smtClean="0"/>
              <a:t>8.1.2026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E4E74BB-7B8B-F35A-B4C2-5E0CC86CE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9D72691-F6D3-378F-FB04-D8C13FE1E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32CC-530C-46E2-BC3F-F26D9F79D0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188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9ABD2E32-B31C-A913-1EA9-5708246C02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A6180C43-1781-6074-06CF-6179CF6B43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3ACF36-B174-6840-FFF5-D90D7512D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8453F-31A7-4E30-9546-C71CB25720B5}" type="datetimeFigureOut">
              <a:rPr lang="fi-FI" smtClean="0"/>
              <a:t>8.1.2026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523AF0D-C217-B0CC-D06E-5B6C44F66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18BADED-5CDE-6CBE-DAFB-D04250960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32CC-530C-46E2-BC3F-F26D9F79D0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5990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8BCA0C-A00A-84D6-B8D3-5BEDF47F9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889188F-C9A7-83C6-7594-4F384EB47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0CCD548-74A5-8B56-F692-19D77ECC6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8453F-31A7-4E30-9546-C71CB25720B5}" type="datetimeFigureOut">
              <a:rPr lang="fi-FI" smtClean="0"/>
              <a:t>8.1.2026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9DDADFB-CCEF-0A33-20C7-57F9983EA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0767106-FE4C-E542-0C82-97B919953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32CC-530C-46E2-BC3F-F26D9F79D0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7711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901932B-194E-010B-C660-F01C6E0B1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755917D-7F12-C58F-2478-BE64A0B7DF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74305C3-067E-DFF3-91B2-6748E2583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8453F-31A7-4E30-9546-C71CB25720B5}" type="datetimeFigureOut">
              <a:rPr lang="fi-FI" smtClean="0"/>
              <a:t>8.1.2026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6D0E97A-7E26-6F72-0243-1A402577F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388BD81-7210-5E4B-B46B-82EF8C447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32CC-530C-46E2-BC3F-F26D9F79D0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6770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40F109-3261-D0F9-4B78-E884C06CC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12CF0DF-0A76-4DB7-9DF8-7E8DE72920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9393C32-2F95-59AA-3831-B20AFD45B0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39AFBC1-42B7-5A73-52BC-EE1E6C700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8453F-31A7-4E30-9546-C71CB25720B5}" type="datetimeFigureOut">
              <a:rPr lang="fi-FI" smtClean="0"/>
              <a:t>8.1.2026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558E5BE-38BD-45F5-8232-1D9AE3ECF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15EEEB4-0B22-3A3B-BAF8-B2D7EDDFC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32CC-530C-46E2-BC3F-F26D9F79D0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2710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CFB4BC-6A69-5101-56CE-030957B64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E309FAA-2B20-708E-981A-8BF7583BA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9B98420-C9E3-CC9D-BB76-66B13BFF8E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DEFD14C-836B-8F30-D07A-3465BAA3A5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D5BA0C88-F5AB-C8CC-970A-0B5FE1A641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6F100CD1-E42B-5012-5D6E-19D84595B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8453F-31A7-4E30-9546-C71CB25720B5}" type="datetimeFigureOut">
              <a:rPr lang="fi-FI" smtClean="0"/>
              <a:t>8.1.2026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4531884-D0A1-DB58-E2DC-8177DEDE6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9F9007F1-3096-47BF-2B5C-61E0B7C64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32CC-530C-46E2-BC3F-F26D9F79D0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525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ECC36D-E66A-A787-D681-E090714D5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781B4EA-2C0C-D18F-2BE1-B69B00F0B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8453F-31A7-4E30-9546-C71CB25720B5}" type="datetimeFigureOut">
              <a:rPr lang="fi-FI" smtClean="0"/>
              <a:t>8.1.2026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B693357-68CA-0DF9-66E9-1DD173095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26D6AF8-85D8-A18B-5D3B-F545A4C63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32CC-530C-46E2-BC3F-F26D9F79D0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7983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0796A9FE-3259-5765-E03E-393092CD2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8453F-31A7-4E30-9546-C71CB25720B5}" type="datetimeFigureOut">
              <a:rPr lang="fi-FI" smtClean="0"/>
              <a:t>8.1.2026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F697D384-2F21-16C8-0861-1FDE8BFBD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A1BC378-6395-0D27-0CFC-EF08D7102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32CC-530C-46E2-BC3F-F26D9F79D0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9818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34C5CF-B214-4DF4-8FFC-C015812EA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1080BDA-DEB7-53CD-B278-779E6DC01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DC92F07-E4A4-1B57-C7C7-E697ADC07A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2F6B99A-E9C8-33F7-D3B7-E0D55683C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8453F-31A7-4E30-9546-C71CB25720B5}" type="datetimeFigureOut">
              <a:rPr lang="fi-FI" smtClean="0"/>
              <a:t>8.1.2026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580502F-E4FB-86D2-C773-B7AA7FE62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951A47A-4D69-8017-0A91-C4DC91DAA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32CC-530C-46E2-BC3F-F26D9F79D0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2978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DEE615-3C74-B9F3-BB05-2CB922675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472B5D86-C162-93D0-261D-A5B6290FAF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BF2B3EB-5551-1E4D-B53B-772D8DB2A5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FF2DEAC-47FA-89C2-91D6-7BE0A67D8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8453F-31A7-4E30-9546-C71CB25720B5}" type="datetimeFigureOut">
              <a:rPr lang="fi-FI" smtClean="0"/>
              <a:t>8.1.2026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0DE1EFB-CF8D-4047-4201-1751BD201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FE9D8C5-3AD6-1C3B-D6E7-102925D99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32CC-530C-46E2-BC3F-F26D9F79D0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3850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48DBB47-3CC7-E6B7-580A-5D0476500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376F981-B95F-7258-D36C-254BAD42FB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8A9D972-019E-9AF4-D94B-6A5071B261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D8453F-31A7-4E30-9546-C71CB25720B5}" type="datetimeFigureOut">
              <a:rPr lang="fi-FI" smtClean="0"/>
              <a:t>8.1.2026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89CE405-3B1E-7BFA-DBBB-F431C51413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2F3CBD5-B54C-CDF3-6087-85443F3385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0832CC-530C-46E2-BC3F-F26D9F79D0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1226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6FD7672-78BE-4D6F-A711-2CDB79B52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4662" y="323519"/>
            <a:ext cx="4323899" cy="6212748"/>
          </a:xfrm>
          <a:custGeom>
            <a:avLst/>
            <a:gdLst>
              <a:gd name="connsiteX0" fmla="*/ 0 w 4323899"/>
              <a:gd name="connsiteY0" fmla="*/ 0 h 6212748"/>
              <a:gd name="connsiteX1" fmla="*/ 742501 w 4323899"/>
              <a:gd name="connsiteY1" fmla="*/ 0 h 6212748"/>
              <a:gd name="connsiteX2" fmla="*/ 4323899 w 4323899"/>
              <a:gd name="connsiteY2" fmla="*/ 0 h 6212748"/>
              <a:gd name="connsiteX3" fmla="*/ 4323899 w 4323899"/>
              <a:gd name="connsiteY3" fmla="*/ 2864954 h 6212748"/>
              <a:gd name="connsiteX4" fmla="*/ 880454 w 4323899"/>
              <a:gd name="connsiteY4" fmla="*/ 6212748 h 6212748"/>
              <a:gd name="connsiteX5" fmla="*/ 0 w 4323899"/>
              <a:gd name="connsiteY5" fmla="*/ 6212748 h 6212748"/>
              <a:gd name="connsiteX6" fmla="*/ 0 w 4323899"/>
              <a:gd name="connsiteY6" fmla="*/ 6210962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3899" h="6212748">
                <a:moveTo>
                  <a:pt x="0" y="0"/>
                </a:moveTo>
                <a:lnTo>
                  <a:pt x="742501" y="0"/>
                </a:lnTo>
                <a:lnTo>
                  <a:pt x="4323899" y="0"/>
                </a:lnTo>
                <a:lnTo>
                  <a:pt x="4323899" y="2864954"/>
                </a:lnTo>
                <a:lnTo>
                  <a:pt x="880454" y="6212748"/>
                </a:lnTo>
                <a:lnTo>
                  <a:pt x="0" y="6212748"/>
                </a:lnTo>
                <a:lnTo>
                  <a:pt x="0" y="6210962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A62647B-1222-407C-8740-5A497612B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20EC6CC-F127-0485-F28B-3F09E84EFD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9293" y="806364"/>
            <a:ext cx="3354636" cy="2847413"/>
          </a:xfrm>
        </p:spPr>
        <p:txBody>
          <a:bodyPr anchor="b">
            <a:normAutofit/>
          </a:bodyPr>
          <a:lstStyle/>
          <a:p>
            <a:pPr algn="l"/>
            <a:r>
              <a:rPr lang="fi-FI" dirty="0"/>
              <a:t>Tilastot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86B05A8-9FC6-4D5E-0770-734D056AE8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29293" y="3703250"/>
            <a:ext cx="2435507" cy="1122750"/>
          </a:xfrm>
        </p:spPr>
        <p:txBody>
          <a:bodyPr anchor="t">
            <a:normAutofit/>
          </a:bodyPr>
          <a:lstStyle/>
          <a:p>
            <a:pPr algn="l"/>
            <a:r>
              <a:rPr lang="fi-FI" sz="2000"/>
              <a:t>MaB 5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F6217BB-85ED-F572-F788-D46F6CDEE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558" y="1374550"/>
            <a:ext cx="5604636" cy="409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755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F47CD47F-ED2C-2AF4-7E28-34537A0289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084" y="409882"/>
            <a:ext cx="9457374" cy="2115603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E64D7143-49F1-E83D-B45D-C40A0B195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6012" y="2934529"/>
            <a:ext cx="4934204" cy="303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947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2541CE-D1E7-C973-7348-82E6828BB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Tehtävät (Kpl 9)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08E55E8-83AD-DE27-AEEC-190C0B90E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Perustehtävät: 3, 4, 5, 6, 9, 10</a:t>
            </a:r>
          </a:p>
          <a:p>
            <a:r>
              <a:rPr lang="fi-FI" dirty="0"/>
              <a:t>Syventävät: 11, 13, 14, 19, 20, 21</a:t>
            </a:r>
          </a:p>
        </p:txBody>
      </p:sp>
    </p:spTree>
    <p:extLst>
      <p:ext uri="{BB962C8B-B14F-4D97-AF65-F5344CB8AC3E}">
        <p14:creationId xmlns:p14="http://schemas.microsoft.com/office/powerpoint/2010/main" val="2730848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0F26FB-B45E-2114-0193-732E084A1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Keskeiset asiat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734C2B-7FF8-515E-A61D-E51E5B0E5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Diskreetti- ja jatkuva jakauma</a:t>
            </a:r>
          </a:p>
          <a:p>
            <a:r>
              <a:rPr lang="fi-FI" dirty="0"/>
              <a:t>Tunnusluvut</a:t>
            </a:r>
          </a:p>
          <a:p>
            <a:r>
              <a:rPr lang="fi-FI" dirty="0"/>
              <a:t>Kuvaajat</a:t>
            </a:r>
          </a:p>
          <a:p>
            <a:r>
              <a:rPr lang="fi-FI" dirty="0" err="1"/>
              <a:t>GeoGebra</a:t>
            </a:r>
            <a:r>
              <a:rPr lang="fi-FI" dirty="0"/>
              <a:t>, </a:t>
            </a:r>
            <a:r>
              <a:rPr lang="fi-FI" dirty="0" err="1"/>
              <a:t>Libre</a:t>
            </a:r>
            <a:r>
              <a:rPr lang="fi-FI" dirty="0"/>
              <a:t> Office </a:t>
            </a:r>
            <a:r>
              <a:rPr lang="fi-FI" dirty="0" err="1"/>
              <a:t>Calc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4823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0CE9D1A-1F5B-328F-840A-E89B20F0D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fi-FI" dirty="0"/>
              <a:t>Diskreetti tilastollinen muuttuja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4305908-1AAC-FDCF-80A2-AA9410FA9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>
            <a:normAutofit/>
          </a:bodyPr>
          <a:lstStyle/>
          <a:p>
            <a:r>
              <a:rPr lang="fi-FI" sz="2000" dirty="0"/>
              <a:t>Erilliset arvot; Arvosana, puolue, sukupuoli ….</a:t>
            </a:r>
          </a:p>
          <a:p>
            <a:r>
              <a:rPr lang="fi-FI" sz="2000" dirty="0"/>
              <a:t>Kuvaaja erillisistä pylväistä</a:t>
            </a:r>
          </a:p>
          <a:p>
            <a:endParaRPr lang="fi-FI" sz="20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C24EB65A-608F-94C8-9779-9640FE91F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367" y="2793918"/>
            <a:ext cx="4788505" cy="2537906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41A34BB0-B395-B5F6-809F-DBAFF5C3F4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034" y="3707385"/>
            <a:ext cx="3930852" cy="250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11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EEF54A9-19C6-4DFE-5879-297F28759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fi-FI" dirty="0"/>
              <a:t>Jatkuva tilastollinen muuttuja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613E521-A87F-085F-4736-36CF1DA41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>
            <a:normAutofit/>
          </a:bodyPr>
          <a:lstStyle/>
          <a:p>
            <a:r>
              <a:rPr lang="fi-FI" sz="2000" dirty="0"/>
              <a:t>Arvot liikkuvat lukuväliltä toiselle</a:t>
            </a:r>
          </a:p>
          <a:p>
            <a:r>
              <a:rPr lang="fi-FI" sz="2000" dirty="0"/>
              <a:t>Paino, pituus, etäisyys, rahallisuus…</a:t>
            </a:r>
          </a:p>
          <a:p>
            <a:r>
              <a:rPr lang="fi-FI" sz="2000" dirty="0"/>
              <a:t>Luokittelu, todelliset alarajat/ylärajat, luokkakeskus</a:t>
            </a:r>
          </a:p>
          <a:p>
            <a:r>
              <a:rPr lang="fi-FI" sz="2000" dirty="0"/>
              <a:t>Kuvaaja jatkuu alueelta toiselle, tai viivadiagrammi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FAD39C59-AD68-49EF-6789-6C66394EF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3890" y="2184914"/>
            <a:ext cx="2899459" cy="3755915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Sisällön paikkamerkki 4">
            <a:extLst>
              <a:ext uri="{FF2B5EF4-FFF2-40B4-BE49-F238E27FC236}">
                <a16:creationId xmlns:a16="http://schemas.microsoft.com/office/drawing/2014/main" id="{E07BA653-F50D-2C67-2FE0-D295D8A1CF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126" y="4308260"/>
            <a:ext cx="4309188" cy="235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49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A03EDC-7067-4DFF-B672-541D016AA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BF3E39-B0BE-496A-8604-9007470FF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654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DAEE0AE-38C0-5A23-0131-339D64388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442" y="685800"/>
            <a:ext cx="4353116" cy="1474666"/>
          </a:xfrm>
        </p:spPr>
        <p:txBody>
          <a:bodyPr anchor="b">
            <a:normAutofit/>
          </a:bodyPr>
          <a:lstStyle/>
          <a:p>
            <a:pPr algn="ctr"/>
            <a:r>
              <a:rPr lang="fi-FI" sz="3200">
                <a:solidFill>
                  <a:srgbClr val="595959"/>
                </a:solidFill>
              </a:rPr>
              <a:t>Vertailulukuja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F34B449-E96D-364C-2322-D5FCA94FC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442" y="2447337"/>
            <a:ext cx="4353116" cy="3770434"/>
          </a:xfrm>
        </p:spPr>
        <p:txBody>
          <a:bodyPr anchor="t">
            <a:normAutofit/>
          </a:bodyPr>
          <a:lstStyle/>
          <a:p>
            <a:r>
              <a:rPr lang="fi-FI" sz="2000" dirty="0">
                <a:solidFill>
                  <a:srgbClr val="595959"/>
                </a:solidFill>
              </a:rPr>
              <a:t>Frekvenssi, suhteellinen frekvenssi</a:t>
            </a:r>
          </a:p>
          <a:p>
            <a:r>
              <a:rPr lang="fi-FI" sz="2000" dirty="0">
                <a:solidFill>
                  <a:srgbClr val="595959"/>
                </a:solidFill>
              </a:rPr>
              <a:t>Keskilukuja: Moodi, mediaani, keskiarvo</a:t>
            </a:r>
          </a:p>
          <a:p>
            <a:pPr marL="0" indent="0">
              <a:buNone/>
            </a:pPr>
            <a:endParaRPr lang="fi-FI" sz="2000" dirty="0">
              <a:solidFill>
                <a:srgbClr val="595959"/>
              </a:solidFill>
            </a:endParaRPr>
          </a:p>
          <a:p>
            <a:pPr marL="0" indent="0">
              <a:buNone/>
            </a:pPr>
            <a:r>
              <a:rPr lang="fi-FI" sz="2000" dirty="0">
                <a:solidFill>
                  <a:srgbClr val="595959"/>
                </a:solidFill>
              </a:rPr>
              <a:t>Hajontalukuja</a:t>
            </a:r>
          </a:p>
          <a:p>
            <a:r>
              <a:rPr lang="fi-FI" sz="2000" dirty="0">
                <a:solidFill>
                  <a:srgbClr val="595959"/>
                </a:solidFill>
              </a:rPr>
              <a:t>Vaihteluväli, keskihajonta</a:t>
            </a:r>
          </a:p>
          <a:p>
            <a:endParaRPr lang="fi-FI" sz="2000" dirty="0">
              <a:solidFill>
                <a:srgbClr val="595959"/>
              </a:solidFill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C67912A-2225-4D44-2ADE-E5CAAACCA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1" y="2180566"/>
            <a:ext cx="4797056" cy="254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14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F2534B6-44F8-1177-1465-D1F42381A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Kuvaajia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4A90282E-A35E-67BB-1F75-1491C39148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343" y="2015338"/>
            <a:ext cx="5071707" cy="2527512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8ABCB566-A95B-741B-32BE-941667D0D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1896" y="2015338"/>
            <a:ext cx="5664491" cy="312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682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189A02-11E7-CE29-2BA9-2AB794CFB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GeoGebra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29C5B7F-FB4D-4DE4-46B1-CBDCC1EB0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87" y="1611086"/>
            <a:ext cx="11234056" cy="4565877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arenR"/>
            </a:pPr>
            <a:r>
              <a:rPr lang="fi-FI" dirty="0"/>
              <a:t>Esim. pituudet: 136 cm, 140 cm, 135 cm, 156 cm, 170 cm, 165 cm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fi-FI" dirty="0"/>
              <a:t>Yhden muuttujan analyysi</a:t>
            </a:r>
          </a:p>
          <a:p>
            <a:pPr>
              <a:buFont typeface="Symbol" panose="05050102010706020507" pitchFamily="18" charset="2"/>
              <a:buChar char="Þ"/>
            </a:pPr>
            <a:endParaRPr lang="fi-FI" dirty="0"/>
          </a:p>
          <a:p>
            <a:pPr marL="0" indent="0">
              <a:buNone/>
            </a:pPr>
            <a:r>
              <a:rPr lang="fi-FI" dirty="0"/>
              <a:t>2) Kahden muuttujan analyysi. Esim.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Voi ratkaista myös LibreOffice </a:t>
            </a:r>
            <a:r>
              <a:rPr lang="fi-FI" dirty="0" err="1"/>
              <a:t>Calcilla</a:t>
            </a:r>
            <a:r>
              <a:rPr lang="fi-FI" dirty="0"/>
              <a:t>,</a:t>
            </a:r>
          </a:p>
          <a:p>
            <a:pPr marL="0" indent="0">
              <a:buNone/>
            </a:pPr>
            <a:r>
              <a:rPr lang="fi-FI" dirty="0"/>
              <a:t>Ohjeet oppikirjassa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7237ED02-F161-4147-00C1-EFE386A99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0049" y="3026229"/>
            <a:ext cx="3511730" cy="276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76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80022B0F-F8FA-FE2B-008B-148F465E0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413" y="424543"/>
            <a:ext cx="8570107" cy="489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198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E2F32A-CF05-765B-2AE7-BD92D0AAC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Korrelaatio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04435F5F-F387-C87F-7F26-59D90EE8D6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427698"/>
            <a:ext cx="10344343" cy="1620301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385D83C9-B345-C35D-E99A-ED4979C03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0117" y="3019675"/>
            <a:ext cx="2907197" cy="197981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5AB31136-2121-8CAD-53AB-0FFFAAC093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9122" y="2616693"/>
            <a:ext cx="2044562" cy="2303652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1C117A7D-CD54-9B42-73C0-803127E40D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2282" y="2626216"/>
            <a:ext cx="2065344" cy="2303653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CABA5E77-9A59-9EFA-0E48-7F4A9EBB74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1311" y="4930588"/>
            <a:ext cx="4201293" cy="185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02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151</Words>
  <Application>Microsoft Office PowerPoint</Application>
  <PresentationFormat>Laajakuva</PresentationFormat>
  <Paragraphs>36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6" baseType="lpstr">
      <vt:lpstr>Aptos</vt:lpstr>
      <vt:lpstr>Aptos Display</vt:lpstr>
      <vt:lpstr>Arial</vt:lpstr>
      <vt:lpstr>Symbol</vt:lpstr>
      <vt:lpstr>Office-teema</vt:lpstr>
      <vt:lpstr>Tilastot</vt:lpstr>
      <vt:lpstr>Keskeiset asiat</vt:lpstr>
      <vt:lpstr>Diskreetti tilastollinen muuttuja</vt:lpstr>
      <vt:lpstr>Jatkuva tilastollinen muuttuja</vt:lpstr>
      <vt:lpstr>Vertailulukuja</vt:lpstr>
      <vt:lpstr>Kuvaajia</vt:lpstr>
      <vt:lpstr>GeoGebra</vt:lpstr>
      <vt:lpstr>PowerPoint-esitys</vt:lpstr>
      <vt:lpstr>Korrelaatio</vt:lpstr>
      <vt:lpstr>PowerPoint-esitys</vt:lpstr>
      <vt:lpstr>Tehtävät (Kpl 9)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Pynnönen Antti Ilari</dc:creator>
  <cp:lastModifiedBy>Pynnönen Antti Ilari</cp:lastModifiedBy>
  <cp:revision>3</cp:revision>
  <dcterms:created xsi:type="dcterms:W3CDTF">2026-01-07T17:05:04Z</dcterms:created>
  <dcterms:modified xsi:type="dcterms:W3CDTF">2026-01-08T05:56:54Z</dcterms:modified>
</cp:coreProperties>
</file>