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59" d="100"/>
          <a:sy n="59" d="100"/>
        </p:scale>
        <p:origin x="96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915D885-DD2B-578A-E3F8-513ED12E617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83C2B5B4-2E4A-7AC6-9106-C8BD0AF9DE8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71527FC-5815-31F7-3FDC-72799ACEFD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B06F6-50B9-4725-B420-CCBF21BB90CE}" type="datetimeFigureOut">
              <a:rPr lang="fi-FI" smtClean="0"/>
              <a:t>20.1.2026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2E448EB2-9732-8E92-3B97-C8F93CFA95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B1B76BF9-9D4A-22B1-A8E7-C2948C9121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C37E28-C4F9-42D7-89C2-D9C5B0FAD21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639589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4AB5333-BD1C-7558-AD9F-F5B4FA62DC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EFBD059E-C4EF-C2CB-0CE0-B50FBF02AE9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352F51A1-1010-88D0-FA9B-7C2B0E74C8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B06F6-50B9-4725-B420-CCBF21BB90CE}" type="datetimeFigureOut">
              <a:rPr lang="fi-FI" smtClean="0"/>
              <a:t>20.1.2026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294DF084-C885-E26C-B805-DF3DC70A91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7D1E991E-DB17-9929-D0F4-728247C496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C37E28-C4F9-42D7-89C2-D9C5B0FAD21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800309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6F9B57D5-CDE3-123F-BF9F-C225EE5937C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36501F6B-850D-E7C8-4B68-2D1A8BA4917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27B1345A-E7AA-39BC-D061-6F2420EB29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B06F6-50B9-4725-B420-CCBF21BB90CE}" type="datetimeFigureOut">
              <a:rPr lang="fi-FI" smtClean="0"/>
              <a:t>20.1.2026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DBE9FA8F-11A1-60B8-5354-CC1974AD3E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23C59CD6-BC31-396A-759A-28A01CD5FE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C37E28-C4F9-42D7-89C2-D9C5B0FAD21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346005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7C03DA8-2828-74BC-227A-CAD5A23C65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1A8E91D-7684-DB7F-8F47-187A1250D37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AACAC287-5055-9B5B-FCE5-78493EEBAF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B06F6-50B9-4725-B420-CCBF21BB90CE}" type="datetimeFigureOut">
              <a:rPr lang="fi-FI" smtClean="0"/>
              <a:t>20.1.2026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17468FA2-DCA9-C653-D5DB-568A892084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51227AD5-DE90-E315-09F8-49534A66C2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C37E28-C4F9-42D7-89C2-D9C5B0FAD21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935126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FC83C76-1AB7-4839-1370-11BB4D7BEE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744714E8-4C65-285F-AF95-C5D8C8C43DD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3C281CDB-9DF2-D820-311F-417EE8BEB5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B06F6-50B9-4725-B420-CCBF21BB90CE}" type="datetimeFigureOut">
              <a:rPr lang="fi-FI" smtClean="0"/>
              <a:t>20.1.2026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87607F4B-E5C6-312A-F9D5-9DCCB28880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B000187F-3645-FCF4-D87B-0BED88064D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C37E28-C4F9-42D7-89C2-D9C5B0FAD21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47124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94A855F-C217-ACB3-01CF-15308AC37D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236F5BB9-5A22-D248-272A-63C070A3AC8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C7E64E21-6B61-B926-D436-1CC242EC05A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9E325D7A-8090-63F2-1252-BFEFD9B872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B06F6-50B9-4725-B420-CCBF21BB90CE}" type="datetimeFigureOut">
              <a:rPr lang="fi-FI" smtClean="0"/>
              <a:t>20.1.2026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864DA95A-7A75-871A-0536-E672649C66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4A65A8A6-EB0F-5260-EAE2-DFC2DEFB7B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C37E28-C4F9-42D7-89C2-D9C5B0FAD21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331390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ED25284-7CE9-1B68-9805-FB9E6459DC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92FE33CA-2CBC-3645-1C47-DBFE255D77E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A00B0923-7A70-FC7D-7E61-10188D85093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B2BE4AC5-D367-7E38-A958-4003BA8C1D0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3F655AA5-6B2A-1791-3F9B-5185AC41EBA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60E858EF-4444-EA31-2256-A46D2B53D9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B06F6-50B9-4725-B420-CCBF21BB90CE}" type="datetimeFigureOut">
              <a:rPr lang="fi-FI" smtClean="0"/>
              <a:t>20.1.2026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8BF4837A-B2A3-39B9-093D-3B20781E34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A5E34242-0A5D-7920-FFC3-99F1E9D003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C37E28-C4F9-42D7-89C2-D9C5B0FAD21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619066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D44761E-17DC-2754-9626-5DECC03DD3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7C57FFCB-7DF5-D53E-D8F3-EDDAC954CB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B06F6-50B9-4725-B420-CCBF21BB90CE}" type="datetimeFigureOut">
              <a:rPr lang="fi-FI" smtClean="0"/>
              <a:t>20.1.2026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3C2DEC7B-9A38-322F-A04B-EA8706F8E1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C7C740DF-0B37-7404-ED0C-13B7316E53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C37E28-C4F9-42D7-89C2-D9C5B0FAD21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406966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9FE64AB6-1D41-0BD3-DC13-D0E3BE113A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B06F6-50B9-4725-B420-CCBF21BB90CE}" type="datetimeFigureOut">
              <a:rPr lang="fi-FI" smtClean="0"/>
              <a:t>20.1.2026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BA7AAD2C-8A0E-7852-37EB-DDAD15F4B1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1C41816C-FCD6-C1A1-35AF-FAFBF12432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C37E28-C4F9-42D7-89C2-D9C5B0FAD21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652351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00B4929-A1E7-F235-2974-2BB0C8BBC5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73F69DC-3BEA-98AE-FA92-2F4C8DE6E9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3DEB12BF-18D7-11FF-4709-F7EB8706014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FC84093C-1572-B824-A39B-4E6484E836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B06F6-50B9-4725-B420-CCBF21BB90CE}" type="datetimeFigureOut">
              <a:rPr lang="fi-FI" smtClean="0"/>
              <a:t>20.1.2026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A271E014-5915-2D39-FC77-6F6B1F325C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E663138F-1916-C411-342A-6D4C742B6A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C37E28-C4F9-42D7-89C2-D9C5B0FAD21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07882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D6C51B6-9FFF-5A9E-0E1D-20A419E773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B9FA7D8C-8690-B0D8-5956-0C629FADE36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D926A8C5-A085-45E1-6775-BD581B52231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99DBD51B-3573-349C-3A46-E0D7D2A41C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B06F6-50B9-4725-B420-CCBF21BB90CE}" type="datetimeFigureOut">
              <a:rPr lang="fi-FI" smtClean="0"/>
              <a:t>20.1.2026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FD3C0E70-B262-C75D-97E9-C90C8F8841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7A5F9C03-CB14-A337-2D74-8E528CC6D2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C37E28-C4F9-42D7-89C2-D9C5B0FAD21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975995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779FC135-3B18-1FF8-1370-6043D099FB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139C12AF-0BFD-D714-6EBA-AB8EBC5DEA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5536AC6B-EAB2-50B7-6DEC-2F6EEDAB6FC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20B06F6-50B9-4725-B420-CCBF21BB90CE}" type="datetimeFigureOut">
              <a:rPr lang="fi-FI" smtClean="0"/>
              <a:t>20.1.2026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804DED5D-B712-69E8-4594-4818E47C810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59D67CB0-F1B9-7E90-CF39-0EE79F3DBB9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AC37E28-C4F9-42D7-89C2-D9C5B0FAD21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264090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6F5A5072-7B47-4D32-B52A-4EBBF590B8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715DAF0-AE1B-46C9-8A6B-DB2AA05AB9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-2" y="-22693"/>
            <a:ext cx="12191999" cy="4374129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rgbClr val="000000"/>
              </a:gs>
            </a:gsLst>
            <a:lin ang="15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016219D-510E-4184-9090-6D5578A87B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3908719" y="-3931841"/>
            <a:ext cx="4374557" cy="12192000"/>
          </a:xfrm>
          <a:prstGeom prst="rect">
            <a:avLst/>
          </a:prstGeom>
          <a:gradFill>
            <a:gsLst>
              <a:gs pos="40000">
                <a:schemeClr val="accent1">
                  <a:alpha val="0"/>
                </a:schemeClr>
              </a:gs>
              <a:gs pos="100000">
                <a:schemeClr val="accent1">
                  <a:lumMod val="75000"/>
                  <a:alpha val="52000"/>
                </a:schemeClr>
              </a:gs>
            </a:gsLst>
            <a:lin ang="2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AFF4A713-7B75-4B21-90D7-5AB19547C7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4136696" y="-3703868"/>
            <a:ext cx="4374128" cy="11736479"/>
          </a:xfrm>
          <a:prstGeom prst="rect">
            <a:avLst/>
          </a:prstGeom>
          <a:gradFill>
            <a:gsLst>
              <a:gs pos="17000">
                <a:schemeClr val="accent1">
                  <a:alpha val="0"/>
                </a:schemeClr>
              </a:gs>
              <a:gs pos="100000">
                <a:srgbClr val="000000">
                  <a:alpha val="37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C631C0B-6DA6-4E57-8231-CE32B3434A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5" y="-22690"/>
            <a:ext cx="8542485" cy="4374126"/>
          </a:xfrm>
          <a:prstGeom prst="rect">
            <a:avLst/>
          </a:prstGeom>
          <a:gradFill>
            <a:gsLst>
              <a:gs pos="0">
                <a:schemeClr val="accent1">
                  <a:lumMod val="50000"/>
                  <a:alpha val="0"/>
                </a:schemeClr>
              </a:gs>
              <a:gs pos="100000">
                <a:srgbClr val="000000">
                  <a:alpha val="25000"/>
                </a:srgbClr>
              </a:gs>
            </a:gsLst>
            <a:lin ang="18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C29501E6-A978-4A61-9689-9085AF97A5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2508972">
            <a:off x="5945431" y="-1032053"/>
            <a:ext cx="4990147" cy="4439131"/>
          </a:xfrm>
          <a:custGeom>
            <a:avLst/>
            <a:gdLst>
              <a:gd name="connsiteX0" fmla="*/ 4990147 w 4990147"/>
              <a:gd name="connsiteY0" fmla="*/ 2229378 h 4439131"/>
              <a:gd name="connsiteX1" fmla="*/ 917384 w 4990147"/>
              <a:gd name="connsiteY1" fmla="*/ 4439131 h 4439131"/>
              <a:gd name="connsiteX2" fmla="*/ 910814 w 4990147"/>
              <a:gd name="connsiteY2" fmla="*/ 4434219 h 4439131"/>
              <a:gd name="connsiteX3" fmla="*/ 0 w 4990147"/>
              <a:gd name="connsiteY3" fmla="*/ 2502877 h 4439131"/>
              <a:gd name="connsiteX4" fmla="*/ 2502877 w 4990147"/>
              <a:gd name="connsiteY4" fmla="*/ 0 h 4439131"/>
              <a:gd name="connsiteX5" fmla="*/ 4954904 w 4990147"/>
              <a:gd name="connsiteY5" fmla="*/ 1998460 h 44391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990147" h="4439131">
                <a:moveTo>
                  <a:pt x="4990147" y="2229378"/>
                </a:moveTo>
                <a:lnTo>
                  <a:pt x="917384" y="4439131"/>
                </a:lnTo>
                <a:lnTo>
                  <a:pt x="910814" y="4434219"/>
                </a:lnTo>
                <a:cubicBezTo>
                  <a:pt x="354557" y="3975154"/>
                  <a:pt x="0" y="3280421"/>
                  <a:pt x="0" y="2502877"/>
                </a:cubicBezTo>
                <a:cubicBezTo>
                  <a:pt x="0" y="1120576"/>
                  <a:pt x="1120576" y="0"/>
                  <a:pt x="2502877" y="0"/>
                </a:cubicBezTo>
                <a:cubicBezTo>
                  <a:pt x="3712390" y="0"/>
                  <a:pt x="4721520" y="857941"/>
                  <a:pt x="4954904" y="1998460"/>
                </a:cubicBezTo>
                <a:close/>
              </a:path>
            </a:pathLst>
          </a:custGeom>
          <a:gradFill>
            <a:gsLst>
              <a:gs pos="0">
                <a:schemeClr val="accent1">
                  <a:alpha val="22000"/>
                </a:schemeClr>
              </a:gs>
              <a:gs pos="87000">
                <a:schemeClr val="accent1">
                  <a:lumMod val="60000"/>
                  <a:lumOff val="40000"/>
                  <a:alpha val="2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1D5E28E9-A7E6-0BC4-0C6B-4CC881C04AD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14824" y="735106"/>
            <a:ext cx="10053763" cy="2928470"/>
          </a:xfrm>
        </p:spPr>
        <p:txBody>
          <a:bodyPr anchor="b">
            <a:normAutofit/>
          </a:bodyPr>
          <a:lstStyle/>
          <a:p>
            <a:pPr algn="l"/>
            <a:r>
              <a:rPr lang="fi-FI" sz="4800">
                <a:solidFill>
                  <a:srgbClr val="FFFFFF"/>
                </a:solidFill>
              </a:rPr>
              <a:t>Syventävät kurssit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0057F47A-5E06-DD45-774B-472B6936173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50682" y="4870824"/>
            <a:ext cx="10005951" cy="1458258"/>
          </a:xfrm>
        </p:spPr>
        <p:txBody>
          <a:bodyPr anchor="ctr">
            <a:normAutofit/>
          </a:bodyPr>
          <a:lstStyle/>
          <a:p>
            <a:pPr algn="l"/>
            <a:r>
              <a:rPr lang="fi-FI" dirty="0" err="1"/>
              <a:t>MaB</a:t>
            </a:r>
            <a:r>
              <a:rPr lang="fi-FI" dirty="0"/>
              <a:t> 8 Matemaattinen analyysi (Kpl 13)</a:t>
            </a:r>
          </a:p>
          <a:p>
            <a:pPr algn="l"/>
            <a:r>
              <a:rPr lang="fi-FI" dirty="0" err="1"/>
              <a:t>MaB</a:t>
            </a:r>
            <a:r>
              <a:rPr lang="fi-FI" dirty="0"/>
              <a:t> 9 Tilastolliset ja todennäköisyysjakaumat (Kpl 14)</a:t>
            </a:r>
          </a:p>
        </p:txBody>
      </p:sp>
    </p:spTree>
    <p:extLst>
      <p:ext uri="{BB962C8B-B14F-4D97-AF65-F5344CB8AC3E}">
        <p14:creationId xmlns:p14="http://schemas.microsoft.com/office/powerpoint/2010/main" val="7007961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7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7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84ECDE7A-6944-466D-8FFE-149A29BA6BA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B3420082-9415-44EC-802E-C77D71D59C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58209" y="0"/>
            <a:ext cx="11167447" cy="2018806"/>
          </a:xfrm>
          <a:prstGeom prst="rect">
            <a:avLst/>
          </a:prstGeom>
          <a:ln w="12700">
            <a:solidFill>
              <a:srgbClr val="E1E1E1"/>
            </a:solidFill>
          </a:ln>
          <a:effectLst>
            <a:outerShdw blurRad="50800" dist="38100" dir="2700000" algn="t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55A52C45-1FCB-4636-A80F-2849B8226C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6928" y="0"/>
            <a:ext cx="11155680" cy="2011680"/>
          </a:xfrm>
          <a:prstGeom prst="rect">
            <a:avLst/>
          </a:prstGeom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5D1C7DC9-0914-2537-66C6-9D852CD3EA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5568" y="548640"/>
            <a:ext cx="10168128" cy="926247"/>
          </a:xfrm>
        </p:spPr>
        <p:txBody>
          <a:bodyPr>
            <a:normAutofit/>
          </a:bodyPr>
          <a:lstStyle/>
          <a:p>
            <a:pPr algn="ctr"/>
            <a:r>
              <a:rPr lang="fi-FI" sz="4000" dirty="0" err="1"/>
              <a:t>MaB</a:t>
            </a:r>
            <a:r>
              <a:rPr lang="fi-FI" sz="4000" dirty="0"/>
              <a:t> 8: Matemaattinen analyysi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768EB4DD-3704-43AD-92B3-C4E0C6EA92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98834" y="770799"/>
            <a:ext cx="128016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5" name="Kuva 4" descr="Kuva, joka sisältää kohteen Tontti, diagrammi, viiva&#10;&#10;Tekoälyllä luotu sisältö voi olla virheellistä.">
            <a:extLst>
              <a:ext uri="{FF2B5EF4-FFF2-40B4-BE49-F238E27FC236}">
                <a16:creationId xmlns:a16="http://schemas.microsoft.com/office/drawing/2014/main" id="{6518FC33-4EF0-A78C-64E6-F78EB4183D9B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5481" r="10950"/>
          <a:stretch>
            <a:fillRect/>
          </a:stretch>
        </p:blipFill>
        <p:spPr>
          <a:xfrm>
            <a:off x="908304" y="2478024"/>
            <a:ext cx="6009855" cy="3694176"/>
          </a:xfrm>
          <a:prstGeom prst="rect">
            <a:avLst/>
          </a:prstGeom>
        </p:spPr>
      </p:pic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D1BBF2E-581F-8383-BD60-6147212A3F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411453" y="2209800"/>
            <a:ext cx="3872243" cy="3962400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fi-FI" sz="2400" b="1" u="sng" dirty="0"/>
              <a:t>Funktion kulun tutkiminen</a:t>
            </a:r>
          </a:p>
          <a:p>
            <a:endParaRPr lang="fi-FI" sz="1800" dirty="0"/>
          </a:p>
          <a:p>
            <a:r>
              <a:rPr lang="fi-FI" sz="1800" dirty="0"/>
              <a:t>Derivointi, derivoimissäännöt</a:t>
            </a:r>
          </a:p>
          <a:p>
            <a:r>
              <a:rPr lang="fi-FI" sz="1800" dirty="0"/>
              <a:t>Ääriarvokohdat, ääriarvot</a:t>
            </a:r>
          </a:p>
          <a:p>
            <a:r>
              <a:rPr lang="fi-FI" sz="1800" dirty="0"/>
              <a:t>Kasvavuus, vähenevyys</a:t>
            </a:r>
          </a:p>
          <a:p>
            <a:r>
              <a:rPr lang="fi-FI" sz="1800" dirty="0"/>
              <a:t>Suurin arvo, pienin arvo</a:t>
            </a:r>
          </a:p>
          <a:p>
            <a:r>
              <a:rPr lang="fi-FI" sz="1800" dirty="0"/>
              <a:t>Sovellukset</a:t>
            </a:r>
          </a:p>
          <a:p>
            <a:endParaRPr lang="fi-FI" sz="1800" dirty="0"/>
          </a:p>
          <a:p>
            <a:r>
              <a:rPr lang="fi-FI" sz="1800" dirty="0"/>
              <a:t>Kulkukaavio</a:t>
            </a:r>
          </a:p>
        </p:txBody>
      </p:sp>
    </p:spTree>
    <p:extLst>
      <p:ext uri="{BB962C8B-B14F-4D97-AF65-F5344CB8AC3E}">
        <p14:creationId xmlns:p14="http://schemas.microsoft.com/office/powerpoint/2010/main" val="37182026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CC03C9D-3316-AFBD-E1D6-6622826905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Derivaatta</a:t>
            </a:r>
          </a:p>
        </p:txBody>
      </p:sp>
      <p:pic>
        <p:nvPicPr>
          <p:cNvPr id="5" name="Sisällön paikkamerkki 4" descr="Kuva, joka sisältää kohteen teksti, Fontti, kuvakaappaus, käsiala&#10;&#10;Tekoälyllä luotu sisältö voi olla virheellistä.">
            <a:extLst>
              <a:ext uri="{FF2B5EF4-FFF2-40B4-BE49-F238E27FC236}">
                <a16:creationId xmlns:a16="http://schemas.microsoft.com/office/drawing/2014/main" id="{B707731D-73C5-6258-DACE-DD4840B8052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53337" y="1912110"/>
            <a:ext cx="2408494" cy="1756375"/>
          </a:xfrm>
          <a:prstGeom prst="rect">
            <a:avLst/>
          </a:prstGeom>
        </p:spPr>
      </p:pic>
      <p:pic>
        <p:nvPicPr>
          <p:cNvPr id="7" name="Kuva 6" descr="Kuva, joka sisältää kohteen teksti, viiva, Tontti, diagrammi&#10;&#10;Tekoälyllä luotu sisältö voi olla virheellistä.">
            <a:extLst>
              <a:ext uri="{FF2B5EF4-FFF2-40B4-BE49-F238E27FC236}">
                <a16:creationId xmlns:a16="http://schemas.microsoft.com/office/drawing/2014/main" id="{66402418-6E24-E627-0189-4B307C63B27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83610" y="2939143"/>
            <a:ext cx="2512390" cy="2958717"/>
          </a:xfrm>
          <a:prstGeom prst="rect">
            <a:avLst/>
          </a:prstGeom>
        </p:spPr>
      </p:pic>
      <p:pic>
        <p:nvPicPr>
          <p:cNvPr id="9" name="Kuva 8" descr="Kuva, joka sisältää kohteen viiva, teksti, diagrammi, Fontti&#10;&#10;Tekoälyllä luotu sisältö voi olla virheellistä.">
            <a:extLst>
              <a:ext uri="{FF2B5EF4-FFF2-40B4-BE49-F238E27FC236}">
                <a16:creationId xmlns:a16="http://schemas.microsoft.com/office/drawing/2014/main" id="{35B59C51-D45B-C441-23A3-988E538AE0A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269807" y="1880826"/>
            <a:ext cx="4225920" cy="2266631"/>
          </a:xfrm>
          <a:prstGeom prst="rect">
            <a:avLst/>
          </a:prstGeom>
        </p:spPr>
      </p:pic>
      <p:pic>
        <p:nvPicPr>
          <p:cNvPr id="11" name="Kuva 10" descr="Kuva, joka sisältää kohteen kuvakaappaus, Suorakaide, luonnos, muotoilu&#10;&#10;Tekoälyllä luotu sisältö voi olla virheellistä.">
            <a:extLst>
              <a:ext uri="{FF2B5EF4-FFF2-40B4-BE49-F238E27FC236}">
                <a16:creationId xmlns:a16="http://schemas.microsoft.com/office/drawing/2014/main" id="{743CAC11-D4CA-9CED-6D37-799F7BA1125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83462" y="4650896"/>
            <a:ext cx="4100261" cy="15975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95995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A78CEA6-7FB5-E902-202D-89DCF13F06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i-FI" dirty="0" err="1"/>
              <a:t>MaB</a:t>
            </a:r>
            <a:r>
              <a:rPr lang="fi-FI" dirty="0"/>
              <a:t> 9: Tilastolliset ja todennäköisyysjakaumat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A47C0B93-7720-8543-91C5-C77C786BE3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Tilastot ja todennäköisyys kurssin (</a:t>
            </a:r>
            <a:r>
              <a:rPr lang="fi-FI" dirty="0" err="1"/>
              <a:t>MaB</a:t>
            </a:r>
            <a:r>
              <a:rPr lang="fi-FI" dirty="0"/>
              <a:t> 5) syventävä kurssi</a:t>
            </a:r>
          </a:p>
          <a:p>
            <a:r>
              <a:rPr lang="fi-FI" dirty="0"/>
              <a:t>Muodostetaan erilaisia jakaumia kuvaajien avulla</a:t>
            </a:r>
          </a:p>
          <a:p>
            <a:r>
              <a:rPr lang="fi-FI" dirty="0"/>
              <a:t>Keskiluvut; Keskiarvo, keskihajonta</a:t>
            </a:r>
          </a:p>
          <a:p>
            <a:r>
              <a:rPr lang="fi-FI" dirty="0" err="1"/>
              <a:t>Binomitodennököisyys</a:t>
            </a:r>
            <a:r>
              <a:rPr lang="fi-FI" dirty="0"/>
              <a:t>, binomijakauma, normaalijakauma</a:t>
            </a:r>
          </a:p>
          <a:p>
            <a:r>
              <a:rPr lang="fi-FI" dirty="0" err="1"/>
              <a:t>GeoGebra</a:t>
            </a:r>
            <a:r>
              <a:rPr lang="fi-FI" dirty="0"/>
              <a:t> (todennäköisyys jakaumat)</a:t>
            </a:r>
          </a:p>
        </p:txBody>
      </p:sp>
    </p:spTree>
    <p:extLst>
      <p:ext uri="{BB962C8B-B14F-4D97-AF65-F5344CB8AC3E}">
        <p14:creationId xmlns:p14="http://schemas.microsoft.com/office/powerpoint/2010/main" val="29790192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55C211D-58EE-2AA2-C913-4C68146ABA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Binomijakauma</a:t>
            </a:r>
          </a:p>
        </p:txBody>
      </p:sp>
      <p:sp>
        <p:nvSpPr>
          <p:cNvPr id="6" name="Tekstiruutu 5">
            <a:extLst>
              <a:ext uri="{FF2B5EF4-FFF2-40B4-BE49-F238E27FC236}">
                <a16:creationId xmlns:a16="http://schemas.microsoft.com/office/drawing/2014/main" id="{AC1A242A-73D0-7AAF-7911-3BF3E771443F}"/>
              </a:ext>
            </a:extLst>
          </p:cNvPr>
          <p:cNvSpPr txBox="1"/>
          <p:nvPr/>
        </p:nvSpPr>
        <p:spPr>
          <a:xfrm>
            <a:off x="668238" y="1506022"/>
            <a:ext cx="10515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2400" dirty="0"/>
              <a:t>Tehdään useampi toisto ja katsotaan kuinka monta kertaa jokin toistuu</a:t>
            </a:r>
          </a:p>
          <a:p>
            <a:r>
              <a:rPr lang="fi-FI" sz="2400" dirty="0"/>
              <a:t>Esim. Heitetään noppaa kymmenen kertaa, muodosta jakauma eri määrille kuutosia (0-10 kpl)</a:t>
            </a:r>
          </a:p>
        </p:txBody>
      </p:sp>
      <p:pic>
        <p:nvPicPr>
          <p:cNvPr id="8" name="Kuva 7" descr="Kuva, joka sisältää kohteen teksti, kuvakaappaus, viiva, diagrammi&#10;&#10;Tekoälyllä luotu sisältö voi olla virheellistä.">
            <a:extLst>
              <a:ext uri="{FF2B5EF4-FFF2-40B4-BE49-F238E27FC236}">
                <a16:creationId xmlns:a16="http://schemas.microsoft.com/office/drawing/2014/main" id="{22B409FD-5124-1DE8-C9EA-77994A73FF8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1151" y="2706351"/>
            <a:ext cx="11251629" cy="35988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39824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305CF83-BD5D-75F2-EA67-F365498538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Laskemalla</a:t>
            </a:r>
          </a:p>
        </p:txBody>
      </p:sp>
      <p:pic>
        <p:nvPicPr>
          <p:cNvPr id="5" name="Sisällön paikkamerkki 4" descr="Kuva, joka sisältää kohteen teksti, kuvakaappaus, Fontti&#10;&#10;Tekoälyllä luotu sisältö voi olla virheellistä.">
            <a:extLst>
              <a:ext uri="{FF2B5EF4-FFF2-40B4-BE49-F238E27FC236}">
                <a16:creationId xmlns:a16="http://schemas.microsoft.com/office/drawing/2014/main" id="{6AAD7EF3-5DF6-E515-7D6D-43100D0C624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44406" y="1545770"/>
            <a:ext cx="11028072" cy="34181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85757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10F1D16-73E4-7654-CE3E-E72C9F9B79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Normaalijakauma</a:t>
            </a:r>
          </a:p>
        </p:txBody>
      </p:sp>
      <p:pic>
        <p:nvPicPr>
          <p:cNvPr id="5" name="Sisällön paikkamerkki 4" descr="Kuva, joka sisältää kohteen teksti, kuvakaappaus, diagrammi, Fontti&#10;&#10;Tekoälyllä luotu sisältö voi olla virheellistä.">
            <a:extLst>
              <a:ext uri="{FF2B5EF4-FFF2-40B4-BE49-F238E27FC236}">
                <a16:creationId xmlns:a16="http://schemas.microsoft.com/office/drawing/2014/main" id="{6C04598A-77BF-5FCC-7495-104056D1811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577602" y="1690688"/>
            <a:ext cx="8217005" cy="47389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6026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C918AB9-51FD-B956-4911-6E1236F157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Tehtävät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BAA38903-C172-766F-D1E0-905F7C1D2D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Kpl 13 (</a:t>
            </a:r>
            <a:r>
              <a:rPr lang="fi-FI" dirty="0" err="1"/>
              <a:t>MaB</a:t>
            </a:r>
            <a:r>
              <a:rPr lang="fi-FI" dirty="0"/>
              <a:t> 8): </a:t>
            </a:r>
            <a:r>
              <a:rPr lang="fi-FI" dirty="0" err="1"/>
              <a:t>Perust</a:t>
            </a:r>
            <a:r>
              <a:rPr lang="fi-FI" dirty="0"/>
              <a:t>. 1-10, </a:t>
            </a:r>
            <a:r>
              <a:rPr lang="fi-FI"/>
              <a:t>syventävät 11 - </a:t>
            </a:r>
            <a:r>
              <a:rPr lang="fi-FI" dirty="0"/>
              <a:t>…</a:t>
            </a:r>
          </a:p>
          <a:p>
            <a:r>
              <a:rPr lang="fi-FI" dirty="0"/>
              <a:t>Kpl 14 (</a:t>
            </a:r>
            <a:r>
              <a:rPr lang="fi-FI" dirty="0" err="1"/>
              <a:t>MaB</a:t>
            </a:r>
            <a:r>
              <a:rPr lang="fi-FI" dirty="0"/>
              <a:t> 9): </a:t>
            </a:r>
            <a:r>
              <a:rPr lang="fi-FI" dirty="0" err="1"/>
              <a:t>Perust</a:t>
            </a:r>
            <a:r>
              <a:rPr lang="fi-FI" dirty="0"/>
              <a:t>. 1-10, syventävät 11 - …</a:t>
            </a:r>
          </a:p>
        </p:txBody>
      </p:sp>
    </p:spTree>
    <p:extLst>
      <p:ext uri="{BB962C8B-B14F-4D97-AF65-F5344CB8AC3E}">
        <p14:creationId xmlns:p14="http://schemas.microsoft.com/office/powerpoint/2010/main" val="30332968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</TotalTime>
  <Words>138</Words>
  <Application>Microsoft Office PowerPoint</Application>
  <PresentationFormat>Laajakuva</PresentationFormat>
  <Paragraphs>28</Paragraphs>
  <Slides>8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8</vt:i4>
      </vt:variant>
    </vt:vector>
  </HeadingPairs>
  <TitlesOfParts>
    <vt:vector size="13" baseType="lpstr">
      <vt:lpstr>Aptos</vt:lpstr>
      <vt:lpstr>Aptos Display</vt:lpstr>
      <vt:lpstr>Arial</vt:lpstr>
      <vt:lpstr>Calibri</vt:lpstr>
      <vt:lpstr>Office-teema</vt:lpstr>
      <vt:lpstr>Syventävät kurssit</vt:lpstr>
      <vt:lpstr>MaB 8: Matemaattinen analyysi</vt:lpstr>
      <vt:lpstr>Derivaatta</vt:lpstr>
      <vt:lpstr>MaB 9: Tilastolliset ja todennäköisyysjakaumat</vt:lpstr>
      <vt:lpstr>Binomijakauma</vt:lpstr>
      <vt:lpstr>Laskemalla</vt:lpstr>
      <vt:lpstr>Normaalijakauma</vt:lpstr>
      <vt:lpstr>Tehtävät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Pynnönen Antti Ilari</dc:creator>
  <cp:lastModifiedBy>Pynnönen Antti Ilari</cp:lastModifiedBy>
  <cp:revision>3</cp:revision>
  <dcterms:created xsi:type="dcterms:W3CDTF">2026-01-19T12:19:20Z</dcterms:created>
  <dcterms:modified xsi:type="dcterms:W3CDTF">2026-01-20T08:10:28Z</dcterms:modified>
</cp:coreProperties>
</file>