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59" d="100"/>
          <a:sy n="59" d="100"/>
        </p:scale>
        <p:origin x="96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58ADF27-679D-3173-8043-1B7C62E63E6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FFDBD64B-E237-5A5C-D669-D1C0F07146B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38369C26-E0CF-A0DB-3F9C-E592A33AE0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0A5AA-37FC-49ED-B591-7AB1552AF5CC}" type="datetimeFigureOut">
              <a:rPr lang="fi-FI" smtClean="0"/>
              <a:t>12.1.2026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B4102436-3BB9-D7F8-7E96-BE688F5825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8AC5B51F-6512-880D-7C0D-CC39254D4E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6B2B6D-AFE8-40BE-995A-8C89E7BFE29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762445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C787B5F-7DDE-3FBC-5826-CF82D2F68C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145EE5D8-BD3B-8E26-1BD2-5663E4BB97B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5236D36F-DAB8-0288-47CB-DB80ADB043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0A5AA-37FC-49ED-B591-7AB1552AF5CC}" type="datetimeFigureOut">
              <a:rPr lang="fi-FI" smtClean="0"/>
              <a:t>12.1.2026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5734D6D-EC57-1057-2F1E-D608415B1B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0DB80458-FC3F-A847-8BB4-53F13984A4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6B2B6D-AFE8-40BE-995A-8C89E7BFE29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945934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C0BBF2BB-D89B-9D0D-1071-F31674755ED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C69B1956-E9D7-16D2-8EA8-01A349EA9CD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C21ABBBE-57FF-6AC4-79CE-13C39EA2D1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0A5AA-37FC-49ED-B591-7AB1552AF5CC}" type="datetimeFigureOut">
              <a:rPr lang="fi-FI" smtClean="0"/>
              <a:t>12.1.2026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29CCF19F-839A-6E80-616B-31A1E23C55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E4836DF-3D82-E194-4C1D-92C726FE82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6B2B6D-AFE8-40BE-995A-8C89E7BFE29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702517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1F9610D-F6C6-C186-C55E-C2513EC5AC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86E2F82-2AF8-E3CF-1ADE-59048AF526B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0DEB7A1A-708E-E057-55E5-7EF01E0909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0A5AA-37FC-49ED-B591-7AB1552AF5CC}" type="datetimeFigureOut">
              <a:rPr lang="fi-FI" smtClean="0"/>
              <a:t>12.1.2026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4F507C12-9A40-D94F-49D9-71A53FC1B9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230420B9-93F0-C9B5-1526-A80A5BE998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6B2B6D-AFE8-40BE-995A-8C89E7BFE29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651258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D31733B-1113-ECD7-66EA-F845ADE336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22D33325-90B6-1F82-FD50-3D046A3BFD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4006F63D-00EB-11BC-709F-DF02DC9677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0A5AA-37FC-49ED-B591-7AB1552AF5CC}" type="datetimeFigureOut">
              <a:rPr lang="fi-FI" smtClean="0"/>
              <a:t>12.1.2026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FB536D3C-E894-1C73-1FDF-8D73583033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0E52E6B1-9AD8-2720-C599-57DFCF0B8F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6B2B6D-AFE8-40BE-995A-8C89E7BFE29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900400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9CDA66D-8C73-24EA-84FE-839E230384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82918E7-5DDE-3AA4-255A-911362C8530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3BB7E0CD-3524-1BF4-045B-1426E9933CE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2B25AD53-54DA-0346-2EAA-FDB78A98B9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0A5AA-37FC-49ED-B591-7AB1552AF5CC}" type="datetimeFigureOut">
              <a:rPr lang="fi-FI" smtClean="0"/>
              <a:t>12.1.2026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3AFBEBED-8AC6-6E6E-3709-12FFBAD873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ED1C7EC5-E17C-A357-E856-5AED0BEFA7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6B2B6D-AFE8-40BE-995A-8C89E7BFE29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322698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0BAF9D3-8980-27FB-1924-762144B8E1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B41390E8-8A78-A7B8-5B7D-ACDF3DDA6AD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AD28EB11-F43B-8FBF-7A5F-7ED4A1A4121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8823C88C-7038-19E4-4FCB-60F2883CB08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677D395D-B3EB-262B-13DA-C169213273E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068315F4-506A-504D-8010-C689ED5A0D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0A5AA-37FC-49ED-B591-7AB1552AF5CC}" type="datetimeFigureOut">
              <a:rPr lang="fi-FI" smtClean="0"/>
              <a:t>12.1.2026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5DE54D35-11F3-B8E1-F397-5D3CEA974A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E6F88040-246D-C171-4A32-3C49EA12CC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6B2B6D-AFE8-40BE-995A-8C89E7BFE29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790681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9155BF5-A2AB-FA50-3981-D86771DF19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9B7A7929-0C4B-7B23-79F1-10F98D072B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0A5AA-37FC-49ED-B591-7AB1552AF5CC}" type="datetimeFigureOut">
              <a:rPr lang="fi-FI" smtClean="0"/>
              <a:t>12.1.2026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07EAD295-B099-3F7A-0E30-385B8BF155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1C903395-1A40-3802-ADC5-C4F4F2C100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6B2B6D-AFE8-40BE-995A-8C89E7BFE29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747790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417D749B-CB9F-D882-5D55-BA43CFF347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0A5AA-37FC-49ED-B591-7AB1552AF5CC}" type="datetimeFigureOut">
              <a:rPr lang="fi-FI" smtClean="0"/>
              <a:t>12.1.2026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D22D7ACC-376D-CF70-ABEB-895F53159F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D5DDAABA-A1AF-BA23-7872-29233FEA6E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6B2B6D-AFE8-40BE-995A-8C89E7BFE29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545271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DF628D1-9E01-348D-2650-AB52E59794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D73819A-5F48-1984-ECDA-BDFBA75DA4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A2B4E8BE-D7A0-B2E7-EA1A-7503C859BEA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CF602C0B-84D5-68E1-91F7-3E232C6966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0A5AA-37FC-49ED-B591-7AB1552AF5CC}" type="datetimeFigureOut">
              <a:rPr lang="fi-FI" smtClean="0"/>
              <a:t>12.1.2026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9AA34203-488B-5C8E-3A23-0CF62E506B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70F36A62-CBBB-0C07-94B0-625248666B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6B2B6D-AFE8-40BE-995A-8C89E7BFE29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85048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CB290B3-7B0B-16EB-E262-54CECC7F6B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565F05EA-A55B-1C89-DADD-C44FC195C38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98DBF7FE-8F09-1EA0-9F46-5B9CFE7F966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03219211-58F2-20E8-5111-264476452D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0A5AA-37FC-49ED-B591-7AB1552AF5CC}" type="datetimeFigureOut">
              <a:rPr lang="fi-FI" smtClean="0"/>
              <a:t>12.1.2026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1A423043-1DBE-B40A-04A9-53427D213F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FF545E5B-1916-8A47-6F72-7BCC4282B1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6B2B6D-AFE8-40BE-995A-8C89E7BFE29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55379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19DF3DC2-890E-0974-6946-73AD9F2741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3B5B8426-7823-3EA5-0715-A2B71BAC758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CDDBAE1B-12C8-089F-8D5D-9C808D832ED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550A5AA-37FC-49ED-B591-7AB1552AF5CC}" type="datetimeFigureOut">
              <a:rPr lang="fi-FI" smtClean="0"/>
              <a:t>12.1.2026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16ACA7B1-D629-A6DB-5687-0BC40B12884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7BDE7C43-51DA-B7DB-468E-549872662AA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B6B2B6D-AFE8-40BE-995A-8C89E7BFE29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765387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2" name="Rectangle 9">
            <a:extLst>
              <a:ext uri="{FF2B5EF4-FFF2-40B4-BE49-F238E27FC236}">
                <a16:creationId xmlns:a16="http://schemas.microsoft.com/office/drawing/2014/main" id="{8D0D6D3E-D7F9-4591-9CA9-DDF4DB1F73D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"/>
            <a:ext cx="12192000" cy="6857997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E36728F4-018A-C5DA-B41F-7BEB2306599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82639" y="1012536"/>
            <a:ext cx="4613300" cy="3163224"/>
          </a:xfrm>
        </p:spPr>
        <p:txBody>
          <a:bodyPr anchor="t">
            <a:normAutofit/>
          </a:bodyPr>
          <a:lstStyle/>
          <a:p>
            <a:pPr algn="l"/>
            <a:r>
              <a:rPr lang="fi-FI" sz="4800"/>
              <a:t>Rahan arvo ja verotus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3E7CAB90-80CC-F190-52C9-F906301AA56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82638" y="4389120"/>
            <a:ext cx="4408228" cy="1192815"/>
          </a:xfrm>
        </p:spPr>
        <p:txBody>
          <a:bodyPr anchor="b">
            <a:normAutofit/>
          </a:bodyPr>
          <a:lstStyle/>
          <a:p>
            <a:pPr algn="l"/>
            <a:r>
              <a:rPr lang="fi-FI"/>
              <a:t>MaB 6</a:t>
            </a:r>
          </a:p>
        </p:txBody>
      </p:sp>
      <p:sp>
        <p:nvSpPr>
          <p:cNvPr id="23" name="Rectangle 11">
            <a:extLst>
              <a:ext uri="{FF2B5EF4-FFF2-40B4-BE49-F238E27FC236}">
                <a16:creationId xmlns:a16="http://schemas.microsoft.com/office/drawing/2014/main" id="{C4C9F2B0-1044-46EB-8AEB-C3BFFDE6C2C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23336" y="-3"/>
            <a:ext cx="4068664" cy="6858000"/>
          </a:xfrm>
          <a:prstGeom prst="rect">
            <a:avLst/>
          </a:prstGeom>
          <a:gradFill>
            <a:gsLst>
              <a:gs pos="26000">
                <a:srgbClr val="000000"/>
              </a:gs>
              <a:gs pos="100000">
                <a:schemeClr val="accent1"/>
              </a:gs>
            </a:gsLst>
            <a:lin ang="9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28B54C3-B57B-472A-B96E-1FCB67093D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23336" y="-3"/>
            <a:ext cx="3611463" cy="6858000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  <a:alpha val="56000"/>
                </a:schemeClr>
              </a:gs>
              <a:gs pos="100000">
                <a:srgbClr val="000000">
                  <a:alpha val="52000"/>
                </a:srgb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7DB3C429-F8DA-49B9-AF84-21996FCF78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8230721" y="-107390"/>
            <a:ext cx="3853890" cy="4068665"/>
          </a:xfrm>
          <a:prstGeom prst="rect">
            <a:avLst/>
          </a:prstGeom>
          <a:gradFill>
            <a:gsLst>
              <a:gs pos="0">
                <a:srgbClr val="000000">
                  <a:alpha val="34000"/>
                </a:srgbClr>
              </a:gs>
              <a:gs pos="96000">
                <a:schemeClr val="accent1">
                  <a:alpha val="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E85F97C5-2FD2-E3F0-69C4-255E306C4D4F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4" r="1673" b="1"/>
          <a:stretch>
            <a:fillRect/>
          </a:stretch>
        </p:blipFill>
        <p:spPr>
          <a:xfrm>
            <a:off x="6096000" y="1012536"/>
            <a:ext cx="4756162" cy="4756162"/>
          </a:xfrm>
          <a:custGeom>
            <a:avLst/>
            <a:gdLst/>
            <a:ahLst/>
            <a:cxnLst/>
            <a:rect l="l" t="t" r="r" b="b"/>
            <a:pathLst>
              <a:path w="5031136" h="5031136">
                <a:moveTo>
                  <a:pt x="2515568" y="0"/>
                </a:moveTo>
                <a:cubicBezTo>
                  <a:pt x="3904878" y="0"/>
                  <a:pt x="5031136" y="1126258"/>
                  <a:pt x="5031136" y="2515568"/>
                </a:cubicBezTo>
                <a:cubicBezTo>
                  <a:pt x="5031136" y="3904878"/>
                  <a:pt x="3904878" y="5031136"/>
                  <a:pt x="2515568" y="5031136"/>
                </a:cubicBezTo>
                <a:cubicBezTo>
                  <a:pt x="1126258" y="5031136"/>
                  <a:pt x="0" y="3904878"/>
                  <a:pt x="0" y="2515568"/>
                </a:cubicBezTo>
                <a:cubicBezTo>
                  <a:pt x="0" y="1126258"/>
                  <a:pt x="1126258" y="0"/>
                  <a:pt x="2515568" y="0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1900171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B712E947-0734-45F9-9C4F-41114EC3A33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4285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12B3290A-D3BF-4B87-B55B-FD9A98B4972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0"/>
            <a:ext cx="12199030" cy="1576446"/>
            <a:chOff x="0" y="0"/>
            <a:chExt cx="12192002" cy="1576446"/>
          </a:xfrm>
        </p:grpSpPr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033A715A-0686-440A-8F40-441B42A6605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0800000" flipH="1">
              <a:off x="2" y="0"/>
              <a:ext cx="12191998" cy="1575955"/>
            </a:xfrm>
            <a:prstGeom prst="rect">
              <a:avLst/>
            </a:prstGeom>
            <a:gradFill>
              <a:gsLst>
                <a:gs pos="0">
                  <a:srgbClr val="000000">
                    <a:alpha val="96000"/>
                  </a:srgbClr>
                </a:gs>
                <a:gs pos="100000">
                  <a:schemeClr val="accent1">
                    <a:lumMod val="75000"/>
                  </a:schemeClr>
                </a:gs>
              </a:gsLst>
              <a:lin ang="8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4761657F-19F2-425B-B7E9-0118CD13C33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6200000">
              <a:off x="5307778" y="-5307778"/>
              <a:ext cx="1576446" cy="12192002"/>
            </a:xfrm>
            <a:prstGeom prst="rect">
              <a:avLst/>
            </a:prstGeom>
            <a:gradFill>
              <a:gsLst>
                <a:gs pos="45000">
                  <a:schemeClr val="accent1">
                    <a:alpha val="0"/>
                  </a:schemeClr>
                </a:gs>
                <a:gs pos="99000">
                  <a:srgbClr val="000000">
                    <a:alpha val="74000"/>
                  </a:srgbClr>
                </a:gs>
              </a:gsLst>
              <a:lin ang="11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E27B6634-79D3-4EDD-A77A-1065D6F3A4F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825434" y="0"/>
              <a:ext cx="4303422" cy="1575461"/>
            </a:xfrm>
            <a:prstGeom prst="rect">
              <a:avLst/>
            </a:prstGeom>
            <a:gradFill>
              <a:gsLst>
                <a:gs pos="0">
                  <a:schemeClr val="accent1">
                    <a:alpha val="17000"/>
                  </a:schemeClr>
                </a:gs>
                <a:gs pos="74000">
                  <a:schemeClr val="accent1">
                    <a:lumMod val="50000"/>
                    <a:alpha val="0"/>
                  </a:schemeClr>
                </a:gs>
              </a:gsLst>
              <a:lin ang="14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Otsikko 1">
            <a:extLst>
              <a:ext uri="{FF2B5EF4-FFF2-40B4-BE49-F238E27FC236}">
                <a16:creationId xmlns:a16="http://schemas.microsoft.com/office/drawing/2014/main" id="{763928DD-B8B8-C76D-DFB4-C3599FAE8A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8" y="319314"/>
            <a:ext cx="9477377" cy="1030515"/>
          </a:xfrm>
        </p:spPr>
        <p:txBody>
          <a:bodyPr anchor="ctr">
            <a:normAutofit/>
          </a:bodyPr>
          <a:lstStyle/>
          <a:p>
            <a:r>
              <a:rPr lang="fi-FI" sz="4000" u="sng" dirty="0">
                <a:solidFill>
                  <a:srgbClr val="FFFFFF"/>
                </a:solidFill>
              </a:rPr>
              <a:t>Valuutta</a:t>
            </a:r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F8F2FD0E-553B-0087-D939-984AA529A1E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11799" y="1745032"/>
            <a:ext cx="4565251" cy="2819043"/>
          </a:xfrm>
          <a:prstGeom prst="rect">
            <a:avLst/>
          </a:prstGeom>
        </p:spPr>
      </p:pic>
      <p:pic>
        <p:nvPicPr>
          <p:cNvPr id="7" name="Kuva 6">
            <a:extLst>
              <a:ext uri="{FF2B5EF4-FFF2-40B4-BE49-F238E27FC236}">
                <a16:creationId xmlns:a16="http://schemas.microsoft.com/office/drawing/2014/main" id="{44B03F5F-6A1B-1B83-F9FE-616F9AF8966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8305" y="4187544"/>
            <a:ext cx="6611517" cy="2082627"/>
          </a:xfrm>
          <a:prstGeom prst="rect">
            <a:avLst/>
          </a:prstGeom>
        </p:spPr>
      </p:pic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D8C7F0F-4A49-BE1C-B460-4FA726C5D9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3579" y="1894775"/>
            <a:ext cx="6438926" cy="2198254"/>
          </a:xfrm>
        </p:spPr>
        <p:txBody>
          <a:bodyPr>
            <a:noAutofit/>
          </a:bodyPr>
          <a:lstStyle/>
          <a:p>
            <a:r>
              <a:rPr lang="fi-FI" sz="2400" dirty="0"/>
              <a:t>Osto- ja myyntikurssit</a:t>
            </a:r>
          </a:p>
          <a:p>
            <a:pPr lvl="1"/>
            <a:r>
              <a:rPr lang="fi-FI" dirty="0"/>
              <a:t>Pankki myy valuuttaa ulos ja ostaa valuuttaa sisään</a:t>
            </a:r>
          </a:p>
          <a:p>
            <a:r>
              <a:rPr lang="fi-FI" sz="2400" dirty="0"/>
              <a:t>Revalvoituminen ja devalvoituminen (vahvistuu / heikkenee muuhun valuuttaan verrattuna)</a:t>
            </a:r>
          </a:p>
        </p:txBody>
      </p:sp>
    </p:spTree>
    <p:extLst>
      <p:ext uri="{BB962C8B-B14F-4D97-AF65-F5344CB8AC3E}">
        <p14:creationId xmlns:p14="http://schemas.microsoft.com/office/powerpoint/2010/main" val="36086155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5AA03EDC-7067-4DFF-B672-541D016AAA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0EBF3E39-B0BE-496A-8604-9007470FFA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6096000" cy="686547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A0DF6656-1E87-C8D0-9B8E-2C5A6C2567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1442" y="685800"/>
            <a:ext cx="4353116" cy="1474666"/>
          </a:xfrm>
        </p:spPr>
        <p:txBody>
          <a:bodyPr anchor="b">
            <a:normAutofit/>
          </a:bodyPr>
          <a:lstStyle/>
          <a:p>
            <a:pPr algn="ctr"/>
            <a:r>
              <a:rPr lang="fi-FI" sz="4000" u="sng" dirty="0">
                <a:solidFill>
                  <a:srgbClr val="595959"/>
                </a:solidFill>
              </a:rPr>
              <a:t>Indeksit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1BAD331-DA2B-7056-5F49-32F4E2FE95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71441" y="2447337"/>
            <a:ext cx="4887101" cy="3770434"/>
          </a:xfrm>
        </p:spPr>
        <p:txBody>
          <a:bodyPr anchor="t">
            <a:normAutofit/>
          </a:bodyPr>
          <a:lstStyle/>
          <a:p>
            <a:r>
              <a:rPr lang="fi-FI" dirty="0">
                <a:solidFill>
                  <a:srgbClr val="595959"/>
                </a:solidFill>
              </a:rPr>
              <a:t>Kuluttajahintaindeksi</a:t>
            </a:r>
          </a:p>
          <a:p>
            <a:r>
              <a:rPr lang="fi-FI" dirty="0">
                <a:solidFill>
                  <a:srgbClr val="595959"/>
                </a:solidFill>
              </a:rPr>
              <a:t>Inflaatio</a:t>
            </a:r>
          </a:p>
          <a:p>
            <a:r>
              <a:rPr lang="fi-FI" dirty="0">
                <a:solidFill>
                  <a:srgbClr val="595959"/>
                </a:solidFill>
              </a:rPr>
              <a:t>Reaaliarvo (tai reaalipalkka)</a:t>
            </a:r>
          </a:p>
          <a:p>
            <a:endParaRPr lang="fi-FI" dirty="0">
              <a:solidFill>
                <a:srgbClr val="595959"/>
              </a:solidFill>
            </a:endParaRPr>
          </a:p>
          <a:p>
            <a:r>
              <a:rPr lang="fi-FI" dirty="0" err="1">
                <a:solidFill>
                  <a:srgbClr val="595959"/>
                </a:solidFill>
              </a:rPr>
              <a:t>Huom</a:t>
            </a:r>
            <a:r>
              <a:rPr lang="fi-FI" dirty="0">
                <a:solidFill>
                  <a:srgbClr val="595959"/>
                </a:solidFill>
              </a:rPr>
              <a:t>! Vuosimuutos edelliseen vuoteen</a:t>
            </a:r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AE5D2EA5-1006-F333-BAE6-DF198E27670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81801" y="741584"/>
            <a:ext cx="4797056" cy="54204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48996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058A14AF-9FB5-4CC7-BA35-E8E85D3EDF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511A4743-81E2-AB6E-818B-009EC4C3B5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3662" y="386930"/>
            <a:ext cx="10066122" cy="1298448"/>
          </a:xfrm>
        </p:spPr>
        <p:txBody>
          <a:bodyPr anchor="b">
            <a:normAutofit/>
          </a:bodyPr>
          <a:lstStyle/>
          <a:p>
            <a:r>
              <a:rPr lang="fi-FI" sz="4800" u="sng"/>
              <a:t>Verotus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3A9A4357-BD1D-4622-A4FE-766E6AB8DE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 flipV="1">
            <a:off x="-2" y="1998845"/>
            <a:ext cx="11454595" cy="781699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E659831F-0D9A-4C63-9EBB-8435B85A44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203079"/>
            <a:ext cx="11383362" cy="4267991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6238A41-B9BF-FDF1-6189-6317CDDEED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6920" y="2599509"/>
            <a:ext cx="5310478" cy="3550920"/>
          </a:xfrm>
        </p:spPr>
        <p:txBody>
          <a:bodyPr anchor="ctr">
            <a:normAutofit/>
          </a:bodyPr>
          <a:lstStyle/>
          <a:p>
            <a:r>
              <a:rPr lang="fi-FI" dirty="0"/>
              <a:t>Arvonlisävero, alv</a:t>
            </a:r>
          </a:p>
          <a:p>
            <a:r>
              <a:rPr lang="fi-FI" dirty="0"/>
              <a:t>Lahjavero, perintövero</a:t>
            </a:r>
          </a:p>
          <a:p>
            <a:r>
              <a:rPr lang="fi-FI" dirty="0"/>
              <a:t>Valtion tulovero</a:t>
            </a:r>
          </a:p>
          <a:p>
            <a:r>
              <a:rPr lang="fi-FI" dirty="0"/>
              <a:t>Kunnallisvero</a:t>
            </a:r>
          </a:p>
          <a:p>
            <a:r>
              <a:rPr lang="fi-FI" dirty="0"/>
              <a:t>Ennen verotusta palkkatuloihin sisältyy erilaisia vähennyksiä</a:t>
            </a:r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F0A4C581-C35A-8432-0518-959B37FE2E5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95504" y="2776280"/>
            <a:ext cx="5150277" cy="2304747"/>
          </a:xfrm>
          <a:prstGeom prst="rect">
            <a:avLst/>
          </a:prstGeom>
        </p:spPr>
      </p:pic>
      <p:sp>
        <p:nvSpPr>
          <p:cNvPr id="16" name="Rectangle 15">
            <a:extLst>
              <a:ext uri="{FF2B5EF4-FFF2-40B4-BE49-F238E27FC236}">
                <a16:creationId xmlns:a16="http://schemas.microsoft.com/office/drawing/2014/main" id="{E6995CE5-F890-4ABA-82A2-26507CE8D2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11228040" y="2313027"/>
            <a:ext cx="781700" cy="15238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03703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FE04129-04D2-EFB3-F0E9-B93ED4783C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52046"/>
          </a:xfrm>
        </p:spPr>
        <p:txBody>
          <a:bodyPr/>
          <a:lstStyle/>
          <a:p>
            <a:r>
              <a:rPr lang="fi-FI" dirty="0"/>
              <a:t>Esimerkkejä</a:t>
            </a:r>
          </a:p>
        </p:txBody>
      </p:sp>
      <p:pic>
        <p:nvPicPr>
          <p:cNvPr id="5" name="Sisällön paikkamerkki 4">
            <a:extLst>
              <a:ext uri="{FF2B5EF4-FFF2-40B4-BE49-F238E27FC236}">
                <a16:creationId xmlns:a16="http://schemas.microsoft.com/office/drawing/2014/main" id="{122CBA9A-C6E9-81DF-CFBB-02548755B50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8200" y="1328058"/>
            <a:ext cx="8722900" cy="21009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896094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Sisällön paikkamerkki 6">
            <a:extLst>
              <a:ext uri="{FF2B5EF4-FFF2-40B4-BE49-F238E27FC236}">
                <a16:creationId xmlns:a16="http://schemas.microsoft.com/office/drawing/2014/main" id="{A1E0D7E2-2E4C-77A3-EF1E-77CDE8BAAAE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8200" y="338895"/>
            <a:ext cx="9694064" cy="2001534"/>
          </a:xfrm>
          <a:prstGeom prst="rect">
            <a:avLst/>
          </a:prstGeom>
        </p:spPr>
      </p:pic>
      <p:pic>
        <p:nvPicPr>
          <p:cNvPr id="9" name="Kuva 8">
            <a:extLst>
              <a:ext uri="{FF2B5EF4-FFF2-40B4-BE49-F238E27FC236}">
                <a16:creationId xmlns:a16="http://schemas.microsoft.com/office/drawing/2014/main" id="{EAFA0801-92A5-54E8-884A-54F8674C082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8200" y="2340429"/>
            <a:ext cx="7763958" cy="40296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53160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61DB0C9-DD2C-3DCE-037C-F219C378E9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Tehtävät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046500B-9968-8A8C-1ADF-A49CF83C76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Perus: 1,3,4,6,7,8</a:t>
            </a:r>
          </a:p>
          <a:p>
            <a:r>
              <a:rPr lang="fi-FI"/>
              <a:t>YO: 10,11,13,17,18</a:t>
            </a:r>
          </a:p>
        </p:txBody>
      </p:sp>
    </p:spTree>
    <p:extLst>
      <p:ext uri="{BB962C8B-B14F-4D97-AF65-F5344CB8AC3E}">
        <p14:creationId xmlns:p14="http://schemas.microsoft.com/office/powerpoint/2010/main" val="159708645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43</TotalTime>
  <Words>66</Words>
  <Application>Microsoft Office PowerPoint</Application>
  <PresentationFormat>Laajakuva</PresentationFormat>
  <Paragraphs>22</Paragraphs>
  <Slides>7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7</vt:i4>
      </vt:variant>
    </vt:vector>
  </HeadingPairs>
  <TitlesOfParts>
    <vt:vector size="11" baseType="lpstr">
      <vt:lpstr>Aptos</vt:lpstr>
      <vt:lpstr>Aptos Display</vt:lpstr>
      <vt:lpstr>Arial</vt:lpstr>
      <vt:lpstr>Office-teema</vt:lpstr>
      <vt:lpstr>Rahan arvo ja verotus</vt:lpstr>
      <vt:lpstr>Valuutta</vt:lpstr>
      <vt:lpstr>Indeksit</vt:lpstr>
      <vt:lpstr>Verotus</vt:lpstr>
      <vt:lpstr>Esimerkkejä</vt:lpstr>
      <vt:lpstr>PowerPoint-esitys</vt:lpstr>
      <vt:lpstr>Tehtävät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Pynnönen Antti Ilari</dc:creator>
  <cp:lastModifiedBy>Pynnönen Antti Ilari</cp:lastModifiedBy>
  <cp:revision>1</cp:revision>
  <dcterms:created xsi:type="dcterms:W3CDTF">2026-01-12T17:29:14Z</dcterms:created>
  <dcterms:modified xsi:type="dcterms:W3CDTF">2026-01-12T18:12:27Z</dcterms:modified>
</cp:coreProperties>
</file>