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51D2A7-C4A0-3C89-2614-CF095BFE45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98950BF-0905-C365-3BB3-0136A5755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F108FC-B317-A86E-07A2-3216E375E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285A48-2582-875D-6B74-82E6AEF9B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1CCD05-285D-657F-C5A4-D1A205468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1455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C25BA1-011B-3E1E-D83E-BA8585AE5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FB736DF-2495-6603-15C9-6C601C779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094D2C-BB39-7FC3-222D-5263D0BB2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1889DE-D8B1-0EF8-87B0-87BBE149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D91071-E67E-460E-DAA2-E753FDCCF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889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C733A00-B22A-47A4-7A68-185BC5476C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9439324-F5BD-AC23-9C66-43ED64968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8CC193-DED9-F9B7-CCDE-D583FBC1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01C817-12AE-B0A6-16DB-69F4DC0C4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557853-723D-795A-E3C8-83FBF296F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602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A47D72-8934-54B8-08D5-6AFF4B29B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1B6AD4-E8EA-FECB-7D8E-FA6C73343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28CE99-BD6D-3FCA-C7B3-B375E5276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84707B-DD40-C440-BCC2-8D3D05256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2C258D-CDD9-0F82-EA99-FAA537E0A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106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24D81C-C072-1FCC-072E-D0C1B747D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36EEDF8-F157-0A71-B0B2-D99B07C2B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9747B2-ABF3-E172-64D0-894365C6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06AB8F-27EF-5474-7BB2-069775165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D3CFB1A-BFE8-892A-F33B-1E6129CFC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635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69792E-4489-245B-4785-B6C1D6C94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78C830-2367-2546-53EE-8CA4781D18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6B1BC6-FFCE-7E3E-5C52-727883E30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A2F53C-FEA0-EB18-0FF3-047FA88C3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599410-8A30-A95F-7BB7-37D9B9D58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AC7A45C-1DA0-F105-FF3B-026986449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90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4E6A37-F268-E97F-254D-A5F00AE6C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51FA7B6-6AFD-800A-5110-376F59182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44902C0-F08F-EFD4-E040-F4E01FECB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F169EAE-8C77-3B20-D749-B006465D59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1CBA9FB-3048-221C-E983-0E00C129A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97845C8-F56C-ED01-1E64-1A3ACD1F0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9E6F079-3476-0CBC-F30B-DD6DFA55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E4CBF93-E326-B23A-FE55-3435028F6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786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96AE37-11D3-4B1E-5B4B-F70D287EB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94F9DE7-BF3F-BD1C-B89A-0B4E94B91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A9CEEC5-6E83-A7E0-787D-74D26C5B1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8E1EC25-5B5D-E55E-0CB6-3BC591FB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299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7E76AD5-03A5-4E62-5E32-60393F52B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CDDD127-CA0A-98A8-4713-6865CE8A2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98C7710-60F7-DD70-0FCA-30AB45D45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49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8853FE-D6EF-0F2E-AF5B-7F18A9853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700C70-2545-3217-B0CA-F1FA049D3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6835470-0515-5E37-7572-7389010FA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B51FCAA-F6A7-76CC-971A-E4FB2D697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042BC54-8EAD-47A5-DC92-6DF06DC36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A400632-2F96-BE66-BC20-C8EEEE6CF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7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BDEC09-0BBA-6C44-2603-CD932D4BF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CF8FDE0-38C7-1628-351E-297D472772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AF1B4BB-F12C-6BA4-2627-ADDA8CF03E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1A277E3-BC3A-3D75-8205-536680775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E08524-437A-6924-15E3-304A12DA5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F9902FB-667E-0158-78BD-1ECDDB578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698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145B748-BEE5-BABB-61DD-CE716F7BB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B1EB19-866A-A58C-DCF1-EB0A45957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519F8B-91B0-8E9C-B93D-F8E0B7EA75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5BACF7-3B1F-4804-A83D-3346E77AFF90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327EA8-CCF1-9B73-BD50-DFA7C343D6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CC40E8-8622-130A-7037-24A8AE7C1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7B86EA-E83D-46DA-904C-FF279FC42F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957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0F8FE5FD-7DF9-CCC1-F1F2-70E78C0111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18621" b="10985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4E032C0-4C9B-D87A-D557-5B618AD70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rgbClr val="FFFFFF"/>
                </a:solidFill>
              </a:rPr>
              <a:t>Todennäköisyyslaskenta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527C237-27AB-9575-54D6-968D0DBC5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fi-FI" b="1" dirty="0" err="1">
                <a:solidFill>
                  <a:srgbClr val="FFFFFF"/>
                </a:solidFill>
              </a:rPr>
              <a:t>MaB</a:t>
            </a:r>
            <a:r>
              <a:rPr lang="fi-FI" b="1" dirty="0">
                <a:solidFill>
                  <a:srgbClr val="FFFFFF"/>
                </a:solidFill>
              </a:rPr>
              <a:t> 5</a:t>
            </a:r>
          </a:p>
        </p:txBody>
      </p:sp>
      <p:sp>
        <p:nvSpPr>
          <p:cNvPr id="4" name="AutoShape 2" descr="Kuvapankin kuvitus otsikolla Rulettipöytä Ja Pyörä – Lataa kuva nyt -  Kasino, Pöytä, Ruletti - iStock">
            <a:extLst>
              <a:ext uri="{FF2B5EF4-FFF2-40B4-BE49-F238E27FC236}">
                <a16:creationId xmlns:a16="http://schemas.microsoft.com/office/drawing/2014/main" id="{46A04DD0-5409-206A-F5FA-AB972BA7599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5693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C27908-0205-0D51-3E0B-5AD4EC24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Klassinen-, tilastollinen-, geometrinen todennäköisyys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CFEDB71-A614-835A-DE24-79D1538A3C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8814" y="1936604"/>
            <a:ext cx="6872081" cy="2265282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89F6770B-75B3-A270-C3D5-30F88C962B86}"/>
              </a:ext>
            </a:extLst>
          </p:cNvPr>
          <p:cNvSpPr txBox="1"/>
          <p:nvPr/>
        </p:nvSpPr>
        <p:spPr>
          <a:xfrm>
            <a:off x="609598" y="4648200"/>
            <a:ext cx="11190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dirty="0"/>
              <a:t>Sama pätee tilastolliseen ja geometriseen todennäköisyyteen</a:t>
            </a:r>
          </a:p>
        </p:txBody>
      </p:sp>
    </p:spTree>
    <p:extLst>
      <p:ext uri="{BB962C8B-B14F-4D97-AF65-F5344CB8AC3E}">
        <p14:creationId xmlns:p14="http://schemas.microsoft.com/office/powerpoint/2010/main" val="3265870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8D253F54-DA48-F53D-6F27-10F10FCA14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8116" y="602171"/>
            <a:ext cx="10099281" cy="341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51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7D1228-6217-9026-01D5-93BBE4FE2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Määrien laskeminen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16A1F49-1E7F-2E11-6BB3-9677C0FDB6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Tuloperiaate; Kuinka monella tavalla voidaan tehdä jono</a:t>
                </a:r>
              </a:p>
              <a:p>
                <a:pPr marL="0" indent="0">
                  <a:buNone/>
                </a:pPr>
                <a:r>
                  <a:rPr lang="fi-FI" dirty="0"/>
                  <a:t>=&gt; Kertoma </a:t>
                </a:r>
                <a:r>
                  <a:rPr lang="fi-FI" i="1" dirty="0"/>
                  <a:t>n</a:t>
                </a:r>
                <a:r>
                  <a:rPr lang="fi-FI" dirty="0"/>
                  <a:t>!</a:t>
                </a:r>
              </a:p>
              <a:p>
                <a:r>
                  <a:rPr lang="fi-FI" dirty="0"/>
                  <a:t>Permutaatiot; Kuinka monella tavalla osa voidaan laittaa jonoon</a:t>
                </a:r>
              </a:p>
              <a:p>
                <a:pPr marL="0" indent="0">
                  <a:buNone/>
                </a:pPr>
                <a:r>
                  <a:rPr lang="fi-FI" dirty="0"/>
                  <a:t>=&gt;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∙∙∙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fi-FI" dirty="0"/>
                  <a:t>  =&gt;  </a:t>
                </a:r>
                <a:r>
                  <a:rPr lang="fi-FI" dirty="0" err="1"/>
                  <a:t>nPr</a:t>
                </a:r>
                <a:endParaRPr lang="fi-FI" dirty="0"/>
              </a:p>
              <a:p>
                <a:r>
                  <a:rPr lang="fi-FI" dirty="0"/>
                  <a:t>Kombinaatiot; Kuinka monella tavalla voidaan muodostaa ryhmä</a:t>
                </a:r>
              </a:p>
              <a:p>
                <a:pPr marL="0" indent="0">
                  <a:buNone/>
                </a:pPr>
                <a:r>
                  <a:rPr lang="fi-FI" dirty="0"/>
                  <a:t>=&gt;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mr>
                        </m:m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!∙</m:t>
                        </m:r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fi-FI" dirty="0"/>
                  <a:t>   =&gt;   </a:t>
                </a:r>
                <a:r>
                  <a:rPr lang="fi-FI" dirty="0" err="1"/>
                  <a:t>nCr</a:t>
                </a:r>
                <a:endParaRPr lang="fi-FI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16A1F49-1E7F-2E11-6BB3-9677C0FDB6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091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51035F07-CDA2-22AC-719B-835DD73935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1309" y="385817"/>
            <a:ext cx="10203262" cy="3446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519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F1D0FE-1999-1BD9-CEEF-F76BFD36B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Todennäköisyyksien laskusäännöt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E1AEC99-16E6-5D27-DC6B-D8C39597C2D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dirty="0"/>
                  <a:t>Tapahtumat A ja B. Todennäköisyydet P(A) ja P(B)</a:t>
                </a:r>
              </a:p>
              <a:p>
                <a:endParaRPr lang="fi-FI" dirty="0"/>
              </a:p>
              <a:p>
                <a:r>
                  <a:rPr lang="fi-FI" dirty="0"/>
                  <a:t>Molemmat tapahtuu; Kertolaskusääntö</a:t>
                </a:r>
              </a:p>
              <a:p>
                <a:pPr marL="0" indent="0">
                  <a:buNone/>
                </a:pPr>
                <a:endParaRPr lang="fi-FI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𝑗𝑎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)∙</m:t>
                      </m:r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  <a:p>
                <a:r>
                  <a:rPr lang="fi-FI" dirty="0"/>
                  <a:t>Ainakin toinen tapahtuu; Yhteenlaskusääntö</a:t>
                </a:r>
              </a:p>
              <a:p>
                <a:pPr marL="0" indent="0">
                  <a:buNone/>
                </a:pPr>
                <a:endParaRPr lang="fi-FI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𝑡𝑎𝑖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E1AEC99-16E6-5D27-DC6B-D8C39597C2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 b="-140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84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FD46C80-BD57-C5DB-B0D0-0727D47761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84" y="305541"/>
            <a:ext cx="10610474" cy="324320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C4DD91F3-8E4C-F762-7365-3D4620FD7E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583" y="4014077"/>
            <a:ext cx="10503713" cy="186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53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505042-8B59-DB63-7977-17F36148C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2E71EA-25BE-AFB9-E089-F7ED30893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Perustehtävät 1-10</a:t>
            </a:r>
          </a:p>
          <a:p>
            <a:r>
              <a:rPr lang="fi-FI"/>
              <a:t>Syventävät 13, 14, 17, 19, 21</a:t>
            </a:r>
          </a:p>
        </p:txBody>
      </p:sp>
    </p:spTree>
    <p:extLst>
      <p:ext uri="{BB962C8B-B14F-4D97-AF65-F5344CB8AC3E}">
        <p14:creationId xmlns:p14="http://schemas.microsoft.com/office/powerpoint/2010/main" val="4088816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125</Words>
  <Application>Microsoft Office PowerPoint</Application>
  <PresentationFormat>Laajakuva</PresentationFormat>
  <Paragraphs>24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Office-teema</vt:lpstr>
      <vt:lpstr>Todennäköisyyslaskenta</vt:lpstr>
      <vt:lpstr>Klassinen-, tilastollinen-, geometrinen todennäköisyys</vt:lpstr>
      <vt:lpstr>PowerPoint-esitys</vt:lpstr>
      <vt:lpstr>Määrien laskeminen</vt:lpstr>
      <vt:lpstr>PowerPoint-esitys</vt:lpstr>
      <vt:lpstr>Todennäköisyyksien laskusäännöt</vt:lpstr>
      <vt:lpstr>PowerPoint-esitys</vt:lpstr>
      <vt:lpstr>Tehtävät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Pynnönen Antti Ilari</dc:creator>
  <cp:lastModifiedBy>Pynnönen Antti Ilari</cp:lastModifiedBy>
  <cp:revision>1</cp:revision>
  <dcterms:created xsi:type="dcterms:W3CDTF">2026-01-08T18:49:17Z</dcterms:created>
  <dcterms:modified xsi:type="dcterms:W3CDTF">2026-01-08T19:20:46Z</dcterms:modified>
</cp:coreProperties>
</file>