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0" r:id="rId5"/>
    <p:sldId id="258" r:id="rId6"/>
    <p:sldId id="259" r:id="rId7"/>
    <p:sldId id="264" r:id="rId8"/>
    <p:sldId id="261" r:id="rId9"/>
    <p:sldId id="265" r:id="rId10"/>
    <p:sldId id="266" r:id="rId11"/>
    <p:sldId id="262" r:id="rId12"/>
    <p:sldId id="263" r:id="rId13"/>
  </p:sldIdLst>
  <p:sldSz cx="12192000" cy="6858000"/>
  <p:notesSz cx="6858000" cy="9144000"/>
  <p:custShowLst>
    <p:custShow name="Mukautettu diaesitys 1" id="0">
      <p:sldLst>
        <p:sld r:id="rId2"/>
        <p:sld r:id="rId3"/>
        <p:sld r:id="rId6"/>
        <p:sld r:id="rId7"/>
        <p:sld r:id="rId5"/>
        <p:sld r:id="rId9"/>
        <p:sld r:id="rId12"/>
      </p:sldLst>
    </p:custShow>
    <p:custShow name="Mukautettu diaesitys 2" id="1">
      <p:sldLst>
        <p:sld r:id="rId2"/>
        <p:sld r:id="rId3"/>
        <p:sld r:id="rId6"/>
        <p:sld r:id="rId7"/>
        <p:sld r:id="rId8"/>
        <p:sld r:id="rId5"/>
        <p:sld r:id="rId9"/>
        <p:sld r:id="rId10"/>
        <p:sld r:id="rId11"/>
        <p:sld r:id="rId12"/>
        <p:sld r:id="rId13"/>
      </p:sldLst>
    </p:custShow>
  </p:custShow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64C2-A623-45F1-8A94-02DFE1C50F9E}" type="datetimeFigureOut">
              <a:rPr lang="fi-FI" smtClean="0"/>
              <a:t>7.3.2025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192-3DBE-4CBD-BCBD-5EE10FF64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328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64C2-A623-45F1-8A94-02DFE1C50F9E}" type="datetimeFigureOut">
              <a:rPr lang="fi-FI" smtClean="0"/>
              <a:t>7.3.2025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192-3DBE-4CBD-BCBD-5EE10FF64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94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64C2-A623-45F1-8A94-02DFE1C50F9E}" type="datetimeFigureOut">
              <a:rPr lang="fi-FI" smtClean="0"/>
              <a:t>7.3.2025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192-3DBE-4CBD-BCBD-5EE10FF64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43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64C2-A623-45F1-8A94-02DFE1C50F9E}" type="datetimeFigureOut">
              <a:rPr lang="fi-FI" smtClean="0"/>
              <a:t>7.3.2025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192-3DBE-4CBD-BCBD-5EE10FF64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18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64C2-A623-45F1-8A94-02DFE1C50F9E}" type="datetimeFigureOut">
              <a:rPr lang="fi-FI" smtClean="0"/>
              <a:t>7.3.2025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192-3DBE-4CBD-BCBD-5EE10FF64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454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64C2-A623-45F1-8A94-02DFE1C50F9E}" type="datetimeFigureOut">
              <a:rPr lang="fi-FI" smtClean="0"/>
              <a:t>7.3.2025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192-3DBE-4CBD-BCBD-5EE10FF64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483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64C2-A623-45F1-8A94-02DFE1C50F9E}" type="datetimeFigureOut">
              <a:rPr lang="fi-FI" smtClean="0"/>
              <a:t>7.3.2025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192-3DBE-4CBD-BCBD-5EE10FF64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7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64C2-A623-45F1-8A94-02DFE1C50F9E}" type="datetimeFigureOut">
              <a:rPr lang="fi-FI" smtClean="0"/>
              <a:t>7.3.2025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192-3DBE-4CBD-BCBD-5EE10FF64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40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64C2-A623-45F1-8A94-02DFE1C50F9E}" type="datetimeFigureOut">
              <a:rPr lang="fi-FI" smtClean="0"/>
              <a:t>7.3.2025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192-3DBE-4CBD-BCBD-5EE10FF64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57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64C2-A623-45F1-8A94-02DFE1C50F9E}" type="datetimeFigureOut">
              <a:rPr lang="fi-FI" smtClean="0"/>
              <a:t>7.3.2025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192-3DBE-4CBD-BCBD-5EE10FF64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1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64C2-A623-45F1-8A94-02DFE1C50F9E}" type="datetimeFigureOut">
              <a:rPr lang="fi-FI" smtClean="0"/>
              <a:t>7.3.2025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192-3DBE-4CBD-BCBD-5EE10FF64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271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764C2-A623-45F1-8A94-02DFE1C50F9E}" type="datetimeFigureOut">
              <a:rPr lang="fi-FI" smtClean="0"/>
              <a:t>7.3.2025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C7192-3DBE-4CBD-BCBD-5EE10FF64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544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.fi/kulttuuri/art-2000005031085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Ihmiskunnan </a:t>
            </a:r>
            <a:r>
              <a:rPr lang="fi-FI"/>
              <a:t>globaalit riskit (kpl 9-12)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Ihmiskunnalla on useita globaaleja (maailmanlaajuisia) ja lokaaleja riskejä (usein vaikuttavat toisiinsa, jatkuvat pitkään ja ovat hankalia ratkaista)</a:t>
            </a:r>
          </a:p>
          <a:p>
            <a:pPr lvl="1"/>
            <a:r>
              <a:rPr lang="fi-FI" dirty="0"/>
              <a:t>väestönkasvu</a:t>
            </a:r>
          </a:p>
          <a:p>
            <a:pPr lvl="1"/>
            <a:r>
              <a:rPr lang="fi-FI" dirty="0"/>
              <a:t>köyhyys</a:t>
            </a:r>
          </a:p>
          <a:p>
            <a:pPr lvl="1"/>
            <a:r>
              <a:rPr lang="fi-FI" dirty="0"/>
              <a:t>taudit</a:t>
            </a:r>
          </a:p>
          <a:p>
            <a:pPr lvl="1"/>
            <a:r>
              <a:rPr lang="fi-FI" dirty="0"/>
              <a:t>ihmisoikeudet (niiden puute)</a:t>
            </a:r>
          </a:p>
          <a:p>
            <a:pPr lvl="1"/>
            <a:r>
              <a:rPr lang="fi-FI" dirty="0"/>
              <a:t>naisten asema</a:t>
            </a:r>
          </a:p>
          <a:p>
            <a:pPr lvl="1"/>
            <a:r>
              <a:rPr lang="fi-FI" dirty="0"/>
              <a:t>pakolaisuus</a:t>
            </a:r>
          </a:p>
          <a:p>
            <a:pPr lvl="1"/>
            <a:r>
              <a:rPr lang="fi-FI" dirty="0"/>
              <a:t>konfliktit</a:t>
            </a:r>
          </a:p>
          <a:p>
            <a:pPr lvl="1"/>
            <a:r>
              <a:rPr lang="fi-FI" dirty="0"/>
              <a:t>nälänhätä..</a:t>
            </a:r>
          </a:p>
        </p:txBody>
      </p:sp>
    </p:spTree>
    <p:extLst>
      <p:ext uri="{BB962C8B-B14F-4D97-AF65-F5344CB8AC3E}">
        <p14:creationId xmlns:p14="http://schemas.microsoft.com/office/powerpoint/2010/main" val="26547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978" y="551497"/>
            <a:ext cx="6509929" cy="6044934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fi-FI" dirty="0"/>
              <a:t>IL 12.11.2020</a:t>
            </a:r>
          </a:p>
        </p:txBody>
      </p:sp>
    </p:spTree>
    <p:extLst>
      <p:ext uri="{BB962C8B-B14F-4D97-AF65-F5344CB8AC3E}">
        <p14:creationId xmlns:p14="http://schemas.microsoft.com/office/powerpoint/2010/main" val="84094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Lukutaidottomat naiset (valtion koko kuvastaa lukutaidottomien määrää suhteessa väestöön)</a:t>
            </a:r>
          </a:p>
        </p:txBody>
      </p:sp>
      <p:pic>
        <p:nvPicPr>
          <p:cNvPr id="4" name="Sisällön paikkamerkki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82" y="1690688"/>
            <a:ext cx="987783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0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Köyhyys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http://www.hs.fi/kulttuuri/art-2000005031085.html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239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Väestönkasvu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Nykyinen väestömäärä ~ 7,8 </a:t>
            </a:r>
            <a:r>
              <a:rPr lang="fi-FI" dirty="0" err="1"/>
              <a:t>mrd</a:t>
            </a:r>
            <a:r>
              <a:rPr lang="fi-FI" dirty="0"/>
              <a:t> ihmistä</a:t>
            </a:r>
          </a:p>
          <a:p>
            <a:r>
              <a:rPr lang="fi-FI" dirty="0"/>
              <a:t>Kasvu nopeinta Läntisessä Afrikassa, Lähi-idässä ja Aasiassa</a:t>
            </a:r>
          </a:p>
          <a:p>
            <a:r>
              <a:rPr lang="fi-FI" dirty="0"/>
              <a:t>Ihmismäärä uhmaa ympäristön kantokykyä =&gt; luonnonvarat loppuvat (nälänhädät, pula vedestä, eroosion kiihtyminen, tilan puute..)</a:t>
            </a:r>
          </a:p>
          <a:p>
            <a:r>
              <a:rPr lang="fi-FI" dirty="0"/>
              <a:t>Väestönkasvu jo hieman hidastunut mutta kasvaa vielä pitkään tulevaisuudessa (mm. eliniän pidentymisen takia)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914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DC2A2A-A4EF-90CE-BF4D-95225092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Nälänhätä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6AFA0F-B19B-A799-BBB5-3C8827BFE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1/10 maapallon väestöstä </a:t>
            </a:r>
            <a:r>
              <a:rPr lang="fi-FI"/>
              <a:t>kärsii aliravitsemuksesta</a:t>
            </a:r>
          </a:p>
          <a:p>
            <a:r>
              <a:rPr lang="fi-FI" dirty="0"/>
              <a:t>Laadullinen vs. määrällinen nälkä</a:t>
            </a:r>
          </a:p>
          <a:p>
            <a:pPr lvl="1"/>
            <a:r>
              <a:rPr lang="fi-FI" dirty="0"/>
              <a:t>Ei riittävästi ravintoaineita, vitamiineja </a:t>
            </a:r>
            <a:r>
              <a:rPr lang="fi-FI" dirty="0" err="1"/>
              <a:t>tm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Ei riittävästi energiaa / kaloreita</a:t>
            </a:r>
          </a:p>
          <a:p>
            <a:r>
              <a:rPr lang="fi-FI" dirty="0"/>
              <a:t>Alueellisuus:</a:t>
            </a:r>
          </a:p>
          <a:p>
            <a:pPr lvl="1"/>
            <a:r>
              <a:rPr lang="fi-FI" dirty="0"/>
              <a:t>Köyhyydestä johtuvaa nälänhätää eniten useissa  Afrikan valtioissa (Saharan eteläpuolella) + Sisä-Aasiassa + Etelä-Aasiassa</a:t>
            </a:r>
          </a:p>
          <a:p>
            <a:pPr lvl="2"/>
            <a:r>
              <a:rPr lang="fi-FI" dirty="0"/>
              <a:t>Määrällistä nälänhätää eniten Afrikassa</a:t>
            </a:r>
          </a:p>
          <a:p>
            <a:pPr lvl="2"/>
            <a:r>
              <a:rPr lang="fi-FI" dirty="0"/>
              <a:t>Laadullista nälänhätää mm. Aasiassa (riisi pääasiallinen ravinto)</a:t>
            </a:r>
          </a:p>
          <a:p>
            <a:pPr lvl="1"/>
            <a:r>
              <a:rPr lang="fi-FI" dirty="0"/>
              <a:t>Myös teollisuusmaissa voi olla nälänhätää – köyhyydestä johtuvaa (esim. työttömyys)</a:t>
            </a:r>
          </a:p>
        </p:txBody>
      </p:sp>
    </p:spTree>
    <p:extLst>
      <p:ext uri="{BB962C8B-B14F-4D97-AF65-F5344CB8AC3E}">
        <p14:creationId xmlns:p14="http://schemas.microsoft.com/office/powerpoint/2010/main" val="339477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map_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052514"/>
            <a:ext cx="8964612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Nälänhätä maailmalla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3080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Riittääkö ravinto?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400" u="sng" dirty="0"/>
              <a:t>Nälänhädän syitä: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ravinnon epätasainen jakautuminen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kiihtyvä väestönkasvu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viljely eroosioherkillä alueilla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köyhät maannokset (</a:t>
            </a:r>
            <a:r>
              <a:rPr lang="fi-FI" altLang="fi-FI" sz="2400" dirty="0" err="1"/>
              <a:t>aavikko-</a:t>
            </a:r>
            <a:r>
              <a:rPr lang="fi-FI" altLang="fi-FI" sz="2400" dirty="0"/>
              <a:t> &amp; </a:t>
            </a:r>
            <a:r>
              <a:rPr lang="fi-FI" altLang="fi-FI" sz="2400" dirty="0" err="1"/>
              <a:t>latosolimaannos</a:t>
            </a:r>
            <a:r>
              <a:rPr lang="fi-FI" altLang="fi-FI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huonotuottoiset lajikkeet, alkeelliset työvälineet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ei koulutusta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tuhohyönteiset, rikkakasvit, kasvi- ja eläinsairaudet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huonot sääolosuhteet (kuivuus, rankkasateet, tulvat)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rahakasvien viljely, ryöstöviljely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ruokaa lemmikeille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köyhyys, huonot yhteiskunnalliset olosuhteet, sodat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</p:txBody>
      </p:sp>
    </p:spTree>
    <p:extLst>
      <p:ext uri="{BB962C8B-B14F-4D97-AF65-F5344CB8AC3E}">
        <p14:creationId xmlns:p14="http://schemas.microsoft.com/office/powerpoint/2010/main" val="13335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9850"/>
          </a:xfrm>
        </p:spPr>
        <p:txBody>
          <a:bodyPr>
            <a:normAutofit fontScale="90000"/>
          </a:bodyPr>
          <a:lstStyle/>
          <a:p>
            <a:pPr eaLnBrk="1" hangingPunct="1"/>
            <a:endParaRPr lang="fi-FI" altLang="fi-FI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92151"/>
            <a:ext cx="8229600" cy="54340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400" u="sng" dirty="0"/>
              <a:t>Ratkaisuja ravinnontuotannon lisäämiseksi ja nälänhädän vähentämiseksi:</a:t>
            </a:r>
          </a:p>
          <a:p>
            <a:r>
              <a:rPr lang="fi-FI" altLang="fi-FI" sz="2400" dirty="0"/>
              <a:t>Köyhyyden poistaminen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satoisammat lajikkeet, lannoitteet, torjunta-aineet, keinokastelu, koneet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ravinnontuotannon lisäys (mm. Aasia ja Afrikka)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eläinravinnon vähäisempi käyttö (ravintoketju lyhenee)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ravintohävikin välttäminen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geenitekniikka (mm. suolaa kestävä riisi, satoisampi maissi + bataatti yms.)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erilaiset tukitoimet (mm. kehitysapu)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väestönkasvun hillitseminen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oikeat viljelymenetelmät eroosioherkillä alueilla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naisten aseman parantaminen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puhdas vesi</a:t>
            </a:r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400" dirty="0"/>
          </a:p>
        </p:txBody>
      </p:sp>
    </p:spTree>
    <p:extLst>
      <p:ext uri="{BB962C8B-B14F-4D97-AF65-F5344CB8AC3E}">
        <p14:creationId xmlns:p14="http://schemas.microsoft.com/office/powerpoint/2010/main" val="27390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51" y="25664"/>
            <a:ext cx="11439526" cy="683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6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Pakolaisuus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Pakolainen joutuu jättämään kotinsa </a:t>
            </a:r>
          </a:p>
          <a:p>
            <a:pPr lvl="1"/>
            <a:r>
              <a:rPr lang="fi-FI" dirty="0"/>
              <a:t>YK:n määritelmä</a:t>
            </a:r>
          </a:p>
          <a:p>
            <a:pPr lvl="1"/>
            <a:r>
              <a:rPr lang="fi-FI" dirty="0"/>
              <a:t>ympäristöpakolaiset</a:t>
            </a:r>
          </a:p>
          <a:p>
            <a:r>
              <a:rPr lang="fi-FI" dirty="0"/>
              <a:t>Turvapaikanhakijat / kiintiöpakolaiset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i-FI" dirty="0"/>
              <a:t>Ympäristöpakolaisten määrä kasvamassa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i-FI" dirty="0"/>
              <a:t>Eriarvoisuus ja köyhyys sekä hupenevat luonnonvarat aiheuttavat konflikteja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8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8" y="1271057"/>
            <a:ext cx="12040552" cy="45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3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339</Words>
  <Application>Microsoft Office PowerPoint</Application>
  <PresentationFormat>Laajakuva</PresentationFormat>
  <Paragraphs>62</Paragraphs>
  <Slides>12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  <vt:variant>
        <vt:lpstr>Mukautetut diaesitykset</vt:lpstr>
      </vt:variant>
      <vt:variant>
        <vt:i4>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Office-teema</vt:lpstr>
      <vt:lpstr>Ihmiskunnan globaalit riskit (kpl 9-12)</vt:lpstr>
      <vt:lpstr>Väestönkasvu</vt:lpstr>
      <vt:lpstr>Nälänhätä</vt:lpstr>
      <vt:lpstr>Nälänhätä maailmalla</vt:lpstr>
      <vt:lpstr>Riittääkö ravinto?</vt:lpstr>
      <vt:lpstr>PowerPoint-esitys</vt:lpstr>
      <vt:lpstr>PowerPoint-esitys</vt:lpstr>
      <vt:lpstr>Pakolaisuus</vt:lpstr>
      <vt:lpstr>PowerPoint-esitys</vt:lpstr>
      <vt:lpstr>IL 12.11.2020</vt:lpstr>
      <vt:lpstr>Lukutaidottomat naiset (valtion koko kuvastaa lukutaidottomien määrää suhteessa väestöön)</vt:lpstr>
      <vt:lpstr>Köyhyys</vt:lpstr>
      <vt:lpstr>Mukautettu diaesitys 1</vt:lpstr>
      <vt:lpstr>Mukautettu diaesitys 2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Ihmiskunnan globaalit riskit</dc:title>
  <dc:creator>Koskihaara Kirsi Hannele</dc:creator>
  <cp:lastModifiedBy>Koskihaara Kirsi Hannele</cp:lastModifiedBy>
  <cp:revision>18</cp:revision>
  <dcterms:created xsi:type="dcterms:W3CDTF">2016-11-14T06:42:18Z</dcterms:created>
  <dcterms:modified xsi:type="dcterms:W3CDTF">2025-03-07T08:32:39Z</dcterms:modified>
</cp:coreProperties>
</file>