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1C18B2-C56D-4011-A096-469B2A01A76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6946E37-45F3-4417-A91C-715E85265847}">
      <dgm:prSet/>
      <dgm:spPr/>
      <dgm:t>
        <a:bodyPr/>
        <a:lstStyle/>
        <a:p>
          <a:r>
            <a:rPr lang="fi-FI" b="0"/>
            <a:t>Maapallon resurssit ja kehittyneisyys ovat jakautuneet hyvin epätasaisesti</a:t>
          </a:r>
          <a:endParaRPr lang="en-US"/>
        </a:p>
      </dgm:t>
    </dgm:pt>
    <dgm:pt modelId="{D8F4C100-F878-4C27-9200-132FF22F1FBC}" type="parTrans" cxnId="{FB28030A-2CFE-41F9-8A93-74E7E4F12B4B}">
      <dgm:prSet/>
      <dgm:spPr/>
      <dgm:t>
        <a:bodyPr/>
        <a:lstStyle/>
        <a:p>
          <a:endParaRPr lang="en-US"/>
        </a:p>
      </dgm:t>
    </dgm:pt>
    <dgm:pt modelId="{41D4B033-B12E-4FA2-A1F8-65BFC5AE6320}" type="sibTrans" cxnId="{FB28030A-2CFE-41F9-8A93-74E7E4F12B4B}">
      <dgm:prSet/>
      <dgm:spPr/>
      <dgm:t>
        <a:bodyPr/>
        <a:lstStyle/>
        <a:p>
          <a:endParaRPr lang="en-US"/>
        </a:p>
      </dgm:t>
    </dgm:pt>
    <dgm:pt modelId="{30603E90-6C28-4722-9205-16B979AB0249}">
      <dgm:prSet/>
      <dgm:spPr/>
      <dgm:t>
        <a:bodyPr/>
        <a:lstStyle/>
        <a:p>
          <a:r>
            <a:rPr lang="fi-FI" b="0"/>
            <a:t>Näitä eroja voidaan mitata useilla mittareilla (indikaattorit) </a:t>
          </a:r>
          <a:endParaRPr lang="en-US"/>
        </a:p>
      </dgm:t>
    </dgm:pt>
    <dgm:pt modelId="{F614A909-186C-4A28-9BFA-60414F5215FA}" type="parTrans" cxnId="{E133D849-1EE7-4CA7-B4FC-72BB1FAFE49C}">
      <dgm:prSet/>
      <dgm:spPr/>
      <dgm:t>
        <a:bodyPr/>
        <a:lstStyle/>
        <a:p>
          <a:endParaRPr lang="en-US"/>
        </a:p>
      </dgm:t>
    </dgm:pt>
    <dgm:pt modelId="{DB4C2C66-DEC3-4733-935E-BC8F6F6BD510}" type="sibTrans" cxnId="{E133D849-1EE7-4CA7-B4FC-72BB1FAFE49C}">
      <dgm:prSet/>
      <dgm:spPr/>
      <dgm:t>
        <a:bodyPr/>
        <a:lstStyle/>
        <a:p>
          <a:endParaRPr lang="en-US"/>
        </a:p>
      </dgm:t>
    </dgm:pt>
    <dgm:pt modelId="{8D89C078-FB99-40B3-953A-DE27AD6EDB75}">
      <dgm:prSet/>
      <dgm:spPr/>
      <dgm:t>
        <a:bodyPr/>
        <a:lstStyle/>
        <a:p>
          <a:r>
            <a:rPr lang="fi-FI" b="0"/>
            <a:t>Mitattavat asiat oltava vertailukelpoisia (esim raha, koulutus, elinikä..)</a:t>
          </a:r>
          <a:endParaRPr lang="en-US"/>
        </a:p>
      </dgm:t>
    </dgm:pt>
    <dgm:pt modelId="{97F098D7-C3BC-47AE-A49C-E88DB4D58630}" type="parTrans" cxnId="{FB592379-F0A5-4D42-B990-4E24C06FB1C5}">
      <dgm:prSet/>
      <dgm:spPr/>
      <dgm:t>
        <a:bodyPr/>
        <a:lstStyle/>
        <a:p>
          <a:endParaRPr lang="en-US"/>
        </a:p>
      </dgm:t>
    </dgm:pt>
    <dgm:pt modelId="{C464F5A5-B53A-4082-B260-0AA8C0896223}" type="sibTrans" cxnId="{FB592379-F0A5-4D42-B990-4E24C06FB1C5}">
      <dgm:prSet/>
      <dgm:spPr/>
      <dgm:t>
        <a:bodyPr/>
        <a:lstStyle/>
        <a:p>
          <a:endParaRPr lang="en-US"/>
        </a:p>
      </dgm:t>
    </dgm:pt>
    <dgm:pt modelId="{A3D16E75-E151-4D90-8172-AE271E0118EF}" type="pres">
      <dgm:prSet presAssocID="{B51C18B2-C56D-4011-A096-469B2A01A761}" presName="linear" presStyleCnt="0">
        <dgm:presLayoutVars>
          <dgm:animLvl val="lvl"/>
          <dgm:resizeHandles val="exact"/>
        </dgm:presLayoutVars>
      </dgm:prSet>
      <dgm:spPr/>
    </dgm:pt>
    <dgm:pt modelId="{702087E5-CEEB-4FD9-9EC5-3229E8D18A07}" type="pres">
      <dgm:prSet presAssocID="{C6946E37-45F3-4417-A91C-715E8526584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26B8F2F-195D-4BDC-9604-54A78432C927}" type="pres">
      <dgm:prSet presAssocID="{41D4B033-B12E-4FA2-A1F8-65BFC5AE6320}" presName="spacer" presStyleCnt="0"/>
      <dgm:spPr/>
    </dgm:pt>
    <dgm:pt modelId="{69266159-9297-44DC-B2CF-D254243D9412}" type="pres">
      <dgm:prSet presAssocID="{30603E90-6C28-4722-9205-16B979AB024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1A242B9-7B6F-4839-8466-015CA863772E}" type="pres">
      <dgm:prSet presAssocID="{DB4C2C66-DEC3-4733-935E-BC8F6F6BD510}" presName="spacer" presStyleCnt="0"/>
      <dgm:spPr/>
    </dgm:pt>
    <dgm:pt modelId="{2D18FDDF-03F4-412F-903D-050E5E6FD161}" type="pres">
      <dgm:prSet presAssocID="{8D89C078-FB99-40B3-953A-DE27AD6EDB7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B28030A-2CFE-41F9-8A93-74E7E4F12B4B}" srcId="{B51C18B2-C56D-4011-A096-469B2A01A761}" destId="{C6946E37-45F3-4417-A91C-715E85265847}" srcOrd="0" destOrd="0" parTransId="{D8F4C100-F878-4C27-9200-132FF22F1FBC}" sibTransId="{41D4B033-B12E-4FA2-A1F8-65BFC5AE6320}"/>
    <dgm:cxn modelId="{03F4B03A-1E7F-42D2-A234-9C652D869B1E}" type="presOf" srcId="{8D89C078-FB99-40B3-953A-DE27AD6EDB75}" destId="{2D18FDDF-03F4-412F-903D-050E5E6FD161}" srcOrd="0" destOrd="0" presId="urn:microsoft.com/office/officeart/2005/8/layout/vList2"/>
    <dgm:cxn modelId="{E133D849-1EE7-4CA7-B4FC-72BB1FAFE49C}" srcId="{B51C18B2-C56D-4011-A096-469B2A01A761}" destId="{30603E90-6C28-4722-9205-16B979AB0249}" srcOrd="1" destOrd="0" parTransId="{F614A909-186C-4A28-9BFA-60414F5215FA}" sibTransId="{DB4C2C66-DEC3-4733-935E-BC8F6F6BD510}"/>
    <dgm:cxn modelId="{DA0B6A6E-FDBE-456F-9892-9AD55A0B8F57}" type="presOf" srcId="{30603E90-6C28-4722-9205-16B979AB0249}" destId="{69266159-9297-44DC-B2CF-D254243D9412}" srcOrd="0" destOrd="0" presId="urn:microsoft.com/office/officeart/2005/8/layout/vList2"/>
    <dgm:cxn modelId="{ED50CB75-069A-4B96-9EEA-07B4C6787242}" type="presOf" srcId="{B51C18B2-C56D-4011-A096-469B2A01A761}" destId="{A3D16E75-E151-4D90-8172-AE271E0118EF}" srcOrd="0" destOrd="0" presId="urn:microsoft.com/office/officeart/2005/8/layout/vList2"/>
    <dgm:cxn modelId="{FB592379-F0A5-4D42-B990-4E24C06FB1C5}" srcId="{B51C18B2-C56D-4011-A096-469B2A01A761}" destId="{8D89C078-FB99-40B3-953A-DE27AD6EDB75}" srcOrd="2" destOrd="0" parTransId="{97F098D7-C3BC-47AE-A49C-E88DB4D58630}" sibTransId="{C464F5A5-B53A-4082-B260-0AA8C0896223}"/>
    <dgm:cxn modelId="{D5621EF9-98B3-46B6-8E1A-F434E1711AFF}" type="presOf" srcId="{C6946E37-45F3-4417-A91C-715E85265847}" destId="{702087E5-CEEB-4FD9-9EC5-3229E8D18A07}" srcOrd="0" destOrd="0" presId="urn:microsoft.com/office/officeart/2005/8/layout/vList2"/>
    <dgm:cxn modelId="{16FC38A1-1D85-44AD-B61A-94E953960FEF}" type="presParOf" srcId="{A3D16E75-E151-4D90-8172-AE271E0118EF}" destId="{702087E5-CEEB-4FD9-9EC5-3229E8D18A07}" srcOrd="0" destOrd="0" presId="urn:microsoft.com/office/officeart/2005/8/layout/vList2"/>
    <dgm:cxn modelId="{D8336B83-FA44-48D1-A8B8-7DA948497DBD}" type="presParOf" srcId="{A3D16E75-E151-4D90-8172-AE271E0118EF}" destId="{126B8F2F-195D-4BDC-9604-54A78432C927}" srcOrd="1" destOrd="0" presId="urn:microsoft.com/office/officeart/2005/8/layout/vList2"/>
    <dgm:cxn modelId="{5324B266-549C-4962-B65E-5A2F2B1B4F04}" type="presParOf" srcId="{A3D16E75-E151-4D90-8172-AE271E0118EF}" destId="{69266159-9297-44DC-B2CF-D254243D9412}" srcOrd="2" destOrd="0" presId="urn:microsoft.com/office/officeart/2005/8/layout/vList2"/>
    <dgm:cxn modelId="{DE301A2D-52CE-4F74-B8CC-A46737773239}" type="presParOf" srcId="{A3D16E75-E151-4D90-8172-AE271E0118EF}" destId="{E1A242B9-7B6F-4839-8466-015CA863772E}" srcOrd="3" destOrd="0" presId="urn:microsoft.com/office/officeart/2005/8/layout/vList2"/>
    <dgm:cxn modelId="{D511FDB3-A48D-479D-8D5B-3F9D17779908}" type="presParOf" srcId="{A3D16E75-E151-4D90-8172-AE271E0118EF}" destId="{2D18FDDF-03F4-412F-903D-050E5E6FD16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7B7CCC-0A84-4CD2-AB0C-F61E6B0C177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90CFB6C-9BDA-410D-BF8A-EE17A6748643}">
      <dgm:prSet/>
      <dgm:spPr/>
      <dgm:t>
        <a:bodyPr/>
        <a:lstStyle/>
        <a:p>
          <a:r>
            <a:rPr lang="fi-FI" b="0" dirty="0"/>
            <a:t>Tutki sivun 118 YK:n Agenda 2030-tavoitteita.</a:t>
          </a:r>
          <a:endParaRPr lang="en-US" dirty="0"/>
        </a:p>
      </dgm:t>
    </dgm:pt>
    <dgm:pt modelId="{2381824E-1354-4678-B99D-AE752667F8F9}" type="parTrans" cxnId="{5D28CC83-DD01-4C95-AADA-453540E567FA}">
      <dgm:prSet/>
      <dgm:spPr/>
      <dgm:t>
        <a:bodyPr/>
        <a:lstStyle/>
        <a:p>
          <a:endParaRPr lang="en-US"/>
        </a:p>
      </dgm:t>
    </dgm:pt>
    <dgm:pt modelId="{7E220F43-F2C1-4B87-8A64-5D86194ADA5F}" type="sibTrans" cxnId="{5D28CC83-DD01-4C95-AADA-453540E567FA}">
      <dgm:prSet/>
      <dgm:spPr/>
      <dgm:t>
        <a:bodyPr/>
        <a:lstStyle/>
        <a:p>
          <a:endParaRPr lang="en-US"/>
        </a:p>
      </dgm:t>
    </dgm:pt>
    <dgm:pt modelId="{7354AB5A-040D-4A1F-B0AE-028169793F48}">
      <dgm:prSet/>
      <dgm:spPr/>
      <dgm:t>
        <a:bodyPr/>
        <a:lstStyle/>
        <a:p>
          <a:r>
            <a:rPr lang="fi-FI" b="0" dirty="0"/>
            <a:t>a)Valitse 5 mielestäsi tärkeintä, joita tarkastelet lähemmin -&gt; perustele miksi valitsit juuri nämä</a:t>
          </a:r>
          <a:endParaRPr lang="en-US" dirty="0"/>
        </a:p>
      </dgm:t>
    </dgm:pt>
    <dgm:pt modelId="{77C0C427-2607-4ACD-969C-7A898A5B3D1B}" type="parTrans" cxnId="{52E12788-C5E1-4C36-8005-90479598A348}">
      <dgm:prSet/>
      <dgm:spPr/>
      <dgm:t>
        <a:bodyPr/>
        <a:lstStyle/>
        <a:p>
          <a:endParaRPr lang="en-US"/>
        </a:p>
      </dgm:t>
    </dgm:pt>
    <dgm:pt modelId="{CAAEAC99-E03B-4FDF-A060-D75F11726485}" type="sibTrans" cxnId="{52E12788-C5E1-4C36-8005-90479598A348}">
      <dgm:prSet/>
      <dgm:spPr/>
      <dgm:t>
        <a:bodyPr/>
        <a:lstStyle/>
        <a:p>
          <a:endParaRPr lang="en-US"/>
        </a:p>
      </dgm:t>
    </dgm:pt>
    <dgm:pt modelId="{3FABC7D2-3438-4A05-94F1-B040DFE110B7}">
      <dgm:prSet/>
      <dgm:spPr/>
      <dgm:t>
        <a:bodyPr/>
        <a:lstStyle/>
        <a:p>
          <a:r>
            <a:rPr lang="fi-FI" b="0" dirty="0"/>
            <a:t>b) Mieti miten näihin tavoitteisiin voitaisiin päästä globaalisti (maailmanlaajuisesti). </a:t>
          </a:r>
          <a:endParaRPr lang="en-US" dirty="0"/>
        </a:p>
      </dgm:t>
    </dgm:pt>
    <dgm:pt modelId="{AD009569-E7F3-46BE-9331-6C1DB745AC08}" type="parTrans" cxnId="{FC7C8732-DD9F-4FDD-9A6F-D5ED75C7255C}">
      <dgm:prSet/>
      <dgm:spPr/>
      <dgm:t>
        <a:bodyPr/>
        <a:lstStyle/>
        <a:p>
          <a:endParaRPr lang="en-US"/>
        </a:p>
      </dgm:t>
    </dgm:pt>
    <dgm:pt modelId="{087DFB4F-CDEC-43B2-AABA-B389DA6A2559}" type="sibTrans" cxnId="{FC7C8732-DD9F-4FDD-9A6F-D5ED75C7255C}">
      <dgm:prSet/>
      <dgm:spPr/>
      <dgm:t>
        <a:bodyPr/>
        <a:lstStyle/>
        <a:p>
          <a:endParaRPr lang="en-US"/>
        </a:p>
      </dgm:t>
    </dgm:pt>
    <dgm:pt modelId="{1F8C18FF-9BD3-47FB-AE92-BF88453E7253}">
      <dgm:prSet/>
      <dgm:spPr/>
      <dgm:t>
        <a:bodyPr/>
        <a:lstStyle/>
        <a:p>
          <a:r>
            <a:rPr lang="fi-FI" b="0" dirty="0"/>
            <a:t>c) Mitkä tavoitteet ovat vaikeimmat saavuttaa? Perustele</a:t>
          </a:r>
          <a:endParaRPr lang="en-US" dirty="0"/>
        </a:p>
      </dgm:t>
    </dgm:pt>
    <dgm:pt modelId="{0C8DB00A-6AFF-45B3-BA7C-CF0D732244C0}" type="parTrans" cxnId="{DB646337-9B7D-4836-9254-B3851848E15C}">
      <dgm:prSet/>
      <dgm:spPr/>
      <dgm:t>
        <a:bodyPr/>
        <a:lstStyle/>
        <a:p>
          <a:endParaRPr lang="en-US"/>
        </a:p>
      </dgm:t>
    </dgm:pt>
    <dgm:pt modelId="{ECC741F2-632D-40FC-A0B9-B75ABFF8D15A}" type="sibTrans" cxnId="{DB646337-9B7D-4836-9254-B3851848E15C}">
      <dgm:prSet/>
      <dgm:spPr/>
      <dgm:t>
        <a:bodyPr/>
        <a:lstStyle/>
        <a:p>
          <a:endParaRPr lang="en-US"/>
        </a:p>
      </dgm:t>
    </dgm:pt>
    <dgm:pt modelId="{6F1ACBF1-2B20-45DC-8786-2AACBEE17B98}">
      <dgm:prSet/>
      <dgm:spPr/>
      <dgm:t>
        <a:bodyPr/>
        <a:lstStyle/>
        <a:p>
          <a:r>
            <a:rPr lang="fi-FI" b="0" dirty="0"/>
            <a:t>d) Oma tutkimusalue: mieti mitkä ongelmat ovat pahimmat omalla tutkimusalueellasi? </a:t>
          </a:r>
          <a:r>
            <a:rPr lang="fi-FI" dirty="0"/>
            <a:t>-&gt; miten tavoitteeseen voitaisiin päästä, mitkä asiat haastavia..</a:t>
          </a:r>
          <a:endParaRPr lang="en-US" dirty="0"/>
        </a:p>
      </dgm:t>
    </dgm:pt>
    <dgm:pt modelId="{D045D599-C495-49A9-902D-19450AEF2512}" type="parTrans" cxnId="{B4362C26-341F-40AB-B61B-4B8B75EBB8CA}">
      <dgm:prSet/>
      <dgm:spPr/>
      <dgm:t>
        <a:bodyPr/>
        <a:lstStyle/>
        <a:p>
          <a:endParaRPr lang="en-US"/>
        </a:p>
      </dgm:t>
    </dgm:pt>
    <dgm:pt modelId="{7C39984F-75F3-4763-A7D8-288D7883EE87}" type="sibTrans" cxnId="{B4362C26-341F-40AB-B61B-4B8B75EBB8CA}">
      <dgm:prSet/>
      <dgm:spPr/>
      <dgm:t>
        <a:bodyPr/>
        <a:lstStyle/>
        <a:p>
          <a:endParaRPr lang="en-US"/>
        </a:p>
      </dgm:t>
    </dgm:pt>
    <dgm:pt modelId="{6DE1158B-5744-48DB-A05C-FDCCDE5A1F6D}" type="pres">
      <dgm:prSet presAssocID="{587B7CCC-0A84-4CD2-AB0C-F61E6B0C1777}" presName="linear" presStyleCnt="0">
        <dgm:presLayoutVars>
          <dgm:animLvl val="lvl"/>
          <dgm:resizeHandles val="exact"/>
        </dgm:presLayoutVars>
      </dgm:prSet>
      <dgm:spPr/>
    </dgm:pt>
    <dgm:pt modelId="{148763A1-118C-4E3D-98F5-73D07A951C7D}" type="pres">
      <dgm:prSet presAssocID="{B90CFB6C-9BDA-410D-BF8A-EE17A6748643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979D8F9-2C11-4713-8D64-FB4B24D6C3F1}" type="pres">
      <dgm:prSet presAssocID="{7E220F43-F2C1-4B87-8A64-5D86194ADA5F}" presName="spacer" presStyleCnt="0"/>
      <dgm:spPr/>
    </dgm:pt>
    <dgm:pt modelId="{5AF4E070-596C-48A2-AE70-BCDFBAF51F85}" type="pres">
      <dgm:prSet presAssocID="{7354AB5A-040D-4A1F-B0AE-028169793F4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8E4B3A3-1C3E-4A7E-8988-7760F16228A0}" type="pres">
      <dgm:prSet presAssocID="{CAAEAC99-E03B-4FDF-A060-D75F11726485}" presName="spacer" presStyleCnt="0"/>
      <dgm:spPr/>
    </dgm:pt>
    <dgm:pt modelId="{9B3AED76-3486-4BB3-BB73-8E2187594605}" type="pres">
      <dgm:prSet presAssocID="{3FABC7D2-3438-4A05-94F1-B040DFE110B7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8BAA0AB-3EB6-411B-8078-638CEBAAB6CE}" type="pres">
      <dgm:prSet presAssocID="{087DFB4F-CDEC-43B2-AABA-B389DA6A2559}" presName="spacer" presStyleCnt="0"/>
      <dgm:spPr/>
    </dgm:pt>
    <dgm:pt modelId="{B12337CB-193B-48E6-B4F7-F2279608AE75}" type="pres">
      <dgm:prSet presAssocID="{1F8C18FF-9BD3-47FB-AE92-BF88453E725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CF67463-6608-4836-8AF6-7EDDC46C4706}" type="pres">
      <dgm:prSet presAssocID="{ECC741F2-632D-40FC-A0B9-B75ABFF8D15A}" presName="spacer" presStyleCnt="0"/>
      <dgm:spPr/>
    </dgm:pt>
    <dgm:pt modelId="{7697C7F4-8F65-4BB0-B793-D046B572E563}" type="pres">
      <dgm:prSet presAssocID="{6F1ACBF1-2B20-45DC-8786-2AACBEE17B98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B4362C26-341F-40AB-B61B-4B8B75EBB8CA}" srcId="{587B7CCC-0A84-4CD2-AB0C-F61E6B0C1777}" destId="{6F1ACBF1-2B20-45DC-8786-2AACBEE17B98}" srcOrd="4" destOrd="0" parTransId="{D045D599-C495-49A9-902D-19450AEF2512}" sibTransId="{7C39984F-75F3-4763-A7D8-288D7883EE87}"/>
    <dgm:cxn modelId="{D4BC4332-59D5-4BA8-A0C5-D5BB28C4A451}" type="presOf" srcId="{B90CFB6C-9BDA-410D-BF8A-EE17A6748643}" destId="{148763A1-118C-4E3D-98F5-73D07A951C7D}" srcOrd="0" destOrd="0" presId="urn:microsoft.com/office/officeart/2005/8/layout/vList2"/>
    <dgm:cxn modelId="{FC7C8732-DD9F-4FDD-9A6F-D5ED75C7255C}" srcId="{587B7CCC-0A84-4CD2-AB0C-F61E6B0C1777}" destId="{3FABC7D2-3438-4A05-94F1-B040DFE110B7}" srcOrd="2" destOrd="0" parTransId="{AD009569-E7F3-46BE-9331-6C1DB745AC08}" sibTransId="{087DFB4F-CDEC-43B2-AABA-B389DA6A2559}"/>
    <dgm:cxn modelId="{AEEE0833-827C-45CD-9700-1740157450F3}" type="presOf" srcId="{3FABC7D2-3438-4A05-94F1-B040DFE110B7}" destId="{9B3AED76-3486-4BB3-BB73-8E2187594605}" srcOrd="0" destOrd="0" presId="urn:microsoft.com/office/officeart/2005/8/layout/vList2"/>
    <dgm:cxn modelId="{E4ED7535-4FCD-444A-8BFC-A162504FB9F0}" type="presOf" srcId="{6F1ACBF1-2B20-45DC-8786-2AACBEE17B98}" destId="{7697C7F4-8F65-4BB0-B793-D046B572E563}" srcOrd="0" destOrd="0" presId="urn:microsoft.com/office/officeart/2005/8/layout/vList2"/>
    <dgm:cxn modelId="{DB646337-9B7D-4836-9254-B3851848E15C}" srcId="{587B7CCC-0A84-4CD2-AB0C-F61E6B0C1777}" destId="{1F8C18FF-9BD3-47FB-AE92-BF88453E7253}" srcOrd="3" destOrd="0" parTransId="{0C8DB00A-6AFF-45B3-BA7C-CF0D732244C0}" sibTransId="{ECC741F2-632D-40FC-A0B9-B75ABFF8D15A}"/>
    <dgm:cxn modelId="{3DDD1A5A-5AD5-4FD0-B015-4B90DB274B61}" type="presOf" srcId="{1F8C18FF-9BD3-47FB-AE92-BF88453E7253}" destId="{B12337CB-193B-48E6-B4F7-F2279608AE75}" srcOrd="0" destOrd="0" presId="urn:microsoft.com/office/officeart/2005/8/layout/vList2"/>
    <dgm:cxn modelId="{5D28CC83-DD01-4C95-AADA-453540E567FA}" srcId="{587B7CCC-0A84-4CD2-AB0C-F61E6B0C1777}" destId="{B90CFB6C-9BDA-410D-BF8A-EE17A6748643}" srcOrd="0" destOrd="0" parTransId="{2381824E-1354-4678-B99D-AE752667F8F9}" sibTransId="{7E220F43-F2C1-4B87-8A64-5D86194ADA5F}"/>
    <dgm:cxn modelId="{52E12788-C5E1-4C36-8005-90479598A348}" srcId="{587B7CCC-0A84-4CD2-AB0C-F61E6B0C1777}" destId="{7354AB5A-040D-4A1F-B0AE-028169793F48}" srcOrd="1" destOrd="0" parTransId="{77C0C427-2607-4ACD-969C-7A898A5B3D1B}" sibTransId="{CAAEAC99-E03B-4FDF-A060-D75F11726485}"/>
    <dgm:cxn modelId="{308E24BD-6DB8-40CE-97CF-A9C2F2CE96F4}" type="presOf" srcId="{7354AB5A-040D-4A1F-B0AE-028169793F48}" destId="{5AF4E070-596C-48A2-AE70-BCDFBAF51F85}" srcOrd="0" destOrd="0" presId="urn:microsoft.com/office/officeart/2005/8/layout/vList2"/>
    <dgm:cxn modelId="{F7ACB4E1-BCB1-44D8-9605-7EEC0F2B7C3F}" type="presOf" srcId="{587B7CCC-0A84-4CD2-AB0C-F61E6B0C1777}" destId="{6DE1158B-5744-48DB-A05C-FDCCDE5A1F6D}" srcOrd="0" destOrd="0" presId="urn:microsoft.com/office/officeart/2005/8/layout/vList2"/>
    <dgm:cxn modelId="{64E05BBE-46C6-4B7D-8297-D5B01C7DBE57}" type="presParOf" srcId="{6DE1158B-5744-48DB-A05C-FDCCDE5A1F6D}" destId="{148763A1-118C-4E3D-98F5-73D07A951C7D}" srcOrd="0" destOrd="0" presId="urn:microsoft.com/office/officeart/2005/8/layout/vList2"/>
    <dgm:cxn modelId="{F621B5CF-2678-4BF5-A285-5DDEA1ED16C4}" type="presParOf" srcId="{6DE1158B-5744-48DB-A05C-FDCCDE5A1F6D}" destId="{6979D8F9-2C11-4713-8D64-FB4B24D6C3F1}" srcOrd="1" destOrd="0" presId="urn:microsoft.com/office/officeart/2005/8/layout/vList2"/>
    <dgm:cxn modelId="{83A9601B-3C28-43FB-9E39-8B536FC1CE46}" type="presParOf" srcId="{6DE1158B-5744-48DB-A05C-FDCCDE5A1F6D}" destId="{5AF4E070-596C-48A2-AE70-BCDFBAF51F85}" srcOrd="2" destOrd="0" presId="urn:microsoft.com/office/officeart/2005/8/layout/vList2"/>
    <dgm:cxn modelId="{D5CBC9BF-33D5-4289-96AA-A19F20A00829}" type="presParOf" srcId="{6DE1158B-5744-48DB-A05C-FDCCDE5A1F6D}" destId="{28E4B3A3-1C3E-4A7E-8988-7760F16228A0}" srcOrd="3" destOrd="0" presId="urn:microsoft.com/office/officeart/2005/8/layout/vList2"/>
    <dgm:cxn modelId="{2F21143A-1BA0-47DB-9412-B185402D25B2}" type="presParOf" srcId="{6DE1158B-5744-48DB-A05C-FDCCDE5A1F6D}" destId="{9B3AED76-3486-4BB3-BB73-8E2187594605}" srcOrd="4" destOrd="0" presId="urn:microsoft.com/office/officeart/2005/8/layout/vList2"/>
    <dgm:cxn modelId="{090D5273-DD90-4490-9D19-D637F9896303}" type="presParOf" srcId="{6DE1158B-5744-48DB-A05C-FDCCDE5A1F6D}" destId="{F8BAA0AB-3EB6-411B-8078-638CEBAAB6CE}" srcOrd="5" destOrd="0" presId="urn:microsoft.com/office/officeart/2005/8/layout/vList2"/>
    <dgm:cxn modelId="{D2505927-9F25-4165-924D-BD7C6805FEAC}" type="presParOf" srcId="{6DE1158B-5744-48DB-A05C-FDCCDE5A1F6D}" destId="{B12337CB-193B-48E6-B4F7-F2279608AE75}" srcOrd="6" destOrd="0" presId="urn:microsoft.com/office/officeart/2005/8/layout/vList2"/>
    <dgm:cxn modelId="{CA7EF283-6D29-4D7F-9326-DD744568C1BB}" type="presParOf" srcId="{6DE1158B-5744-48DB-A05C-FDCCDE5A1F6D}" destId="{4CF67463-6608-4836-8AF6-7EDDC46C4706}" srcOrd="7" destOrd="0" presId="urn:microsoft.com/office/officeart/2005/8/layout/vList2"/>
    <dgm:cxn modelId="{ACC0FF9C-0596-45A2-ABB2-A458616FBF7D}" type="presParOf" srcId="{6DE1158B-5744-48DB-A05C-FDCCDE5A1F6D}" destId="{7697C7F4-8F65-4BB0-B793-D046B572E56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2087E5-CEEB-4FD9-9EC5-3229E8D18A07}">
      <dsp:nvSpPr>
        <dsp:cNvPr id="0" name=""/>
        <dsp:cNvSpPr/>
      </dsp:nvSpPr>
      <dsp:spPr>
        <a:xfrm>
          <a:off x="0" y="557985"/>
          <a:ext cx="5175384" cy="14215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b="0" kern="1200"/>
            <a:t>Maapallon resurssit ja kehittyneisyys ovat jakautuneet hyvin epätasaisesti</a:t>
          </a:r>
          <a:endParaRPr lang="en-US" sz="2700" kern="1200"/>
        </a:p>
      </dsp:txBody>
      <dsp:txXfrm>
        <a:off x="69394" y="627379"/>
        <a:ext cx="5036596" cy="1282762"/>
      </dsp:txXfrm>
    </dsp:sp>
    <dsp:sp modelId="{69266159-9297-44DC-B2CF-D254243D9412}">
      <dsp:nvSpPr>
        <dsp:cNvPr id="0" name=""/>
        <dsp:cNvSpPr/>
      </dsp:nvSpPr>
      <dsp:spPr>
        <a:xfrm>
          <a:off x="0" y="2057295"/>
          <a:ext cx="5175384" cy="142155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b="0" kern="1200"/>
            <a:t>Näitä eroja voidaan mitata useilla mittareilla (indikaattorit) </a:t>
          </a:r>
          <a:endParaRPr lang="en-US" sz="2700" kern="1200"/>
        </a:p>
      </dsp:txBody>
      <dsp:txXfrm>
        <a:off x="69394" y="2126689"/>
        <a:ext cx="5036596" cy="1282762"/>
      </dsp:txXfrm>
    </dsp:sp>
    <dsp:sp modelId="{2D18FDDF-03F4-412F-903D-050E5E6FD161}">
      <dsp:nvSpPr>
        <dsp:cNvPr id="0" name=""/>
        <dsp:cNvSpPr/>
      </dsp:nvSpPr>
      <dsp:spPr>
        <a:xfrm>
          <a:off x="0" y="3556605"/>
          <a:ext cx="5175384" cy="142155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b="0" kern="1200"/>
            <a:t>Mitattavat asiat oltava vertailukelpoisia (esim raha, koulutus, elinikä..)</a:t>
          </a:r>
          <a:endParaRPr lang="en-US" sz="2700" kern="1200"/>
        </a:p>
      </dsp:txBody>
      <dsp:txXfrm>
        <a:off x="69394" y="3625999"/>
        <a:ext cx="5036596" cy="12827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8763A1-118C-4E3D-98F5-73D07A951C7D}">
      <dsp:nvSpPr>
        <dsp:cNvPr id="0" name=""/>
        <dsp:cNvSpPr/>
      </dsp:nvSpPr>
      <dsp:spPr>
        <a:xfrm>
          <a:off x="0" y="714937"/>
          <a:ext cx="8229600" cy="6464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0" kern="1200" dirty="0"/>
            <a:t>Tutki sivun 118 YK:n Agenda 2030-tavoitteita.</a:t>
          </a:r>
          <a:endParaRPr lang="en-US" sz="1700" kern="1200" dirty="0"/>
        </a:p>
      </dsp:txBody>
      <dsp:txXfrm>
        <a:off x="31556" y="746493"/>
        <a:ext cx="8166488" cy="583313"/>
      </dsp:txXfrm>
    </dsp:sp>
    <dsp:sp modelId="{5AF4E070-596C-48A2-AE70-BCDFBAF51F85}">
      <dsp:nvSpPr>
        <dsp:cNvPr id="0" name=""/>
        <dsp:cNvSpPr/>
      </dsp:nvSpPr>
      <dsp:spPr>
        <a:xfrm>
          <a:off x="0" y="1410322"/>
          <a:ext cx="8229600" cy="6464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0" kern="1200" dirty="0"/>
            <a:t>a)Valitse 5 mielestäsi tärkeintä, joita tarkastelet lähemmin -&gt; perustele miksi valitsit juuri nämä</a:t>
          </a:r>
          <a:endParaRPr lang="en-US" sz="1700" kern="1200" dirty="0"/>
        </a:p>
      </dsp:txBody>
      <dsp:txXfrm>
        <a:off x="31556" y="1441878"/>
        <a:ext cx="8166488" cy="583313"/>
      </dsp:txXfrm>
    </dsp:sp>
    <dsp:sp modelId="{9B3AED76-3486-4BB3-BB73-8E2187594605}">
      <dsp:nvSpPr>
        <dsp:cNvPr id="0" name=""/>
        <dsp:cNvSpPr/>
      </dsp:nvSpPr>
      <dsp:spPr>
        <a:xfrm>
          <a:off x="0" y="2105707"/>
          <a:ext cx="8229600" cy="6464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0" kern="1200" dirty="0"/>
            <a:t>b) Mieti miten näihin tavoitteisiin voitaisiin päästä globaalisti (maailmanlaajuisesti). </a:t>
          </a:r>
          <a:endParaRPr lang="en-US" sz="1700" kern="1200" dirty="0"/>
        </a:p>
      </dsp:txBody>
      <dsp:txXfrm>
        <a:off x="31556" y="2137263"/>
        <a:ext cx="8166488" cy="583313"/>
      </dsp:txXfrm>
    </dsp:sp>
    <dsp:sp modelId="{B12337CB-193B-48E6-B4F7-F2279608AE75}">
      <dsp:nvSpPr>
        <dsp:cNvPr id="0" name=""/>
        <dsp:cNvSpPr/>
      </dsp:nvSpPr>
      <dsp:spPr>
        <a:xfrm>
          <a:off x="0" y="2801092"/>
          <a:ext cx="8229600" cy="6464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0" kern="1200" dirty="0"/>
            <a:t>c) Mitkä tavoitteet ovat vaikeimmat saavuttaa? Perustele</a:t>
          </a:r>
          <a:endParaRPr lang="en-US" sz="1700" kern="1200" dirty="0"/>
        </a:p>
      </dsp:txBody>
      <dsp:txXfrm>
        <a:off x="31556" y="2832648"/>
        <a:ext cx="8166488" cy="583313"/>
      </dsp:txXfrm>
    </dsp:sp>
    <dsp:sp modelId="{7697C7F4-8F65-4BB0-B793-D046B572E563}">
      <dsp:nvSpPr>
        <dsp:cNvPr id="0" name=""/>
        <dsp:cNvSpPr/>
      </dsp:nvSpPr>
      <dsp:spPr>
        <a:xfrm>
          <a:off x="0" y="3496477"/>
          <a:ext cx="8229600" cy="6464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0" kern="1200" dirty="0"/>
            <a:t>d) Oma tutkimusalue: mieti mitkä ongelmat ovat pahimmat omalla tutkimusalueellasi? </a:t>
          </a:r>
          <a:r>
            <a:rPr lang="fi-FI" sz="1700" kern="1200" dirty="0"/>
            <a:t>-&gt; miten tavoitteeseen voitaisiin päästä, mitkä asiat haastavia..</a:t>
          </a:r>
          <a:endParaRPr lang="en-US" sz="1700" kern="1200" dirty="0"/>
        </a:p>
      </dsp:txBody>
      <dsp:txXfrm>
        <a:off x="31556" y="3528033"/>
        <a:ext cx="8166488" cy="5833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endParaRPr lang="fi-FI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endParaRPr lang="fi-FI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endParaRPr lang="fi-FI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endParaRPr lang="fi-FI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799"/>
              </a:spcBef>
            </a:pPr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endParaRPr lang="fi-FI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endParaRPr lang="fi-FI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endParaRPr lang="fi-FI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799"/>
              </a:spcBef>
            </a:pPr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endParaRPr lang="fi-FI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endParaRPr lang="fi-FI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endParaRPr lang="fi-FI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i-FI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fi-FI" sz="4400" b="0" strike="noStrike" spc="-1">
                <a:solidFill>
                  <a:srgbClr val="000000"/>
                </a:solidFill>
                <a:latin typeface="Calibri"/>
              </a:rPr>
              <a:t>Muokkaa otsikon tekstimuotoa napsauttamalla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 fontScale="97000"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Muokkaa jäsennyksen tekstimuotoa napsauttamalla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Toinen jäsennystaso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Kolmas jäsennystaso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Neljäs jäsennystaso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Viides jäsennystaso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Kuudes jäsennystaso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fi-FI" sz="3200" b="0" strike="noStrike" spc="-1">
                <a:solidFill>
                  <a:srgbClr val="000000"/>
                </a:solidFill>
                <a:latin typeface="Calibri"/>
              </a:rPr>
              <a:t>Seitsemäs jäsennystaso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i-FI" sz="1200" b="0" strike="noStrike" spc="-1">
                <a:solidFill>
                  <a:srgbClr val="898989"/>
                </a:solidFill>
                <a:latin typeface="Calibri"/>
              </a:rPr>
              <a:t>&lt;päivämäärä/kellonaika&gt;</a:t>
            </a:r>
            <a:endParaRPr lang="fi-FI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endParaRPr lang="fi-FI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r">
              <a:lnSpc>
                <a:spcPct val="100000"/>
              </a:lnSpc>
            </a:pPr>
            <a:fld id="{A680A543-385D-496A-910E-4157FCB0A6E8}" type="slidenum">
              <a:rPr lang="fi-FI" sz="1200" b="0" strike="noStrike" spc="-1">
                <a:solidFill>
                  <a:srgbClr val="898989"/>
                </a:solidFill>
                <a:latin typeface="Calibri"/>
              </a:rPr>
              <a:t>‹#›</a:t>
            </a:fld>
            <a:endParaRPr lang="fi-FI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fi-FI" sz="4400" b="0" strike="noStrike" spc="-1">
                <a:solidFill>
                  <a:srgbClr val="000000"/>
                </a:solidFill>
                <a:latin typeface="Calibri"/>
              </a:rPr>
              <a:t>Mitä on kehitys / hyvinvointi?</a:t>
            </a:r>
          </a:p>
        </p:txBody>
      </p:sp>
      <p:sp>
        <p:nvSpPr>
          <p:cNvPr id="42" name="TextShape 2"/>
          <p:cNvSpPr txBox="1"/>
          <p:nvPr/>
        </p:nvSpPr>
        <p:spPr>
          <a:xfrm>
            <a:off x="457200" y="1600200"/>
            <a:ext cx="403848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4000"/>
          </a:bodyPr>
          <a:lstStyle/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edistymistä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muutosta parempaan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hyvä koulutus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terveydenhuolto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tasa-arvo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hyvät elinolot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varallisuus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usko tulevaan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kehittyvät maat..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TextShape 3"/>
          <p:cNvSpPr txBox="1"/>
          <p:nvPr/>
        </p:nvSpPr>
        <p:spPr>
          <a:xfrm>
            <a:off x="4648320" y="1600200"/>
            <a:ext cx="403848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turvallisuus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ihmisoikeudet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ruoka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puhdas vesi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tyttöjen koulunkäynti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ilmainen koulutus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fi-FI" sz="4400" b="0" strike="noStrike" spc="-1">
                <a:solidFill>
                  <a:srgbClr val="000000"/>
                </a:solidFill>
                <a:latin typeface="Calibri"/>
              </a:rPr>
              <a:t>Kehittyneisyyserot</a:t>
            </a:r>
          </a:p>
        </p:txBody>
      </p:sp>
      <p:sp>
        <p:nvSpPr>
          <p:cNvPr id="66" name="TextShape 2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lnSpc>
                <a:spcPct val="90000"/>
              </a:lnSpc>
              <a:spcBef>
                <a:spcPts val="748"/>
              </a:spcBef>
            </a:pPr>
            <a:r>
              <a:rPr lang="fi-FI" sz="3000" b="0" strike="noStrike" spc="-1">
                <a:solidFill>
                  <a:srgbClr val="000000"/>
                </a:solidFill>
                <a:latin typeface="Calibri"/>
              </a:rPr>
              <a:t>- Absoluuttinen köyhyys / suhteellinen köyhyys</a:t>
            </a:r>
          </a:p>
          <a:p>
            <a:pPr marL="342720" indent="-342720">
              <a:lnSpc>
                <a:spcPct val="90000"/>
              </a:lnSpc>
              <a:spcBef>
                <a:spcPts val="748"/>
              </a:spcBef>
            </a:pPr>
            <a:r>
              <a:rPr lang="fi-FI" sz="3000" b="0" strike="noStrike" spc="-1">
                <a:solidFill>
                  <a:srgbClr val="000000"/>
                </a:solidFill>
                <a:latin typeface="Calibri"/>
              </a:rPr>
              <a:t>- Valtioiden jaottelua kehityksen + varallisuuden mukaan:</a:t>
            </a:r>
          </a:p>
          <a:p>
            <a:pPr marL="342720" indent="-342720">
              <a:lnSpc>
                <a:spcPct val="90000"/>
              </a:lnSpc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lang="fi-FI" sz="3000" b="0" strike="noStrike" spc="-1">
                <a:solidFill>
                  <a:srgbClr val="000000"/>
                </a:solidFill>
                <a:latin typeface="Calibri"/>
              </a:rPr>
              <a:t>Rikkaat maat (teollisuusvaltiot,kehittyneet maat, länsimaat, rikas pohjoinen)</a:t>
            </a:r>
          </a:p>
          <a:p>
            <a:pPr marL="342720" indent="-342720">
              <a:lnSpc>
                <a:spcPct val="90000"/>
              </a:lnSpc>
              <a:spcBef>
                <a:spcPts val="748"/>
              </a:spcBef>
              <a:buClr>
                <a:srgbClr val="000000"/>
              </a:buClr>
              <a:buFont typeface="Arial"/>
              <a:buChar char="•"/>
            </a:pPr>
            <a:r>
              <a:rPr lang="fi-FI" sz="3000" b="0" strike="noStrike" spc="-1">
                <a:solidFill>
                  <a:srgbClr val="000000"/>
                </a:solidFill>
                <a:latin typeface="Calibri"/>
              </a:rPr>
              <a:t>Kehittyvät maat (kehitysmaat, köyhä etelä..)</a:t>
            </a:r>
          </a:p>
          <a:p>
            <a:pPr marL="742680" lvl="1" indent="-2854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–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Öljyvaltiot</a:t>
            </a:r>
          </a:p>
          <a:p>
            <a:pPr marL="742680" lvl="1" indent="-2854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–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NIC maat / teollistuneet kehitysmaat</a:t>
            </a:r>
          </a:p>
          <a:p>
            <a:pPr marL="742680" lvl="1" indent="-2854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–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alikehittyneet kehitysmaat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Effect">
                      <p:stCondLst>
                        <p:cond delay="indefinite"/>
                      </p:stCondLst>
                      <p:childTnLst>
                        <p:par>
                          <p:cTn id="1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500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" dur="500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Effect">
                      <p:stCondLst>
                        <p:cond delay="indefinite"/>
                      </p:stCondLst>
                      <p:childTnLst>
                        <p:par>
                          <p:cTn id="1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3" dur="500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Effect">
                      <p:stCondLst>
                        <p:cond delay="indefinite"/>
                      </p:stCondLst>
                      <p:childTnLst>
                        <p:par>
                          <p:cTn id="25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0" dur="500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" dur="500" fill="hold"/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500" fill="hold"/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5" dur="500"/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" dur="500" fill="hold"/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0" dur="500"/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5" dur="500"/>
                                        <p:tgtEl>
                                          <p:spTgt spid="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Color Cover">
            <a:extLst>
              <a:ext uri="{FF2B5EF4-FFF2-40B4-BE49-F238E27FC236}">
                <a16:creationId xmlns:a16="http://schemas.microsoft.com/office/drawing/2014/main" id="{815925C2-A704-4D47-B1C1-3FCA52512E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Color Cover">
            <a:extLst>
              <a:ext uri="{FF2B5EF4-FFF2-40B4-BE49-F238E27FC236}">
                <a16:creationId xmlns:a16="http://schemas.microsoft.com/office/drawing/2014/main" id="{01D4315C-C23C-4FD3-98DF-08C29E2292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5E6B47BC-43FD-4C91-8BFF-B41B99A8A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4548176" cy="6858000"/>
            <a:chOff x="651279" y="598259"/>
            <a:chExt cx="10889442" cy="5680742"/>
          </a:xfrm>
        </p:grpSpPr>
        <p:sp>
          <p:nvSpPr>
            <p:cNvPr id="78" name="Color">
              <a:extLst>
                <a:ext uri="{FF2B5EF4-FFF2-40B4-BE49-F238E27FC236}">
                  <a16:creationId xmlns:a16="http://schemas.microsoft.com/office/drawing/2014/main" id="{13038185-AC3C-4595-945F-25311424C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Color">
              <a:extLst>
                <a:ext uri="{FF2B5EF4-FFF2-40B4-BE49-F238E27FC236}">
                  <a16:creationId xmlns:a16="http://schemas.microsoft.com/office/drawing/2014/main" id="{75D51AA0-C095-4650-A361-B294320BFE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0"/>
            <a:ext cx="9141717" cy="6858000"/>
            <a:chOff x="0" y="0"/>
            <a:chExt cx="12188952" cy="6858000"/>
          </a:xfrm>
        </p:grpSpPr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67" name="TextShape 1"/>
          <p:cNvSpPr txBox="1"/>
          <p:nvPr/>
        </p:nvSpPr>
        <p:spPr>
          <a:xfrm>
            <a:off x="589788" y="841248"/>
            <a:ext cx="3847200" cy="53400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200" b="0" strike="noStrike" kern="1200" spc="-1">
                <a:solidFill>
                  <a:schemeClr val="bg1"/>
                </a:solidFill>
                <a:latin typeface="+mj-lt"/>
                <a:ea typeface="+mj-ea"/>
                <a:cs typeface="+mj-cs"/>
              </a:rPr>
              <a:t>Kehitysmaiden ongelmia</a:t>
            </a:r>
          </a:p>
        </p:txBody>
      </p:sp>
      <p:sp>
        <p:nvSpPr>
          <p:cNvPr id="68" name="TextShape 2"/>
          <p:cNvSpPr txBox="1"/>
          <p:nvPr/>
        </p:nvSpPr>
        <p:spPr>
          <a:xfrm>
            <a:off x="4848307" y="841247"/>
            <a:ext cx="3363402" cy="53400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720" indent="-22860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600" b="0" strike="noStrike" spc="-1">
                <a:solidFill>
                  <a:schemeClr val="tx2"/>
                </a:solidFill>
              </a:rPr>
              <a:t>Väestönkasvu</a:t>
            </a:r>
          </a:p>
          <a:p>
            <a:pPr marL="342720" indent="-22860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600" b="0" strike="noStrike" spc="-1">
                <a:solidFill>
                  <a:schemeClr val="tx2"/>
                </a:solidFill>
              </a:rPr>
              <a:t>Alhainen BKT</a:t>
            </a:r>
          </a:p>
          <a:p>
            <a:pPr marL="342720" indent="-22860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600" b="0" strike="noStrike" spc="-1">
                <a:solidFill>
                  <a:schemeClr val="tx2"/>
                </a:solidFill>
              </a:rPr>
              <a:t>nälänhätä</a:t>
            </a:r>
          </a:p>
          <a:p>
            <a:pPr marL="342720" indent="-22860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600" b="0" strike="noStrike" spc="-1">
                <a:solidFill>
                  <a:schemeClr val="tx2"/>
                </a:solidFill>
              </a:rPr>
              <a:t>huonot sosiaali- ja terveyspalvelut</a:t>
            </a:r>
          </a:p>
          <a:p>
            <a:pPr marL="342720" indent="-22860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600" b="0" strike="noStrike" spc="-1">
                <a:solidFill>
                  <a:schemeClr val="tx2"/>
                </a:solidFill>
              </a:rPr>
              <a:t>suuri lapsikuolleisuus</a:t>
            </a:r>
          </a:p>
          <a:p>
            <a:pPr marL="342720" indent="-22860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600" b="0" strike="noStrike" spc="-1">
                <a:solidFill>
                  <a:schemeClr val="tx2"/>
                </a:solidFill>
              </a:rPr>
              <a:t>kouluttamattomuus (etenkin naisilla)</a:t>
            </a:r>
          </a:p>
          <a:p>
            <a:pPr marL="342720" indent="-22860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600" b="0" strike="noStrike" spc="-1">
                <a:solidFill>
                  <a:schemeClr val="tx2"/>
                </a:solidFill>
              </a:rPr>
              <a:t>naisten huono asema</a:t>
            </a:r>
          </a:p>
          <a:p>
            <a:pPr marL="342720" indent="-22860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600" b="0" strike="noStrike" spc="-1">
                <a:solidFill>
                  <a:schemeClr val="tx2"/>
                </a:solidFill>
              </a:rPr>
              <a:t>viennin yksipuolisuus</a:t>
            </a:r>
          </a:p>
          <a:p>
            <a:pPr marL="342720" indent="-22860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600" b="0" strike="noStrike" spc="-1">
                <a:solidFill>
                  <a:schemeClr val="tx2"/>
                </a:solidFill>
              </a:rPr>
              <a:t>suuret velat</a:t>
            </a:r>
          </a:p>
          <a:p>
            <a:pPr marL="342720" indent="-22860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600" b="0" strike="noStrike" spc="-1">
                <a:solidFill>
                  <a:schemeClr val="tx2"/>
                </a:solidFill>
              </a:rPr>
              <a:t>pääoman puute</a:t>
            </a:r>
          </a:p>
          <a:p>
            <a:pPr marL="342720" indent="-22860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600" b="0" strike="noStrike" spc="-1">
                <a:solidFill>
                  <a:schemeClr val="tx2"/>
                </a:solidFill>
              </a:rPr>
              <a:t>poliittiset levottomuudet</a:t>
            </a:r>
          </a:p>
          <a:p>
            <a:pPr marL="342720" indent="-22860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600" b="0" strike="noStrike" spc="-1">
                <a:solidFill>
                  <a:schemeClr val="tx2"/>
                </a:solidFill>
              </a:rPr>
              <a:t>demokratian puuttuminen</a:t>
            </a:r>
          </a:p>
          <a:p>
            <a:pPr marL="342720" indent="-22860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600" b="0" strike="noStrike" spc="-1">
                <a:solidFill>
                  <a:schemeClr val="tx2"/>
                </a:solidFill>
              </a:rPr>
              <a:t>korruptio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Effect">
                      <p:stCondLst>
                        <p:cond delay="indefinite"/>
                      </p:stCondLst>
                      <p:childTnLst>
                        <p:par>
                          <p:cTn id="1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500" fill="hold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" dur="500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Effect">
                      <p:stCondLst>
                        <p:cond delay="indefinite"/>
                      </p:stCondLst>
                      <p:childTnLst>
                        <p:par>
                          <p:cTn id="1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3" dur="500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Effect">
                      <p:stCondLst>
                        <p:cond delay="indefinite"/>
                      </p:stCondLst>
                      <p:childTnLst>
                        <p:par>
                          <p:cTn id="25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0" dur="500"/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Effect">
                      <p:stCondLst>
                        <p:cond delay="indefinite"/>
                      </p:stCondLst>
                      <p:childTnLst>
                        <p:par>
                          <p:cTn id="3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7" dur="500"/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Effect">
                      <p:stCondLst>
                        <p:cond delay="indefinite"/>
                      </p:stCondLst>
                      <p:childTnLst>
                        <p:par>
                          <p:cTn id="3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4" dur="500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Effect">
                      <p:stCondLst>
                        <p:cond delay="indefinite"/>
                      </p:stCondLst>
                      <p:childTnLst>
                        <p:par>
                          <p:cTn id="4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1" dur="500"/>
                                        <p:tgtEl>
                                          <p:spTgt spid="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Effect">
                      <p:stCondLst>
                        <p:cond delay="indefinite"/>
                      </p:stCondLst>
                      <p:childTnLst>
                        <p:par>
                          <p:cTn id="53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7" dur="500" fill="hold"/>
                                        <p:tgtEl>
                                          <p:spTgt spid="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8" dur="500"/>
                                        <p:tgtEl>
                                          <p:spTgt spid="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Effect">
                      <p:stCondLst>
                        <p:cond delay="indefinite"/>
                      </p:stCondLst>
                      <p:childTnLst>
                        <p:par>
                          <p:cTn id="6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3" dur="500" fill="hold"/>
                                        <p:tgtEl>
                                          <p:spTgt spid="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4" dur="500" fill="hold"/>
                                        <p:tgtEl>
                                          <p:spTgt spid="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5" dur="500"/>
                                        <p:tgtEl>
                                          <p:spTgt spid="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Effect">
                      <p:stCondLst>
                        <p:cond delay="indefinite"/>
                      </p:stCondLst>
                      <p:childTnLst>
                        <p:par>
                          <p:cTn id="67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0" dur="500" fill="hold"/>
                                        <p:tgtEl>
                                          <p:spTgt spid="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2" dur="500"/>
                                        <p:tgtEl>
                                          <p:spTgt spid="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Effect">
                      <p:stCondLst>
                        <p:cond delay="indefinite"/>
                      </p:stCondLst>
                      <p:childTnLst>
                        <p:par>
                          <p:cTn id="7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9" dur="500"/>
                                        <p:tgtEl>
                                          <p:spTgt spid="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Effect">
                      <p:stCondLst>
                        <p:cond delay="indefinite"/>
                      </p:stCondLst>
                      <p:childTnLst>
                        <p:par>
                          <p:cTn id="8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4" dur="500" fill="hold"/>
                                        <p:tgtEl>
                                          <p:spTgt spid="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5" dur="500" fill="hold"/>
                                        <p:tgtEl>
                                          <p:spTgt spid="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6" dur="500"/>
                                        <p:tgtEl>
                                          <p:spTgt spid="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Effect">
                      <p:stCondLst>
                        <p:cond delay="indefinite"/>
                      </p:stCondLst>
                      <p:childTnLst>
                        <p:par>
                          <p:cTn id="8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1" dur="500" fill="hold"/>
                                        <p:tgtEl>
                                          <p:spTgt spid="6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2" dur="500" fill="hold"/>
                                        <p:tgtEl>
                                          <p:spTgt spid="6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3" dur="500"/>
                                        <p:tgtEl>
                                          <p:spTgt spid="6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Shape 1"/>
          <p:cNvSpPr txBox="1"/>
          <p:nvPr/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700" b="0" strike="noStrike" kern="1200" spc="-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Pois köyhyydestä</a:t>
            </a:r>
          </a:p>
        </p:txBody>
      </p:sp>
      <p:sp>
        <p:nvSpPr>
          <p:cNvPr id="77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Shape 2"/>
          <p:cNvSpPr txBox="1"/>
          <p:nvPr/>
        </p:nvSpPr>
        <p:spPr>
          <a:xfrm>
            <a:off x="1355270" y="1929384"/>
            <a:ext cx="7160079" cy="425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720" indent="-228600">
              <a:lnSpc>
                <a:spcPct val="90000"/>
              </a:lnSpc>
              <a:spcBef>
                <a:spcPts val="675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900" b="0" strike="noStrike" spc="-1" dirty="0" err="1"/>
              <a:t>Puhdas</a:t>
            </a:r>
            <a:r>
              <a:rPr lang="en-US" sz="1900" b="0" strike="noStrike" spc="-1" dirty="0"/>
              <a:t> </a:t>
            </a:r>
            <a:r>
              <a:rPr lang="en-US" sz="1900" b="0" strike="noStrike" spc="-1" dirty="0" err="1"/>
              <a:t>vesi</a:t>
            </a:r>
            <a:endParaRPr lang="en-US" sz="1900" b="0" strike="noStrike" spc="-1" dirty="0"/>
          </a:p>
          <a:p>
            <a:pPr marL="342720" indent="-228600">
              <a:lnSpc>
                <a:spcPct val="90000"/>
              </a:lnSpc>
              <a:spcBef>
                <a:spcPts val="675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900" b="0" strike="noStrike" spc="-1" dirty="0" err="1"/>
              <a:t>Koulutus</a:t>
            </a:r>
            <a:r>
              <a:rPr lang="en-US" sz="1900" b="0" strike="noStrike" spc="-1" dirty="0"/>
              <a:t> + </a:t>
            </a:r>
            <a:r>
              <a:rPr lang="en-US" sz="1900" b="0" strike="noStrike" spc="-1" dirty="0" err="1"/>
              <a:t>naisten</a:t>
            </a:r>
            <a:r>
              <a:rPr lang="en-US" sz="1900" b="0" strike="noStrike" spc="-1" dirty="0"/>
              <a:t> </a:t>
            </a:r>
            <a:r>
              <a:rPr lang="en-US" sz="1900" b="0" strike="noStrike" spc="-1" dirty="0" err="1"/>
              <a:t>aseman</a:t>
            </a:r>
            <a:r>
              <a:rPr lang="en-US" sz="1900" b="0" strike="noStrike" spc="-1" dirty="0"/>
              <a:t> </a:t>
            </a:r>
            <a:r>
              <a:rPr lang="en-US" sz="1900" b="0" strike="noStrike" spc="-1" dirty="0" err="1"/>
              <a:t>parantaminen</a:t>
            </a:r>
            <a:endParaRPr lang="en-US" sz="1900" b="0" strike="noStrike" spc="-1" dirty="0"/>
          </a:p>
          <a:p>
            <a:pPr marL="342720" indent="-228600">
              <a:lnSpc>
                <a:spcPct val="90000"/>
              </a:lnSpc>
              <a:spcBef>
                <a:spcPts val="675"/>
              </a:spcBef>
              <a:buFont typeface="Arial" panose="020B0604020202020204" pitchFamily="34" charset="0"/>
              <a:buChar char="•"/>
            </a:pPr>
            <a:r>
              <a:rPr lang="en-US" sz="1900" b="0" strike="noStrike" spc="-1" dirty="0"/>
              <a:t>	=&gt; </a:t>
            </a:r>
            <a:r>
              <a:rPr lang="en-US" sz="1900" b="0" strike="noStrike" spc="-1" dirty="0" err="1"/>
              <a:t>taloudelliset</a:t>
            </a:r>
            <a:r>
              <a:rPr lang="en-US" sz="1900" b="0" strike="noStrike" spc="-1" dirty="0"/>
              <a:t>, </a:t>
            </a:r>
            <a:r>
              <a:rPr lang="en-US" sz="1900" b="0" strike="noStrike" spc="-1" dirty="0" err="1"/>
              <a:t>sosiaaliset</a:t>
            </a:r>
            <a:r>
              <a:rPr lang="en-US" sz="1900" b="0" strike="noStrike" spc="-1" dirty="0"/>
              <a:t> ja </a:t>
            </a:r>
            <a:r>
              <a:rPr lang="en-US" sz="1900" b="0" strike="noStrike" spc="-1" dirty="0" err="1"/>
              <a:t>ympäristöolot</a:t>
            </a:r>
            <a:r>
              <a:rPr lang="en-US" sz="1900" b="0" strike="noStrike" spc="-1" dirty="0"/>
              <a:t> </a:t>
            </a:r>
            <a:r>
              <a:rPr lang="en-US" sz="1900" b="0" strike="noStrike" spc="-1" dirty="0" err="1"/>
              <a:t>paranevat</a:t>
            </a:r>
            <a:endParaRPr lang="en-US" sz="1900" b="0" strike="noStrike" spc="-1" dirty="0"/>
          </a:p>
          <a:p>
            <a:pPr marL="342720" indent="-228600">
              <a:lnSpc>
                <a:spcPct val="90000"/>
              </a:lnSpc>
              <a:spcBef>
                <a:spcPts val="675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900" b="0" strike="noStrike" spc="-1" dirty="0" err="1"/>
              <a:t>Kansainvälinen</a:t>
            </a:r>
            <a:r>
              <a:rPr lang="en-US" sz="1900" b="0" strike="noStrike" spc="-1" dirty="0"/>
              <a:t> </a:t>
            </a:r>
            <a:r>
              <a:rPr lang="en-US" sz="1900" b="0" strike="noStrike" spc="-1" dirty="0" err="1"/>
              <a:t>yhteistyö</a:t>
            </a:r>
            <a:r>
              <a:rPr lang="en-US" sz="1900" b="0" strike="noStrike" spc="-1" dirty="0"/>
              <a:t> =&gt; </a:t>
            </a:r>
            <a:r>
              <a:rPr lang="en-US" sz="1900" b="0" strike="noStrike" spc="-1" dirty="0" err="1"/>
              <a:t>terveyspalvelut</a:t>
            </a:r>
            <a:r>
              <a:rPr lang="en-US" sz="1900" b="0" strike="noStrike" spc="-1" dirty="0"/>
              <a:t>, </a:t>
            </a:r>
            <a:r>
              <a:rPr lang="en-US" sz="1900" b="0" strike="noStrike" spc="-1" dirty="0" err="1"/>
              <a:t>puhdas</a:t>
            </a:r>
            <a:r>
              <a:rPr lang="en-US" sz="1900" b="0" strike="noStrike" spc="-1" dirty="0"/>
              <a:t> </a:t>
            </a:r>
            <a:r>
              <a:rPr lang="en-US" sz="1900" b="0" strike="noStrike" spc="-1" dirty="0" err="1"/>
              <a:t>vesi</a:t>
            </a:r>
            <a:r>
              <a:rPr lang="en-US" sz="1900" b="0" strike="noStrike" spc="-1" dirty="0"/>
              <a:t>, </a:t>
            </a:r>
            <a:r>
              <a:rPr lang="en-US" sz="1900" b="0" strike="noStrike" spc="-1" dirty="0" err="1"/>
              <a:t>sairauksien</a:t>
            </a:r>
            <a:r>
              <a:rPr lang="en-US" sz="1900" b="0" strike="noStrike" spc="-1" dirty="0"/>
              <a:t> </a:t>
            </a:r>
            <a:r>
              <a:rPr lang="en-US" sz="1900" b="0" strike="noStrike" spc="-1" dirty="0" err="1"/>
              <a:t>tutkiminen</a:t>
            </a:r>
            <a:r>
              <a:rPr lang="en-US" sz="1900" b="0" strike="noStrike" spc="-1" dirty="0"/>
              <a:t>, </a:t>
            </a:r>
            <a:r>
              <a:rPr lang="en-US" sz="1900" b="0" strike="noStrike" spc="-1" dirty="0" err="1"/>
              <a:t>rokotekampanjat</a:t>
            </a:r>
            <a:r>
              <a:rPr lang="en-US" sz="1900" b="0" strike="noStrike" spc="-1" dirty="0"/>
              <a:t>, </a:t>
            </a:r>
            <a:r>
              <a:rPr lang="en-US" sz="1900" b="0" strike="noStrike" spc="-1" dirty="0" err="1"/>
              <a:t>perhesuunnittelu</a:t>
            </a:r>
            <a:r>
              <a:rPr lang="en-US" sz="1900" b="0" strike="noStrike" spc="-1" dirty="0"/>
              <a:t>..</a:t>
            </a:r>
          </a:p>
          <a:p>
            <a:pPr marL="742680" lvl="1" indent="-22860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900" b="0" strike="noStrike" spc="-1" dirty="0" err="1"/>
              <a:t>tietotaito</a:t>
            </a:r>
            <a:endParaRPr lang="en-US" sz="1900" b="0" strike="noStrike" spc="-1" dirty="0"/>
          </a:p>
          <a:p>
            <a:pPr marL="742680" lvl="1" indent="-22860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900" b="0" strike="noStrike" spc="-1" dirty="0" err="1"/>
              <a:t>pääoma</a:t>
            </a:r>
            <a:endParaRPr lang="en-US" sz="1900" b="0" strike="noStrike" spc="-1" dirty="0"/>
          </a:p>
          <a:p>
            <a:pPr marL="742680" lvl="1" indent="-22860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1900" b="0" strike="noStrike" spc="-1" dirty="0" err="1"/>
              <a:t>humanitaarinen</a:t>
            </a:r>
            <a:r>
              <a:rPr lang="en-US" sz="1900" b="0" strike="noStrike" spc="-1" dirty="0"/>
              <a:t> </a:t>
            </a:r>
            <a:r>
              <a:rPr lang="en-US" sz="1900" b="0" strike="noStrike" spc="-1" dirty="0" err="1"/>
              <a:t>pakolaisapu</a:t>
            </a:r>
            <a:r>
              <a:rPr lang="en-US" sz="1900" b="0" strike="noStrike" spc="-1" dirty="0"/>
              <a:t> ja </a:t>
            </a:r>
            <a:r>
              <a:rPr lang="en-US" sz="1900" b="0" strike="noStrike" spc="-1" dirty="0" err="1"/>
              <a:t>katastrofiapu</a:t>
            </a:r>
            <a:endParaRPr lang="en-US" sz="1900" b="0" strike="noStrike" spc="-1" dirty="0"/>
          </a:p>
          <a:p>
            <a:pPr marL="457200" indent="-228600">
              <a:lnSpc>
                <a:spcPct val="90000"/>
              </a:lnSpc>
              <a:spcBef>
                <a:spcPts val="675"/>
              </a:spcBef>
              <a:buFont typeface="Arial" panose="020B0604020202020204" pitchFamily="34" charset="0"/>
              <a:buChar char="•"/>
            </a:pPr>
            <a:r>
              <a:rPr lang="en-US" sz="1900" b="0" strike="noStrike" spc="-1" dirty="0" err="1"/>
              <a:t>Teollisuusmaiden</a:t>
            </a:r>
            <a:r>
              <a:rPr lang="en-US" sz="1900" b="0" strike="noStrike" spc="-1" dirty="0"/>
              <a:t> </a:t>
            </a:r>
            <a:r>
              <a:rPr lang="en-US" sz="1900" b="0" strike="noStrike" spc="-1" dirty="0" err="1"/>
              <a:t>antama</a:t>
            </a:r>
            <a:r>
              <a:rPr lang="en-US" sz="1900" b="0" strike="noStrike" spc="-1" dirty="0"/>
              <a:t> </a:t>
            </a:r>
            <a:r>
              <a:rPr lang="en-US" sz="1900" b="0" strike="noStrike" spc="-1" dirty="0" err="1"/>
              <a:t>kehitysapu</a:t>
            </a:r>
            <a:r>
              <a:rPr lang="en-US" sz="1900" b="0" strike="noStrike" spc="-1" dirty="0"/>
              <a:t> alle 0,7 % </a:t>
            </a:r>
            <a:r>
              <a:rPr lang="en-US" sz="1900" b="0" strike="noStrike" spc="-1" dirty="0" err="1"/>
              <a:t>BKT:sta</a:t>
            </a:r>
            <a:endParaRPr lang="en-US" sz="1900" b="0" strike="noStrike" spc="-1" dirty="0"/>
          </a:p>
          <a:p>
            <a:pPr marL="457200" indent="-228600">
              <a:lnSpc>
                <a:spcPct val="90000"/>
              </a:lnSpc>
              <a:spcBef>
                <a:spcPts val="675"/>
              </a:spcBef>
              <a:buFont typeface="Arial" panose="020B0604020202020204" pitchFamily="34" charset="0"/>
              <a:buChar char="•"/>
            </a:pPr>
            <a:r>
              <a:rPr lang="en-US" sz="1900" spc="-1" dirty="0" err="1"/>
              <a:t>Myös</a:t>
            </a:r>
            <a:r>
              <a:rPr lang="en-US" sz="1900" spc="-1" dirty="0"/>
              <a:t> </a:t>
            </a:r>
            <a:r>
              <a:rPr lang="en-US" sz="1900" spc="-1" dirty="0" err="1"/>
              <a:t>rikkaissa</a:t>
            </a:r>
            <a:r>
              <a:rPr lang="en-US" sz="1900" spc="-1" dirty="0"/>
              <a:t> </a:t>
            </a:r>
            <a:r>
              <a:rPr lang="en-US" sz="1900" spc="-1" dirty="0" err="1"/>
              <a:t>maissa</a:t>
            </a:r>
            <a:r>
              <a:rPr lang="en-US" sz="1900" spc="-1" dirty="0"/>
              <a:t> on </a:t>
            </a:r>
            <a:r>
              <a:rPr lang="en-US" sz="1900" spc="-1" dirty="0" err="1"/>
              <a:t>köyhyyttä</a:t>
            </a:r>
            <a:endParaRPr lang="en-US" sz="1900" b="0" strike="noStrike" spc="-1" dirty="0"/>
          </a:p>
          <a:p>
            <a:pPr indent="-228600">
              <a:lnSpc>
                <a:spcPct val="90000"/>
              </a:lnSpc>
              <a:spcBef>
                <a:spcPts val="675"/>
              </a:spcBef>
              <a:buFont typeface="Arial" panose="020B0604020202020204" pitchFamily="34" charset="0"/>
              <a:buChar char="•"/>
            </a:pPr>
            <a:endParaRPr lang="en-US" sz="1900" b="0" strike="noStrike" spc="-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Effect">
                      <p:stCondLst>
                        <p:cond delay="indefinite"/>
                      </p:stCondLst>
                      <p:childTnLst>
                        <p:par>
                          <p:cTn id="1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500" fill="hold"/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" dur="500"/>
                                        <p:tgtEl>
                                          <p:spTgt spid="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Effect">
                      <p:stCondLst>
                        <p:cond delay="indefinite"/>
                      </p:stCondLst>
                      <p:childTnLst>
                        <p:par>
                          <p:cTn id="1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3" dur="500"/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Effect">
                      <p:stCondLst>
                        <p:cond delay="indefinite"/>
                      </p:stCondLst>
                      <p:childTnLst>
                        <p:par>
                          <p:cTn id="25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0" dur="500"/>
                                        <p:tgtEl>
                                          <p:spTgt spid="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" dur="500" fill="hold"/>
                                        <p:tgtEl>
                                          <p:spTgt spid="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500" fill="hold"/>
                                        <p:tgtEl>
                                          <p:spTgt spid="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5" dur="500"/>
                                        <p:tgtEl>
                                          <p:spTgt spid="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" dur="500" fill="hold"/>
                                        <p:tgtEl>
                                          <p:spTgt spid="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0" dur="500"/>
                                        <p:tgtEl>
                                          <p:spTgt spid="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5" dur="500"/>
                                        <p:tgtEl>
                                          <p:spTgt spid="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Effect">
                      <p:stCondLst>
                        <p:cond delay="indefinite"/>
                      </p:stCondLst>
                      <p:childTnLst>
                        <p:par>
                          <p:cTn id="47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" dur="500" fill="hold"/>
                                        <p:tgtEl>
                                          <p:spTgt spid="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2" dur="500"/>
                                        <p:tgtEl>
                                          <p:spTgt spid="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7" dur="500" fill="hold"/>
                                        <p:tgtEl>
                                          <p:spTgt spid="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" dur="500" fill="hold"/>
                                        <p:tgtEl>
                                          <p:spTgt spid="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9" dur="500"/>
                                        <p:tgtEl>
                                          <p:spTgt spid="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fi-FI" sz="4400" b="0" strike="noStrike" spc="-1">
                <a:solidFill>
                  <a:srgbClr val="000000"/>
                </a:solidFill>
                <a:latin typeface="Calibri"/>
              </a:rPr>
              <a:t>YK:n kehitystavoitteet</a:t>
            </a:r>
          </a:p>
        </p:txBody>
      </p:sp>
      <p:graphicFrame>
        <p:nvGraphicFramePr>
          <p:cNvPr id="74" name="TextShape 2">
            <a:extLst>
              <a:ext uri="{FF2B5EF4-FFF2-40B4-BE49-F238E27FC236}">
                <a16:creationId xmlns:a16="http://schemas.microsoft.com/office/drawing/2014/main" id="{EF203BB3-5EB2-9968-4FEB-D50097278725}"/>
              </a:ext>
            </a:extLst>
          </p:cNvPr>
          <p:cNvGraphicFramePr/>
          <p:nvPr/>
        </p:nvGraphicFramePr>
        <p:xfrm>
          <a:off x="457200" y="1268280"/>
          <a:ext cx="8229600" cy="485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AC9E64F-E031-7192-FCDC-CD728B51A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fi-FI" sz="3100" dirty="0">
                <a:solidFill>
                  <a:srgbClr val="FFFFFF"/>
                </a:solidFill>
              </a:rPr>
              <a:t>HDI-</a:t>
            </a:r>
            <a:r>
              <a:rPr lang="fi-FI" sz="3100" dirty="0" err="1">
                <a:solidFill>
                  <a:srgbClr val="FFFFFF"/>
                </a:solidFill>
              </a:rPr>
              <a:t>teemakertta</a:t>
            </a:r>
            <a:r>
              <a:rPr lang="fi-FI" sz="3100" dirty="0">
                <a:solidFill>
                  <a:srgbClr val="FFFFFF"/>
                </a:solidFill>
              </a:rPr>
              <a:t> + kehityksen mittarit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0D14C9E-A27B-403C-0C2A-AAD3C1C86EA4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fi-FI" sz="3100" dirty="0"/>
              <a:t>Etsi tuore tilasto maailman valtioista (HDI- indeksit)</a:t>
            </a:r>
          </a:p>
          <a:p>
            <a:pPr>
              <a:spcAft>
                <a:spcPts val="600"/>
              </a:spcAft>
            </a:pPr>
            <a:r>
              <a:rPr lang="fi-FI" sz="3100" dirty="0"/>
              <a:t>Laadi teemakartta, johon merkkaat 20 kehittyneintä ja 20 kehittymättömintä valtiota eri väreillä (esim. toiset punaisella, toiset sinisellä)</a:t>
            </a:r>
          </a:p>
          <a:p>
            <a:pPr>
              <a:spcAft>
                <a:spcPts val="600"/>
              </a:spcAft>
            </a:pPr>
            <a:r>
              <a:rPr lang="fi-FI" sz="3100" dirty="0"/>
              <a:t>Otsikoi kartta ja laadi sille selite</a:t>
            </a:r>
          </a:p>
          <a:p>
            <a:pPr>
              <a:spcAft>
                <a:spcPts val="600"/>
              </a:spcAft>
            </a:pPr>
            <a:r>
              <a:rPr lang="fi-FI" sz="3100" dirty="0"/>
              <a:t>Käytä esim. </a:t>
            </a:r>
            <a:r>
              <a:rPr lang="fi-FI" sz="3100" dirty="0" err="1"/>
              <a:t>Mapchart</a:t>
            </a:r>
            <a:r>
              <a:rPr lang="fi-FI" sz="3100" dirty="0"/>
              <a:t>-ohjelmaa</a:t>
            </a:r>
          </a:p>
          <a:p>
            <a:pPr>
              <a:spcAft>
                <a:spcPts val="600"/>
              </a:spcAft>
            </a:pPr>
            <a:r>
              <a:rPr lang="fi-FI" sz="3100" dirty="0"/>
              <a:t>Tee oppikirjan tehtävä 4</a:t>
            </a:r>
          </a:p>
        </p:txBody>
      </p:sp>
    </p:spTree>
    <p:extLst>
      <p:ext uri="{BB962C8B-B14F-4D97-AF65-F5344CB8AC3E}">
        <p14:creationId xmlns:p14="http://schemas.microsoft.com/office/powerpoint/2010/main" val="251814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fi-FI" sz="4400" b="0" strike="noStrike" spc="-1">
                <a:solidFill>
                  <a:srgbClr val="000000"/>
                </a:solidFill>
                <a:latin typeface="Calibri"/>
              </a:rPr>
              <a:t>Mitä on kehitys / hyvinvointi?</a:t>
            </a:r>
          </a:p>
        </p:txBody>
      </p:sp>
      <p:sp>
        <p:nvSpPr>
          <p:cNvPr id="45" name="TextShape 2"/>
          <p:cNvSpPr txBox="1"/>
          <p:nvPr/>
        </p:nvSpPr>
        <p:spPr>
          <a:xfrm>
            <a:off x="457200" y="1600200"/>
            <a:ext cx="403848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5500" lnSpcReduction="10000"/>
          </a:bodyPr>
          <a:lstStyle/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palveluiden paraneminen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elinajanodote kohoaa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(ilmainen) opiskelu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tasa-arvo / sen parantuminen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työtä kaikilla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infrastruktuurin paraneminen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tekniikka kehittyy</a:t>
            </a:r>
          </a:p>
        </p:txBody>
      </p:sp>
      <p:sp>
        <p:nvSpPr>
          <p:cNvPr id="46" name="TextShape 3"/>
          <p:cNvSpPr txBox="1"/>
          <p:nvPr/>
        </p:nvSpPr>
        <p:spPr>
          <a:xfrm>
            <a:off x="4648320" y="1600200"/>
            <a:ext cx="403848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terveydenhuolto kehittynyttä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ruokaa kaikille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sopeutuminen uusiin olosuhteisiin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turvallisuus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puhdasta vettä kaikille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sanitaatio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yhteisöllisyys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fi-FI" sz="4400" b="0" strike="noStrike" spc="-1">
                <a:solidFill>
                  <a:srgbClr val="000000"/>
                </a:solidFill>
                <a:latin typeface="Calibri"/>
              </a:rPr>
              <a:t>Mitä on kehitys</a:t>
            </a:r>
          </a:p>
        </p:txBody>
      </p:sp>
      <p:sp>
        <p:nvSpPr>
          <p:cNvPr id="48" name="TextShape 2"/>
          <p:cNvSpPr txBox="1"/>
          <p:nvPr/>
        </p:nvSpPr>
        <p:spPr>
          <a:xfrm>
            <a:off x="457200" y="1600200"/>
            <a:ext cx="403848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5500" lnSpcReduction="10000"/>
          </a:bodyPr>
          <a:lstStyle/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inhimilliset elinolosuhteet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terveyspalvelut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luonnonvarojen kestävä käyttö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valtio paranee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teknologia kehittyy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maatalouden paraneminen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teollistuminen</a:t>
            </a:r>
          </a:p>
        </p:txBody>
      </p:sp>
      <p:sp>
        <p:nvSpPr>
          <p:cNvPr id="49" name="TextShape 3"/>
          <p:cNvSpPr txBox="1"/>
          <p:nvPr/>
        </p:nvSpPr>
        <p:spPr>
          <a:xfrm>
            <a:off x="4648320" y="1600200"/>
            <a:ext cx="403848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kulkureitit</a:t>
            </a: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ekokloginen liikkuminen</a:t>
            </a: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yhteyksien lisääntyminen</a:t>
            </a: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puhdas vesi</a:t>
            </a: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koulutusmahdollisuudet</a:t>
            </a: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ravinto + vesi kaikille</a:t>
            </a: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yleinen puhtaus</a:t>
            </a: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elinajanodotteen kasvu</a:t>
            </a: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tasa-arvo</a:t>
            </a: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viemäröinti</a:t>
            </a: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endParaRPr lang="fi-FI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fi-FI" sz="4400" b="0" strike="noStrike" spc="-1">
                <a:solidFill>
                  <a:srgbClr val="000000"/>
                </a:solidFill>
                <a:latin typeface="Calibri"/>
              </a:rPr>
              <a:t>Mitä on kehitys?</a:t>
            </a:r>
          </a:p>
        </p:txBody>
      </p:sp>
      <p:sp>
        <p:nvSpPr>
          <p:cNvPr id="51" name="TextShape 2"/>
          <p:cNvSpPr txBox="1"/>
          <p:nvPr/>
        </p:nvSpPr>
        <p:spPr>
          <a:xfrm>
            <a:off x="457200" y="1600200"/>
            <a:ext cx="403848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7000"/>
          </a:bodyPr>
          <a:lstStyle/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parannusta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vanhasta parempaa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evoluutio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koulutus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teknologinen kehitys 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ekologisuus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elämän laadun paraneminen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lääketieteen kehitys</a:t>
            </a:r>
          </a:p>
        </p:txBody>
      </p:sp>
      <p:sp>
        <p:nvSpPr>
          <p:cNvPr id="52" name="TextShape 3"/>
          <p:cNvSpPr txBox="1"/>
          <p:nvPr/>
        </p:nvSpPr>
        <p:spPr>
          <a:xfrm>
            <a:off x="4648320" y="1600200"/>
            <a:ext cx="403848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asiat muuttuu ajan myötä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turvallisuus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ostovoiman kasvu / taloudellinen kehitys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jatkuvaa uudistumista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fi-FI" sz="4400" b="0" strike="noStrike" spc="-1">
                <a:solidFill>
                  <a:srgbClr val="000000"/>
                </a:solidFill>
                <a:latin typeface="Calibri"/>
              </a:rPr>
              <a:t>Mitä on kehitys?</a:t>
            </a:r>
          </a:p>
        </p:txBody>
      </p:sp>
      <p:sp>
        <p:nvSpPr>
          <p:cNvPr id="54" name="TextShape 2"/>
          <p:cNvSpPr txBox="1"/>
          <p:nvPr/>
        </p:nvSpPr>
        <p:spPr>
          <a:xfrm>
            <a:off x="324000" y="1600200"/>
            <a:ext cx="403848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8500" lnSpcReduction="10000"/>
          </a:bodyPr>
          <a:lstStyle/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hyvinvoinnin kehittyminen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vaurastuminen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elämänlaadun paraneminen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palveluiden kehittyminen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uudet tuotteet + keksinnöt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infrastruktuuri</a:t>
            </a:r>
          </a:p>
        </p:txBody>
      </p:sp>
      <p:sp>
        <p:nvSpPr>
          <p:cNvPr id="55" name="TextShape 3"/>
          <p:cNvSpPr txBox="1"/>
          <p:nvPr/>
        </p:nvSpPr>
        <p:spPr>
          <a:xfrm>
            <a:off x="4648320" y="1600200"/>
            <a:ext cx="403848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evoluutio</a:t>
            </a: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muutosta (parempaan)</a:t>
            </a: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henkinen kasvaminen</a:t>
            </a: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hyötysuhteiden parantuminen</a:t>
            </a: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yksilöllinen / yhteisöllinen</a:t>
            </a: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terveydenhuolto</a:t>
            </a: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vesivarojen riittävyys</a:t>
            </a: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koulutus</a:t>
            </a: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r>
              <a:rPr lang="fi-FI" sz="2600" b="0" strike="noStrike" spc="-1">
                <a:solidFill>
                  <a:srgbClr val="000000"/>
                </a:solidFill>
                <a:latin typeface="Calibri"/>
              </a:rPr>
              <a:t>kansainväliset sopimukset</a:t>
            </a: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endParaRPr lang="fi-FI" sz="2600" b="0" strike="noStrike" spc="-1">
              <a:solidFill>
                <a:srgbClr val="000000"/>
              </a:solidFill>
              <a:latin typeface="Calibri"/>
            </a:endParaRPr>
          </a:p>
          <a:p>
            <a:pPr marL="342720" indent="-34272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</a:pPr>
            <a:endParaRPr lang="fi-FI" sz="2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fi-FI" sz="4400" b="0" strike="noStrike" spc="-1">
                <a:solidFill>
                  <a:srgbClr val="000000"/>
                </a:solidFill>
                <a:latin typeface="Calibri"/>
              </a:rPr>
              <a:t>Mitä on kehitys?</a:t>
            </a:r>
          </a:p>
        </p:txBody>
      </p:sp>
      <p:sp>
        <p:nvSpPr>
          <p:cNvPr id="57" name="TextShape 2"/>
          <p:cNvSpPr txBox="1"/>
          <p:nvPr/>
        </p:nvSpPr>
        <p:spPr>
          <a:xfrm>
            <a:off x="457200" y="1600200"/>
            <a:ext cx="403848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4000"/>
          </a:bodyPr>
          <a:lstStyle/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asiat menevät eteenpäin (parempaan / huonompaan)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asiat muuttuvat parempaan suuntaan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sopeutuminen uusiin olosuhteisiin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kielen / tieteen / tekniikan kehittyminen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TextShape 3"/>
          <p:cNvSpPr txBox="1"/>
          <p:nvPr/>
        </p:nvSpPr>
        <p:spPr>
          <a:xfrm>
            <a:off x="4648320" y="1600200"/>
            <a:ext cx="403848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elinolot kehittyvät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r>
              <a:rPr lang="fi-FI" sz="2800" b="0" strike="noStrike" spc="-1">
                <a:solidFill>
                  <a:srgbClr val="000000"/>
                </a:solidFill>
                <a:latin typeface="Calibri"/>
              </a:rPr>
              <a:t>tuotekehittely</a:t>
            </a: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endParaRPr lang="fi-FI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Shape 1"/>
          <p:cNvSpPr txBox="1"/>
          <p:nvPr/>
        </p:nvSpPr>
        <p:spPr>
          <a:xfrm>
            <a:off x="476250" y="640823"/>
            <a:ext cx="2563994" cy="5583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700" b="0" strike="noStrike" kern="1200" spc="-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Kehitys ja hyvinvointi</a:t>
            </a:r>
          </a:p>
        </p:txBody>
      </p:sp>
      <p:sp>
        <p:nvSpPr>
          <p:cNvPr id="68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9" name="TextShape 2">
            <a:extLst>
              <a:ext uri="{FF2B5EF4-FFF2-40B4-BE49-F238E27FC236}">
                <a16:creationId xmlns:a16="http://schemas.microsoft.com/office/drawing/2014/main" id="{4C3BC583-6EF1-3FE2-F41D-5C45BE1DB4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4226595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7" name="Color Cover">
            <a:extLst>
              <a:ext uri="{FF2B5EF4-FFF2-40B4-BE49-F238E27FC236}">
                <a16:creationId xmlns:a16="http://schemas.microsoft.com/office/drawing/2014/main" id="{815925C2-A704-4D47-B1C1-3FCA52512E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Color Cover">
            <a:extLst>
              <a:ext uri="{FF2B5EF4-FFF2-40B4-BE49-F238E27FC236}">
                <a16:creationId xmlns:a16="http://schemas.microsoft.com/office/drawing/2014/main" id="{01D4315C-C23C-4FD3-98DF-08C29E2292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E6B47BC-43FD-4C91-8BFF-B41B99A8A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4548176" cy="6858000"/>
            <a:chOff x="651279" y="598259"/>
            <a:chExt cx="10889442" cy="5680742"/>
          </a:xfrm>
        </p:grpSpPr>
        <p:sp>
          <p:nvSpPr>
            <p:cNvPr id="72" name="Color">
              <a:extLst>
                <a:ext uri="{FF2B5EF4-FFF2-40B4-BE49-F238E27FC236}">
                  <a16:creationId xmlns:a16="http://schemas.microsoft.com/office/drawing/2014/main" id="{13038185-AC3C-4595-945F-25311424C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Color">
              <a:extLst>
                <a:ext uri="{FF2B5EF4-FFF2-40B4-BE49-F238E27FC236}">
                  <a16:creationId xmlns:a16="http://schemas.microsoft.com/office/drawing/2014/main" id="{75D51AA0-C095-4650-A361-B294320BFE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0"/>
            <a:ext cx="9141717" cy="6858000"/>
            <a:chOff x="0" y="0"/>
            <a:chExt cx="12188952" cy="6858000"/>
          </a:xfrm>
        </p:grpSpPr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61" name="TextShape 1"/>
          <p:cNvSpPr txBox="1"/>
          <p:nvPr/>
        </p:nvSpPr>
        <p:spPr>
          <a:xfrm>
            <a:off x="589788" y="841248"/>
            <a:ext cx="3847200" cy="53400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200" b="0" strike="noStrike" kern="1200" spc="-1">
                <a:solidFill>
                  <a:schemeClr val="bg1"/>
                </a:solidFill>
                <a:latin typeface="+mj-lt"/>
                <a:ea typeface="+mj-ea"/>
                <a:cs typeface="+mj-cs"/>
              </a:rPr>
              <a:t>Kestävä kehitys</a:t>
            </a:r>
          </a:p>
        </p:txBody>
      </p:sp>
      <p:sp>
        <p:nvSpPr>
          <p:cNvPr id="62" name="TextShape 2"/>
          <p:cNvSpPr txBox="1"/>
          <p:nvPr/>
        </p:nvSpPr>
        <p:spPr>
          <a:xfrm>
            <a:off x="4848307" y="841247"/>
            <a:ext cx="3363402" cy="53400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342720" indent="-22860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2400" b="0" strike="noStrike" spc="-1" dirty="0">
                <a:solidFill>
                  <a:schemeClr val="tx2"/>
                </a:solidFill>
              </a:rPr>
              <a:t>Rion </a:t>
            </a:r>
            <a:r>
              <a:rPr lang="en-US" sz="2400" b="0" strike="noStrike" spc="-1" dirty="0" err="1">
                <a:solidFill>
                  <a:schemeClr val="tx2"/>
                </a:solidFill>
              </a:rPr>
              <a:t>julistus</a:t>
            </a:r>
            <a:r>
              <a:rPr lang="en-US" sz="2400" b="0" strike="noStrike" spc="-1" dirty="0">
                <a:solidFill>
                  <a:schemeClr val="tx2"/>
                </a:solidFill>
              </a:rPr>
              <a:t> 1992: </a:t>
            </a:r>
            <a:r>
              <a:rPr lang="en-US" sz="2400" b="0" strike="noStrike" spc="-1" dirty="0" err="1">
                <a:solidFill>
                  <a:schemeClr val="tx2"/>
                </a:solidFill>
              </a:rPr>
              <a:t>kehityksen</a:t>
            </a:r>
            <a:r>
              <a:rPr lang="en-US" sz="2400" b="0" strike="noStrike" spc="-1" dirty="0">
                <a:solidFill>
                  <a:schemeClr val="tx2"/>
                </a:solidFill>
              </a:rPr>
              <a:t> </a:t>
            </a:r>
            <a:r>
              <a:rPr lang="en-US" sz="2400" b="0" strike="noStrike" spc="-1" dirty="0" err="1">
                <a:solidFill>
                  <a:schemeClr val="tx2"/>
                </a:solidFill>
              </a:rPr>
              <a:t>oltava</a:t>
            </a:r>
            <a:r>
              <a:rPr lang="en-US" sz="2400" b="0" strike="noStrike" spc="-1" dirty="0">
                <a:solidFill>
                  <a:schemeClr val="tx2"/>
                </a:solidFill>
              </a:rPr>
              <a:t> </a:t>
            </a:r>
            <a:r>
              <a:rPr lang="en-US" sz="2400" b="0" strike="noStrike" spc="-1" dirty="0" err="1">
                <a:solidFill>
                  <a:schemeClr val="tx2"/>
                </a:solidFill>
              </a:rPr>
              <a:t>sellaista</a:t>
            </a:r>
            <a:r>
              <a:rPr lang="en-US" sz="2400" b="0" strike="noStrike" spc="-1" dirty="0">
                <a:solidFill>
                  <a:schemeClr val="tx2"/>
                </a:solidFill>
              </a:rPr>
              <a:t>, </a:t>
            </a:r>
            <a:r>
              <a:rPr lang="en-US" sz="2400" b="0" strike="noStrike" spc="-1" dirty="0" err="1">
                <a:solidFill>
                  <a:schemeClr val="tx2"/>
                </a:solidFill>
              </a:rPr>
              <a:t>että</a:t>
            </a:r>
            <a:r>
              <a:rPr lang="en-US" sz="2400" b="0" strike="noStrike" spc="-1" dirty="0">
                <a:solidFill>
                  <a:schemeClr val="tx2"/>
                </a:solidFill>
              </a:rPr>
              <a:t> se </a:t>
            </a:r>
            <a:r>
              <a:rPr lang="en-US" sz="2400" b="0" strike="noStrike" spc="-1" dirty="0" err="1">
                <a:solidFill>
                  <a:schemeClr val="tx2"/>
                </a:solidFill>
              </a:rPr>
              <a:t>tyydyttää</a:t>
            </a:r>
            <a:r>
              <a:rPr lang="en-US" sz="2400" b="0" strike="noStrike" spc="-1" dirty="0">
                <a:solidFill>
                  <a:schemeClr val="tx2"/>
                </a:solidFill>
              </a:rPr>
              <a:t> </a:t>
            </a:r>
            <a:r>
              <a:rPr lang="en-US" sz="2400" b="0" strike="noStrike" spc="-1" dirty="0" err="1">
                <a:solidFill>
                  <a:schemeClr val="tx2"/>
                </a:solidFill>
              </a:rPr>
              <a:t>nykyihmisten</a:t>
            </a:r>
            <a:r>
              <a:rPr lang="en-US" sz="2400" b="0" strike="noStrike" spc="-1" dirty="0">
                <a:solidFill>
                  <a:schemeClr val="tx2"/>
                </a:solidFill>
              </a:rPr>
              <a:t> </a:t>
            </a:r>
            <a:r>
              <a:rPr lang="en-US" sz="2400" b="0" strike="noStrike" spc="-1" dirty="0" err="1">
                <a:solidFill>
                  <a:schemeClr val="tx2"/>
                </a:solidFill>
              </a:rPr>
              <a:t>tarpeet</a:t>
            </a:r>
            <a:r>
              <a:rPr lang="en-US" sz="2400" b="0" strike="noStrike" spc="-1" dirty="0">
                <a:solidFill>
                  <a:schemeClr val="tx2"/>
                </a:solidFill>
              </a:rPr>
              <a:t> </a:t>
            </a:r>
            <a:r>
              <a:rPr lang="en-US" sz="2400" b="0" strike="noStrike" spc="-1" dirty="0" err="1">
                <a:solidFill>
                  <a:schemeClr val="tx2"/>
                </a:solidFill>
              </a:rPr>
              <a:t>viemättä</a:t>
            </a:r>
            <a:r>
              <a:rPr lang="en-US" sz="2400" b="0" strike="noStrike" spc="-1" dirty="0">
                <a:solidFill>
                  <a:schemeClr val="tx2"/>
                </a:solidFill>
              </a:rPr>
              <a:t> </a:t>
            </a:r>
            <a:r>
              <a:rPr lang="en-US" sz="2400" b="0" strike="noStrike" spc="-1" dirty="0" err="1">
                <a:solidFill>
                  <a:schemeClr val="tx2"/>
                </a:solidFill>
              </a:rPr>
              <a:t>tulevilta</a:t>
            </a:r>
            <a:r>
              <a:rPr lang="en-US" sz="2400" b="0" strike="noStrike" spc="-1" dirty="0">
                <a:solidFill>
                  <a:schemeClr val="tx2"/>
                </a:solidFill>
              </a:rPr>
              <a:t> </a:t>
            </a:r>
            <a:r>
              <a:rPr lang="en-US" sz="2400" b="0" strike="noStrike" spc="-1" dirty="0" err="1">
                <a:solidFill>
                  <a:schemeClr val="tx2"/>
                </a:solidFill>
              </a:rPr>
              <a:t>sukupolvilta</a:t>
            </a:r>
            <a:r>
              <a:rPr lang="en-US" sz="2400" b="0" strike="noStrike" spc="-1" dirty="0">
                <a:solidFill>
                  <a:schemeClr val="tx2"/>
                </a:solidFill>
              </a:rPr>
              <a:t> </a:t>
            </a:r>
            <a:r>
              <a:rPr lang="en-US" sz="2400" b="0" strike="noStrike" spc="-1" dirty="0" err="1">
                <a:solidFill>
                  <a:schemeClr val="tx2"/>
                </a:solidFill>
              </a:rPr>
              <a:t>mahdollisuutta</a:t>
            </a:r>
            <a:r>
              <a:rPr lang="en-US" sz="2400" b="0" strike="noStrike" spc="-1" dirty="0">
                <a:solidFill>
                  <a:schemeClr val="tx2"/>
                </a:solidFill>
              </a:rPr>
              <a:t> </a:t>
            </a:r>
            <a:r>
              <a:rPr lang="en-US" sz="2400" b="0" strike="noStrike" spc="-1" dirty="0" err="1">
                <a:solidFill>
                  <a:schemeClr val="tx2"/>
                </a:solidFill>
              </a:rPr>
              <a:t>tyydyttää</a:t>
            </a:r>
            <a:r>
              <a:rPr lang="en-US" sz="2400" b="0" strike="noStrike" spc="-1" dirty="0">
                <a:solidFill>
                  <a:schemeClr val="tx2"/>
                </a:solidFill>
              </a:rPr>
              <a:t> </a:t>
            </a:r>
            <a:r>
              <a:rPr lang="en-US" sz="2400" b="0" strike="noStrike" spc="-1" dirty="0" err="1">
                <a:solidFill>
                  <a:schemeClr val="tx2"/>
                </a:solidFill>
              </a:rPr>
              <a:t>omia</a:t>
            </a:r>
            <a:r>
              <a:rPr lang="en-US" sz="2400" b="0" strike="noStrike" spc="-1" dirty="0">
                <a:solidFill>
                  <a:schemeClr val="tx2"/>
                </a:solidFill>
              </a:rPr>
              <a:t> </a:t>
            </a:r>
            <a:r>
              <a:rPr lang="en-US" sz="2400" b="0" strike="noStrike" spc="-1" dirty="0" err="1">
                <a:solidFill>
                  <a:schemeClr val="tx2"/>
                </a:solidFill>
              </a:rPr>
              <a:t>tarpeitaan</a:t>
            </a:r>
            <a:endParaRPr lang="en-US" sz="2400" b="0" strike="noStrike" spc="-1" dirty="0">
              <a:solidFill>
                <a:schemeClr val="tx2"/>
              </a:solidFill>
            </a:endParaRPr>
          </a:p>
          <a:p>
            <a:pPr marL="1141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</a:pPr>
            <a:endParaRPr lang="en-US" sz="2400" b="0" strike="noStrike" spc="-1" dirty="0">
              <a:solidFill>
                <a:schemeClr val="tx2"/>
              </a:solidFill>
            </a:endParaRPr>
          </a:p>
          <a:p>
            <a:pPr marL="742680" lvl="1" indent="-22860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2400" b="0" strike="noStrike" spc="-1" dirty="0" err="1">
                <a:solidFill>
                  <a:schemeClr val="tx2"/>
                </a:solidFill>
              </a:rPr>
              <a:t>taloudellinen</a:t>
            </a:r>
            <a:endParaRPr lang="en-US" sz="2400" b="0" strike="noStrike" spc="-1" dirty="0">
              <a:solidFill>
                <a:schemeClr val="tx2"/>
              </a:solidFill>
            </a:endParaRPr>
          </a:p>
          <a:p>
            <a:pPr marL="742680" lvl="1" indent="-22860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2400" b="0" strike="noStrike" spc="-1" dirty="0" err="1">
                <a:solidFill>
                  <a:schemeClr val="tx2"/>
                </a:solidFill>
              </a:rPr>
              <a:t>ekologinen</a:t>
            </a:r>
            <a:endParaRPr lang="en-US" sz="2400" b="0" strike="noStrike" spc="-1" dirty="0">
              <a:solidFill>
                <a:schemeClr val="tx2"/>
              </a:solidFill>
            </a:endParaRPr>
          </a:p>
          <a:p>
            <a:pPr marL="742680" lvl="1" indent="-22860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2400" b="0" strike="noStrike" spc="-1" dirty="0" err="1">
                <a:solidFill>
                  <a:schemeClr val="tx2"/>
                </a:solidFill>
              </a:rPr>
              <a:t>sosiaalinen</a:t>
            </a:r>
            <a:endParaRPr lang="en-US" sz="2400" b="0" strike="noStrike" spc="-1" dirty="0">
              <a:solidFill>
                <a:schemeClr val="tx2"/>
              </a:solidFill>
            </a:endParaRPr>
          </a:p>
          <a:p>
            <a:pPr marL="742680" lvl="1" indent="-22860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2400" b="0" strike="noStrike" spc="-1" dirty="0" err="1">
                <a:solidFill>
                  <a:schemeClr val="tx2"/>
                </a:solidFill>
              </a:rPr>
              <a:t>kulttuurinen</a:t>
            </a:r>
            <a:endParaRPr lang="en-US" sz="2400" b="0" strike="noStrike" spc="-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" dur="500"/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9" dur="500"/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4" dur="500"/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" dur="500" fill="hold"/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9" dur="500"/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fi-FI" sz="4400" b="0" strike="noStrike" spc="-1">
                <a:solidFill>
                  <a:srgbClr val="000000"/>
                </a:solidFill>
                <a:latin typeface="Calibri"/>
              </a:rPr>
              <a:t>Hyvinvoinnin mittareita</a:t>
            </a:r>
          </a:p>
        </p:txBody>
      </p:sp>
      <p:sp>
        <p:nvSpPr>
          <p:cNvPr id="64" name="TextShape 2"/>
          <p:cNvSpPr txBox="1"/>
          <p:nvPr/>
        </p:nvSpPr>
        <p:spPr>
          <a:xfrm>
            <a:off x="457200" y="1232451"/>
            <a:ext cx="8229600" cy="5221357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000000"/>
              </a:buClr>
              <a:buFont typeface="Arial"/>
              <a:buChar char="•"/>
            </a:pPr>
            <a:endParaRPr lang="fi-FI" sz="3200" b="0" strike="noStrike" spc="-1" dirty="0">
              <a:solidFill>
                <a:srgbClr val="000000"/>
              </a:solidFill>
              <a:latin typeface="Calibri"/>
            </a:endParaRP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 dirty="0">
                <a:solidFill>
                  <a:srgbClr val="000000"/>
                </a:solidFill>
                <a:latin typeface="Calibri"/>
              </a:rPr>
              <a:t>BKT: vuoden aikana tuotettujen tavaroiden ja palveluiden arvo =&gt; ongelmana varallisuuden epätasainen jakautuminen, ei huomioi omavaraistaloutta</a:t>
            </a: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 dirty="0">
                <a:solidFill>
                  <a:srgbClr val="000000"/>
                </a:solidFill>
                <a:latin typeface="Calibri"/>
              </a:rPr>
              <a:t>HDI: inhimillisen kehityksen indeksi: huomioi BKT:n lisäksi odotettavissa olevan eliniän, lukutaitoisten osuuden ja koulutuksen määrän’</a:t>
            </a: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 dirty="0">
                <a:solidFill>
                  <a:srgbClr val="000000"/>
                </a:solidFill>
                <a:latin typeface="Calibri"/>
              </a:rPr>
              <a:t>MPI: </a:t>
            </a:r>
            <a:r>
              <a:rPr lang="fi-FI" sz="1800" b="0" strike="noStrike" spc="-1" dirty="0" err="1">
                <a:solidFill>
                  <a:srgbClr val="000000"/>
                </a:solidFill>
                <a:latin typeface="Calibri"/>
              </a:rPr>
              <a:t>Moniuloitteinen</a:t>
            </a:r>
            <a:r>
              <a:rPr lang="fi-FI" sz="1800" b="0" strike="noStrike" spc="-1" dirty="0">
                <a:solidFill>
                  <a:srgbClr val="000000"/>
                </a:solidFill>
                <a:latin typeface="Calibri"/>
              </a:rPr>
              <a:t> köyhyysindeksi</a:t>
            </a: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 dirty="0">
                <a:solidFill>
                  <a:srgbClr val="000000"/>
                </a:solidFill>
                <a:latin typeface="Calibri"/>
              </a:rPr>
              <a:t>GPI: Aidon kehityksen indikaattori</a:t>
            </a: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 dirty="0">
                <a:solidFill>
                  <a:srgbClr val="000000"/>
                </a:solidFill>
                <a:latin typeface="Calibri"/>
              </a:rPr>
              <a:t>Lukutaito</a:t>
            </a: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 dirty="0">
                <a:solidFill>
                  <a:srgbClr val="000000"/>
                </a:solidFill>
                <a:latin typeface="Calibri"/>
              </a:rPr>
              <a:t>Imeväiskuolleisuus</a:t>
            </a: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 dirty="0">
                <a:solidFill>
                  <a:srgbClr val="000000"/>
                </a:solidFill>
                <a:latin typeface="Calibri"/>
              </a:rPr>
              <a:t>Lapsikuolleisuus</a:t>
            </a: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 dirty="0">
                <a:solidFill>
                  <a:srgbClr val="000000"/>
                </a:solidFill>
                <a:latin typeface="Calibri"/>
              </a:rPr>
              <a:t>Odotettavissa oleva elinikä</a:t>
            </a: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 dirty="0">
                <a:solidFill>
                  <a:srgbClr val="000000"/>
                </a:solidFill>
                <a:latin typeface="Calibri"/>
              </a:rPr>
              <a:t>Hedelmällisyysluku</a:t>
            </a: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 dirty="0">
                <a:solidFill>
                  <a:srgbClr val="000000"/>
                </a:solidFill>
                <a:latin typeface="Calibri"/>
              </a:rPr>
              <a:t>Ekologinen jalanjälki</a:t>
            </a: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 dirty="0" err="1">
                <a:solidFill>
                  <a:srgbClr val="000000"/>
                </a:solidFill>
                <a:latin typeface="Calibri"/>
              </a:rPr>
              <a:t>Happy</a:t>
            </a:r>
            <a:r>
              <a:rPr lang="fi-FI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fi-FI" sz="1800" b="0" strike="noStrike" spc="-1" dirty="0" err="1">
                <a:solidFill>
                  <a:srgbClr val="000000"/>
                </a:solidFill>
                <a:latin typeface="Calibri"/>
              </a:rPr>
              <a:t>planet</a:t>
            </a:r>
            <a:r>
              <a:rPr lang="fi-FI" sz="1800" b="0" strike="noStrike" spc="-1" dirty="0">
                <a:solidFill>
                  <a:srgbClr val="000000"/>
                </a:solidFill>
                <a:latin typeface="Calibri"/>
              </a:rPr>
              <a:t> indeksi</a:t>
            </a: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000000"/>
              </a:buClr>
              <a:buFont typeface="Arial"/>
              <a:buChar char="•"/>
            </a:pPr>
            <a:r>
              <a:rPr lang="fi-FI" sz="1800" b="0" strike="noStrike" spc="-1" dirty="0">
                <a:solidFill>
                  <a:srgbClr val="000000"/>
                </a:solidFill>
                <a:latin typeface="Calibri"/>
              </a:rPr>
              <a:t>Turvallisuus, korruptio..</a:t>
            </a:r>
          </a:p>
          <a:p>
            <a:pPr marL="342720" indent="-342720">
              <a:lnSpc>
                <a:spcPct val="80000"/>
              </a:lnSpc>
              <a:spcBef>
                <a:spcPts val="448"/>
              </a:spcBef>
            </a:pPr>
            <a:r>
              <a:rPr lang="fi-FI" sz="1800" b="0" strike="noStrike" spc="-1" dirty="0">
                <a:solidFill>
                  <a:srgbClr val="000000"/>
                </a:solidFill>
                <a:latin typeface="Calibri"/>
              </a:rPr>
              <a:t>=&gt; Mitä ongelmia näihin mittareihin liittyy?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Effect">
                      <p:stCondLst>
                        <p:cond delay="indefinite"/>
                      </p:stCondLst>
                      <p:childTnLst>
                        <p:par>
                          <p:cTn id="1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500" fill="hold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" dur="500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Effect">
                      <p:stCondLst>
                        <p:cond delay="indefinite"/>
                      </p:stCondLst>
                      <p:childTnLst>
                        <p:par>
                          <p:cTn id="1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3" dur="5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Effect">
                      <p:stCondLst>
                        <p:cond delay="indefinite"/>
                      </p:stCondLst>
                      <p:childTnLst>
                        <p:par>
                          <p:cTn id="25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0" dur="5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Effect">
                      <p:stCondLst>
                        <p:cond delay="indefinite"/>
                      </p:stCondLst>
                      <p:childTnLst>
                        <p:par>
                          <p:cTn id="3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7" dur="500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Effect">
                      <p:stCondLst>
                        <p:cond delay="indefinite"/>
                      </p:stCondLst>
                      <p:childTnLst>
                        <p:par>
                          <p:cTn id="3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4" dur="500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Effect">
                      <p:stCondLst>
                        <p:cond delay="indefinite"/>
                      </p:stCondLst>
                      <p:childTnLst>
                        <p:par>
                          <p:cTn id="4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1" dur="500"/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Effect">
                      <p:stCondLst>
                        <p:cond delay="indefinite"/>
                      </p:stCondLst>
                      <p:childTnLst>
                        <p:par>
                          <p:cTn id="53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7" dur="500" fill="hold"/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8" dur="500"/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Effect">
                      <p:stCondLst>
                        <p:cond delay="indefinite"/>
                      </p:stCondLst>
                      <p:childTnLst>
                        <p:par>
                          <p:cTn id="6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3" dur="500" fill="hold"/>
                                        <p:tgtEl>
                                          <p:spTgt spid="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4" dur="500" fill="hold"/>
                                        <p:tgtEl>
                                          <p:spTgt spid="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5" dur="500"/>
                                        <p:tgtEl>
                                          <p:spTgt spid="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Effect">
                      <p:stCondLst>
                        <p:cond delay="indefinite"/>
                      </p:stCondLst>
                      <p:childTnLst>
                        <p:par>
                          <p:cTn id="67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0" dur="500" fill="hold"/>
                                        <p:tgtEl>
                                          <p:spTgt spid="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2" dur="500"/>
                                        <p:tgtEl>
                                          <p:spTgt spid="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Effect">
                      <p:stCondLst>
                        <p:cond delay="indefinite"/>
                      </p:stCondLst>
                      <p:childTnLst>
                        <p:par>
                          <p:cTn id="7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9" dur="500"/>
                                        <p:tgtEl>
                                          <p:spTgt spid="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Effect">
                      <p:stCondLst>
                        <p:cond delay="indefinite"/>
                      </p:stCondLst>
                      <p:childTnLst>
                        <p:par>
                          <p:cTn id="81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4" dur="500" fill="hold"/>
                                        <p:tgtEl>
                                          <p:spTgt spid="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5" dur="500" fill="hold"/>
                                        <p:tgtEl>
                                          <p:spTgt spid="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6" dur="500"/>
                                        <p:tgtEl>
                                          <p:spTgt spid="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Effect">
                      <p:stCondLst>
                        <p:cond delay="indefinite"/>
                      </p:stCondLst>
                      <p:childTnLst>
                        <p:par>
                          <p:cTn id="8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1" dur="500" fill="hold"/>
                                        <p:tgtEl>
                                          <p:spTgt spid="6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2" dur="500" fill="hold"/>
                                        <p:tgtEl>
                                          <p:spTgt spid="6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3" dur="500"/>
                                        <p:tgtEl>
                                          <p:spTgt spid="6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1070</TotalTime>
  <Words>572</Words>
  <Application>Microsoft Office PowerPoint</Application>
  <PresentationFormat>Näytössä katseltava diaesitys (4:3)</PresentationFormat>
  <Paragraphs>155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HDI-teemakertta + kehityksen mittarit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Kehittyneisyyserot</dc:title>
  <dc:subject/>
  <dc:creator>Kotkan kaupunki</dc:creator>
  <dc:description/>
  <cp:lastModifiedBy>Koskihaara Kirsi Hannele</cp:lastModifiedBy>
  <cp:revision>45</cp:revision>
  <dcterms:created xsi:type="dcterms:W3CDTF">2011-02-01T12:57:00Z</dcterms:created>
  <dcterms:modified xsi:type="dcterms:W3CDTF">2025-05-05T10:39:39Z</dcterms:modified>
  <dc:language>fi-FI</dc:language>
</cp:coreProperties>
</file>