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4" r:id="rId5"/>
    <p:sldId id="282" r:id="rId6"/>
    <p:sldId id="283" r:id="rId7"/>
    <p:sldId id="284" r:id="rId8"/>
    <p:sldId id="285" r:id="rId9"/>
    <p:sldId id="286" r:id="rId10"/>
    <p:sldId id="259" r:id="rId11"/>
    <p:sldId id="261" r:id="rId12"/>
    <p:sldId id="265" r:id="rId13"/>
    <p:sldId id="262" r:id="rId14"/>
    <p:sldId id="263" r:id="rId15"/>
    <p:sldId id="270" r:id="rId16"/>
    <p:sldId id="272" r:id="rId17"/>
    <p:sldId id="273" r:id="rId18"/>
    <p:sldId id="274" r:id="rId19"/>
    <p:sldId id="275" r:id="rId20"/>
    <p:sldId id="278" r:id="rId21"/>
    <p:sldId id="287" r:id="rId22"/>
    <p:sldId id="288" r:id="rId23"/>
    <p:sldId id="257" r:id="rId24"/>
    <p:sldId id="280" r:id="rId25"/>
    <p:sldId id="289" r:id="rId26"/>
    <p:sldId id="290" r:id="rId27"/>
    <p:sldId id="281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B044-770B-4ED9-ADDB-A399F05DCC37}" type="datetimeFigureOut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6A79-4389-4225-AC01-069489B30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536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B044-770B-4ED9-ADDB-A399F05DCC37}" type="datetimeFigureOut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6A79-4389-4225-AC01-069489B30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26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B044-770B-4ED9-ADDB-A399F05DCC37}" type="datetimeFigureOut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6A79-4389-4225-AC01-069489B30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998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B044-770B-4ED9-ADDB-A399F05DCC37}" type="datetimeFigureOut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6A79-4389-4225-AC01-069489B30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531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B044-770B-4ED9-ADDB-A399F05DCC37}" type="datetimeFigureOut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6A79-4389-4225-AC01-069489B30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1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B044-770B-4ED9-ADDB-A399F05DCC37}" type="datetimeFigureOut">
              <a:rPr lang="fi-FI" smtClean="0"/>
              <a:t>28.4.2025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6A79-4389-4225-AC01-069489B30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55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B044-770B-4ED9-ADDB-A399F05DCC37}" type="datetimeFigureOut">
              <a:rPr lang="fi-FI" smtClean="0"/>
              <a:t>28.4.2025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6A79-4389-4225-AC01-069489B30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017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B044-770B-4ED9-ADDB-A399F05DCC37}" type="datetimeFigureOut">
              <a:rPr lang="fi-FI" smtClean="0"/>
              <a:t>28.4.2025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6A79-4389-4225-AC01-069489B30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235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B044-770B-4ED9-ADDB-A399F05DCC37}" type="datetimeFigureOut">
              <a:rPr lang="fi-FI" smtClean="0"/>
              <a:t>28.4.2025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6A79-4389-4225-AC01-069489B30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087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B044-770B-4ED9-ADDB-A399F05DCC37}" type="datetimeFigureOut">
              <a:rPr lang="fi-FI" smtClean="0"/>
              <a:t>28.4.2025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6A79-4389-4225-AC01-069489B30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222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B044-770B-4ED9-ADDB-A399F05DCC37}" type="datetimeFigureOut">
              <a:rPr lang="fi-FI" smtClean="0"/>
              <a:t>28.4.2025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6A79-4389-4225-AC01-069489B30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486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BB044-770B-4ED9-ADDB-A399F05DCC37}" type="datetimeFigureOut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F6A79-4389-4225-AC01-069489B30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044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maps.grida.no/library/files/storage/freshwater-resources-volume-by-continent.pn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7+8 </a:t>
            </a:r>
            <a:r>
              <a:rPr lang="fi-FI" dirty="0"/>
              <a:t>– Tulvat, kuivuus, puhtaan veden puute ja nälkä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3" y="1923813"/>
            <a:ext cx="4976939" cy="3314496"/>
          </a:xfr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792" y="1923813"/>
            <a:ext cx="5963112" cy="331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83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Tulvat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i-FI" altLang="fi-FI" dirty="0"/>
              <a:t>Mistä tulvat johtuvat ja mitä vaikutuksia tulvilla on:</a:t>
            </a:r>
          </a:p>
          <a:p>
            <a:pPr marL="971550" lvl="1" indent="-514350">
              <a:buFont typeface="Arial" panose="020B0604020202020204" pitchFamily="34" charset="0"/>
              <a:buAutoNum type="alphaLcParenR"/>
              <a:defRPr/>
            </a:pPr>
            <a:r>
              <a:rPr lang="fi-FI" altLang="fi-FI" dirty="0"/>
              <a:t>Pohjanmaalla</a:t>
            </a:r>
          </a:p>
          <a:p>
            <a:pPr marL="971550" lvl="1" indent="-514350">
              <a:buFont typeface="Arial" panose="020B0604020202020204" pitchFamily="34" charset="0"/>
              <a:buAutoNum type="alphaLcParenR"/>
              <a:defRPr/>
            </a:pPr>
            <a:r>
              <a:rPr lang="fi-FI" altLang="fi-FI" dirty="0"/>
              <a:t>Reinin jokilaaksossa</a:t>
            </a:r>
          </a:p>
          <a:p>
            <a:pPr marL="971550" lvl="1" indent="-514350">
              <a:buFont typeface="Arial" panose="020B0604020202020204" pitchFamily="34" charset="0"/>
              <a:buAutoNum type="alphaLcParenR"/>
              <a:defRPr/>
            </a:pPr>
            <a:r>
              <a:rPr lang="fi-FI" altLang="fi-FI" dirty="0"/>
              <a:t>Amazonin alueella</a:t>
            </a:r>
          </a:p>
          <a:p>
            <a:pPr marL="971550" lvl="1" indent="-514350">
              <a:buFont typeface="Arial" panose="020B0604020202020204" pitchFamily="34" charset="0"/>
              <a:buAutoNum type="alphaLcParenR"/>
              <a:defRPr/>
            </a:pPr>
            <a:r>
              <a:rPr lang="fi-FI" altLang="fi-FI" dirty="0"/>
              <a:t>Sambesi Afrikassa</a:t>
            </a:r>
          </a:p>
          <a:p>
            <a:pPr marL="971550" lvl="1" indent="-514350">
              <a:buFont typeface="Arial" panose="020B0604020202020204" pitchFamily="34" charset="0"/>
              <a:buAutoNum type="alphaLcParenR"/>
              <a:defRPr/>
            </a:pPr>
            <a:r>
              <a:rPr lang="fi-FI" altLang="fi-FI" dirty="0" err="1"/>
              <a:t>Kaakkois</a:t>
            </a:r>
            <a:r>
              <a:rPr lang="fi-FI" altLang="fi-FI" dirty="0"/>
              <a:t>-Aasiassa (Jangtse, Mekong, Ganges)</a:t>
            </a:r>
          </a:p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2294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4045" y="248357"/>
            <a:ext cx="10166076" cy="6355644"/>
          </a:xfrm>
          <a:noFill/>
        </p:spPr>
      </p:pic>
    </p:spTree>
    <p:extLst>
      <p:ext uri="{BB962C8B-B14F-4D97-AF65-F5344CB8AC3E}">
        <p14:creationId xmlns:p14="http://schemas.microsoft.com/office/powerpoint/2010/main" val="2723123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Kuivuus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Makean veden varastot jakautuneet hyvin epätasaisesti</a:t>
            </a:r>
          </a:p>
          <a:p>
            <a:r>
              <a:rPr lang="fi-FI" dirty="0"/>
              <a:t>Vesivarannot ehtymässä (ilmastonmuutos, ylikulutus, saastuminen..)</a:t>
            </a:r>
          </a:p>
          <a:p>
            <a:r>
              <a:rPr lang="fi-FI" dirty="0"/>
              <a:t>Noin miljardi ihmistä kärsii puhtaan veden puutteesta</a:t>
            </a:r>
          </a:p>
        </p:txBody>
      </p:sp>
    </p:spTree>
    <p:extLst>
      <p:ext uri="{BB962C8B-B14F-4D97-AF65-F5344CB8AC3E}">
        <p14:creationId xmlns:p14="http://schemas.microsoft.com/office/powerpoint/2010/main" val="1624474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355" y="36517"/>
            <a:ext cx="10656711" cy="6611758"/>
          </a:xfrm>
          <a:noFill/>
        </p:spPr>
      </p:pic>
    </p:spTree>
    <p:extLst>
      <p:ext uri="{BB962C8B-B14F-4D97-AF65-F5344CB8AC3E}">
        <p14:creationId xmlns:p14="http://schemas.microsoft.com/office/powerpoint/2010/main" val="372943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710" y="417690"/>
            <a:ext cx="11027129" cy="6736644"/>
          </a:xfrm>
          <a:noFill/>
        </p:spPr>
      </p:pic>
    </p:spTree>
    <p:extLst>
      <p:ext uri="{BB962C8B-B14F-4D97-AF65-F5344CB8AC3E}">
        <p14:creationId xmlns:p14="http://schemas.microsoft.com/office/powerpoint/2010/main" val="4058062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544612"/>
          </a:xfrm>
        </p:spPr>
        <p:txBody>
          <a:bodyPr>
            <a:normAutofit fontScale="90000"/>
          </a:bodyPr>
          <a:lstStyle/>
          <a:p>
            <a:r>
              <a:rPr lang="fi-FI" altLang="fi-FI" dirty="0"/>
              <a:t>Makean veden varastot </a:t>
            </a:r>
          </a:p>
        </p:txBody>
      </p:sp>
      <p:pic>
        <p:nvPicPr>
          <p:cNvPr id="2054" name="Picture 6" descr="world-fresh-water-resources-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018448"/>
            <a:ext cx="8475958" cy="58171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59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DistributionEarths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548680"/>
            <a:ext cx="8656340" cy="601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307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Freshwater resources: volume by continent (map/graphic/illustration)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528" y="136072"/>
            <a:ext cx="8496944" cy="65332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182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1196753"/>
            <a:ext cx="5976664" cy="5503357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 idx="4294967295"/>
          </p:nvPr>
        </p:nvSpPr>
        <p:spPr>
          <a:xfrm>
            <a:off x="1524000" y="292101"/>
            <a:ext cx="8229600" cy="473075"/>
          </a:xfrm>
        </p:spPr>
        <p:txBody>
          <a:bodyPr>
            <a:normAutofit fontScale="90000"/>
          </a:bodyPr>
          <a:lstStyle/>
          <a:p>
            <a:r>
              <a:rPr lang="fi-FI" dirty="0"/>
              <a:t>Piilovesi (tuotteiden valmistukseen kuluva vesi)</a:t>
            </a:r>
          </a:p>
        </p:txBody>
      </p:sp>
    </p:spTree>
    <p:extLst>
      <p:ext uri="{BB962C8B-B14F-4D97-AF65-F5344CB8AC3E}">
        <p14:creationId xmlns:p14="http://schemas.microsoft.com/office/powerpoint/2010/main" val="4040317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pinnot.internetix.fi/fi/muikku2materiaalit/lukio/ge/ge3/5_ihmiskunnan_riskit/501/fi_embedded/vesivarann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62" y="2060849"/>
            <a:ext cx="9217125" cy="453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>
          <a:xfrm>
            <a:off x="1524000" y="292100"/>
            <a:ext cx="8229600" cy="1384300"/>
          </a:xfrm>
        </p:spPr>
        <p:txBody>
          <a:bodyPr/>
          <a:lstStyle/>
          <a:p>
            <a:r>
              <a:rPr lang="fi-FI" dirty="0"/>
              <a:t>Maiden koko suhteessa vesivaroihin</a:t>
            </a:r>
          </a:p>
        </p:txBody>
      </p:sp>
    </p:spTree>
    <p:extLst>
      <p:ext uri="{BB962C8B-B14F-4D97-AF65-F5344CB8AC3E}">
        <p14:creationId xmlns:p14="http://schemas.microsoft.com/office/powerpoint/2010/main" val="309080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Tulvat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fi-FI" dirty="0"/>
              <a:t>Yleisiä luonnonriskejä</a:t>
            </a:r>
          </a:p>
          <a:p>
            <a:pPr>
              <a:defRPr/>
            </a:pPr>
            <a:r>
              <a:rPr lang="fi-FI" dirty="0"/>
              <a:t>Mistä aiheutuvat:</a:t>
            </a:r>
          </a:p>
          <a:p>
            <a:pPr lvl="1">
              <a:defRPr/>
            </a:pPr>
            <a:r>
              <a:rPr lang="fi-FI" dirty="0"/>
              <a:t>sateet (mm. sadekaudet, monsuunisateet, rankat ukkoskuurot, myrskyt..)</a:t>
            </a:r>
          </a:p>
          <a:p>
            <a:pPr lvl="2">
              <a:defRPr/>
            </a:pPr>
            <a:r>
              <a:rPr lang="fi-FI" dirty="0"/>
              <a:t>Kaakkois-Aasian kesämonsuunit</a:t>
            </a:r>
          </a:p>
          <a:p>
            <a:pPr lvl="1">
              <a:defRPr/>
            </a:pPr>
            <a:r>
              <a:rPr lang="fi-FI" dirty="0"/>
              <a:t>nopea lumen sulaminen</a:t>
            </a:r>
          </a:p>
          <a:p>
            <a:pPr lvl="2">
              <a:defRPr/>
            </a:pPr>
            <a:r>
              <a:rPr lang="fi-FI" dirty="0"/>
              <a:t>Arktisilla alueilla / vuoristoissa</a:t>
            </a:r>
          </a:p>
          <a:p>
            <a:pPr lvl="1">
              <a:defRPr/>
            </a:pPr>
            <a:r>
              <a:rPr lang="fi-FI" dirty="0"/>
              <a:t>Jääpadot</a:t>
            </a:r>
          </a:p>
          <a:p>
            <a:pPr lvl="2">
              <a:defRPr/>
            </a:pPr>
            <a:r>
              <a:rPr lang="fi-FI" dirty="0"/>
              <a:t>Islannissa / Suomen joet </a:t>
            </a:r>
            <a:r>
              <a:rPr lang="fi-FI" dirty="0" err="1"/>
              <a:t>jne</a:t>
            </a:r>
            <a:r>
              <a:rPr lang="fi-FI" dirty="0"/>
              <a:t>…</a:t>
            </a:r>
          </a:p>
          <a:p>
            <a:pPr lvl="1">
              <a:defRPr/>
            </a:pPr>
            <a:r>
              <a:rPr lang="fi-FI" dirty="0"/>
              <a:t>kasvillisuuden hävittäminen</a:t>
            </a:r>
          </a:p>
          <a:p>
            <a:pPr lvl="2">
              <a:defRPr/>
            </a:pPr>
            <a:r>
              <a:rPr lang="fi-FI" dirty="0"/>
              <a:t>Saharan eteläreuna, ns. Sahelin alue</a:t>
            </a:r>
          </a:p>
          <a:p>
            <a:pPr lvl="1">
              <a:defRPr/>
            </a:pPr>
            <a:r>
              <a:rPr lang="fi-FI" dirty="0"/>
              <a:t>Liian tiivis rakentaminen + maaperän laatu</a:t>
            </a:r>
          </a:p>
          <a:p>
            <a:pPr lvl="2">
              <a:defRPr/>
            </a:pPr>
            <a:r>
              <a:rPr lang="fi-FI" dirty="0"/>
              <a:t>Keski-Eurooppa</a:t>
            </a:r>
          </a:p>
          <a:p>
            <a:pPr>
              <a:defRPr/>
            </a:pPr>
            <a:r>
              <a:rPr lang="fi-FI" dirty="0"/>
              <a:t>Esiintyy:</a:t>
            </a:r>
          </a:p>
          <a:p>
            <a:pPr lvl="1">
              <a:defRPr/>
            </a:pPr>
            <a:r>
              <a:rPr lang="fi-FI" dirty="0"/>
              <a:t>Kaikkialla maailmassa: napa-alueilta tropiikkiin, rannikoilla, ylängöillä</a:t>
            </a:r>
          </a:p>
          <a:p>
            <a:pPr>
              <a:defRPr/>
            </a:pPr>
            <a:r>
              <a:rPr lang="fi-FI" dirty="0"/>
              <a:t>Aiheuttavat mm:</a:t>
            </a:r>
          </a:p>
          <a:p>
            <a:pPr lvl="1">
              <a:defRPr/>
            </a:pPr>
            <a:r>
              <a:rPr lang="fi-FI" dirty="0"/>
              <a:t>omaisuuden vaurioita, ihmisuhreja, satojen menetyksiä, makean veden saastumista, tautien leviämistä (esim. Koleraepidemiat), mutavyöryjä</a:t>
            </a:r>
            <a:r>
              <a:rPr lang="fi-FI"/>
              <a:t>, maanvyöryjä, </a:t>
            </a:r>
            <a:r>
              <a:rPr lang="fi-FI" dirty="0"/>
              <a:t>eroosiota..</a:t>
            </a:r>
          </a:p>
        </p:txBody>
      </p:sp>
    </p:spTree>
    <p:extLst>
      <p:ext uri="{BB962C8B-B14F-4D97-AF65-F5344CB8AC3E}">
        <p14:creationId xmlns:p14="http://schemas.microsoft.com/office/powerpoint/2010/main" val="3101332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Maanviljelyyn </a:t>
            </a:r>
            <a:r>
              <a:rPr lang="fi-FI"/>
              <a:t>soveltuvat alueet</a:t>
            </a:r>
          </a:p>
        </p:txBody>
      </p:sp>
      <p:pic>
        <p:nvPicPr>
          <p:cNvPr id="4099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4796" y="1676400"/>
            <a:ext cx="8742409" cy="4416896"/>
          </a:xfrm>
        </p:spPr>
      </p:pic>
    </p:spTree>
    <p:extLst>
      <p:ext uri="{BB962C8B-B14F-4D97-AF65-F5344CB8AC3E}">
        <p14:creationId xmlns:p14="http://schemas.microsoft.com/office/powerpoint/2010/main" val="69121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ko 1">
            <a:extLst>
              <a:ext uri="{FF2B5EF4-FFF2-40B4-BE49-F238E27FC236}">
                <a16:creationId xmlns:a16="http://schemas.microsoft.com/office/drawing/2014/main" id="{C364C77D-5F56-E623-ABA5-0B4471EF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Maapallon aridit alueet</a:t>
            </a:r>
          </a:p>
        </p:txBody>
      </p:sp>
      <p:pic>
        <p:nvPicPr>
          <p:cNvPr id="2051" name="Picture 2" descr="http://upload.wikimedia.org/wikipedia/commons/6/6c/Trockenklimate.png">
            <a:extLst>
              <a:ext uri="{FF2B5EF4-FFF2-40B4-BE49-F238E27FC236}">
                <a16:creationId xmlns:a16="http://schemas.microsoft.com/office/drawing/2014/main" id="{A164C06E-2183-331C-F5D3-94EEE1D41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557338"/>
            <a:ext cx="8815387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5">
            <a:extLst>
              <a:ext uri="{FF2B5EF4-FFF2-40B4-BE49-F238E27FC236}">
                <a16:creationId xmlns:a16="http://schemas.microsoft.com/office/drawing/2014/main" id="{043ED18E-D1E4-AD22-9636-4A9C3F16A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Maaperän eroosio</a:t>
            </a:r>
          </a:p>
        </p:txBody>
      </p:sp>
      <p:pic>
        <p:nvPicPr>
          <p:cNvPr id="3075" name="Picture 2" descr="http://www.vescocanada.com/images/erosion_map.png">
            <a:extLst>
              <a:ext uri="{FF2B5EF4-FFF2-40B4-BE49-F238E27FC236}">
                <a16:creationId xmlns:a16="http://schemas.microsoft.com/office/drawing/2014/main" id="{F0D01AFA-C8A9-393D-B85B-F70F62CD5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916114"/>
            <a:ext cx="57150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>
            <a:extLst>
              <a:ext uri="{FF2B5EF4-FFF2-40B4-BE49-F238E27FC236}">
                <a16:creationId xmlns:a16="http://schemas.microsoft.com/office/drawing/2014/main" id="{91127509-0E70-0D8E-2E31-76B6FF3BF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Aavikoituminen</a:t>
            </a:r>
          </a:p>
        </p:txBody>
      </p:sp>
      <p:pic>
        <p:nvPicPr>
          <p:cNvPr id="4099" name="Picture 2" descr="http://s02.middlebury.edu/FS056A/Herb_war/images/map55.gif">
            <a:extLst>
              <a:ext uri="{FF2B5EF4-FFF2-40B4-BE49-F238E27FC236}">
                <a16:creationId xmlns:a16="http://schemas.microsoft.com/office/drawing/2014/main" id="{231DDD7C-C89E-41A2-3C65-E325F33D8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341438"/>
            <a:ext cx="7540625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556054" y="293511"/>
            <a:ext cx="9959546" cy="58834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i-FI" dirty="0"/>
          </a:p>
          <a:p>
            <a:pPr marL="514350" indent="-514350">
              <a:buAutoNum type="arabicPeriod"/>
            </a:pPr>
            <a:r>
              <a:rPr lang="fi-FI" dirty="0"/>
              <a:t>Kysymyksiä filmistä ”</a:t>
            </a:r>
            <a:r>
              <a:rPr lang="fi-FI" dirty="0" err="1"/>
              <a:t>Slum</a:t>
            </a:r>
            <a:r>
              <a:rPr lang="fi-FI" dirty="0"/>
              <a:t> </a:t>
            </a:r>
            <a:r>
              <a:rPr lang="fi-FI" dirty="0" err="1"/>
              <a:t>stories</a:t>
            </a:r>
            <a:r>
              <a:rPr lang="fi-FI" dirty="0"/>
              <a:t>”</a:t>
            </a:r>
          </a:p>
          <a:p>
            <a:pPr marL="0" indent="0">
              <a:buNone/>
            </a:pPr>
            <a:r>
              <a:rPr lang="fi-FI" dirty="0"/>
              <a:t>a) Millaisia haasteita slummeissa on vedensaantiin liittyen</a:t>
            </a:r>
            <a:br>
              <a:rPr lang="fi-FI" dirty="0"/>
            </a:br>
            <a:r>
              <a:rPr lang="fi-FI" dirty="0"/>
              <a:t>b) Millaisilla vesimäärillä pitää vuorokaudessa pärjätä?</a:t>
            </a:r>
            <a:br>
              <a:rPr lang="fi-FI" dirty="0"/>
            </a:br>
            <a:r>
              <a:rPr lang="fi-FI" dirty="0"/>
              <a:t>c) Mitä likaisesta vedestä seuraa ja erityisesti kenelle?</a:t>
            </a:r>
          </a:p>
          <a:p>
            <a:pPr marL="0" indent="0">
              <a:buNone/>
            </a:pPr>
            <a:r>
              <a:rPr lang="fi-FI" dirty="0"/>
              <a:t>2. Tutki s. 78 karttaa. Millaisilla alueilla vesipula on kuivuudesta johtuvaa? Entä köyhyydestä johtuvaa?</a:t>
            </a:r>
          </a:p>
          <a:p>
            <a:pPr marL="0" indent="0">
              <a:buNone/>
            </a:pPr>
            <a:r>
              <a:rPr lang="fi-FI" dirty="0"/>
              <a:t>3. Tutki s. 79 karttaa. Missä maissa/maanosissa </a:t>
            </a:r>
            <a:r>
              <a:rPr lang="fi-FI" dirty="0" err="1"/>
              <a:t>sanitaatio</a:t>
            </a:r>
            <a:r>
              <a:rPr lang="fi-FI" dirty="0"/>
              <a:t> on puutteellista ja miksi?</a:t>
            </a:r>
          </a:p>
          <a:p>
            <a:pPr marL="0" indent="0">
              <a:buNone/>
            </a:pPr>
            <a:r>
              <a:rPr lang="fi-FI" dirty="0"/>
              <a:t>4. Tutki s. 81 karttaa. Mitä voit todeta vedenkulutuksesta maanosittain?</a:t>
            </a:r>
          </a:p>
          <a:p>
            <a:pPr marL="0" indent="0">
              <a:buNone/>
            </a:pPr>
            <a:r>
              <a:rPr lang="fi-FI" dirty="0"/>
              <a:t>5. Nimeä karttaan (esim. kirjan alkuosan kartat) maapallon suurimmat aavikot.</a:t>
            </a:r>
          </a:p>
          <a:p>
            <a:pPr marL="0" indent="0">
              <a:buNone/>
            </a:pPr>
            <a:r>
              <a:rPr lang="fi-FI" dirty="0"/>
              <a:t>6. Mitkä tekijät aiheuttavat aavikoiden laajentumista?</a:t>
            </a:r>
          </a:p>
          <a:p>
            <a:pPr marL="0" indent="0">
              <a:buNone/>
            </a:pPr>
            <a:r>
              <a:rPr lang="fi-FI" dirty="0"/>
              <a:t>7. Miten eroosiota/aavikoitumista voitaisiin torjua? Mieti alueittain.</a:t>
            </a:r>
          </a:p>
          <a:p>
            <a:pPr marL="0" indent="0">
              <a:buNone/>
            </a:pPr>
            <a:r>
              <a:rPr lang="fi-FI" dirty="0"/>
              <a:t>8. Mitä termi piilovesi tarkoittaa? Entä vesijalanjälki? </a:t>
            </a:r>
          </a:p>
          <a:p>
            <a:pPr marL="0" indent="0">
              <a:buNone/>
            </a:pPr>
            <a:r>
              <a:rPr lang="fi-FI" dirty="0"/>
              <a:t>9. Listaa 10 tuotetta joita itse käytät ja niiden vaatimat piilovesivirrat</a:t>
            </a:r>
          </a:p>
          <a:p>
            <a:pPr marL="0" indent="0">
              <a:buNone/>
            </a:pPr>
            <a:r>
              <a:rPr lang="fi-FI" dirty="0"/>
              <a:t>10. Etsi tietoa Araljärvestä. Miksi </a:t>
            </a:r>
            <a:r>
              <a:rPr lang="fi-FI" dirty="0" err="1"/>
              <a:t>Aralin</a:t>
            </a:r>
            <a:r>
              <a:rPr lang="fi-FI" dirty="0"/>
              <a:t> yhteydessä voidaan puhua yhdestä maapallon suurimmasta ekokatastrofista? Miten tähän on päädytty ja miksi?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1267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02FD4D3-5643-5715-5359-B64F8B450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Eroosio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E359200-895E-AB4D-10A9-A0AF174CD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i-FI" altLang="fi-FI" dirty="0"/>
              <a:t>Maaperän kuluminen vakava uhka useissa ekosysteemeissä (ihmisen voimakas vaikutus!) </a:t>
            </a:r>
          </a:p>
          <a:p>
            <a:r>
              <a:rPr lang="fi-FI" altLang="fi-FI" dirty="0"/>
              <a:t>Eroosio vähentää viljelykelpoista maa-alaa, josta jo nyt pulaa, vaikuttaa vesistöjen laatuun , edesauttaa massaliikuntoja sekä voimistaa tulvia</a:t>
            </a:r>
          </a:p>
          <a:p>
            <a:r>
              <a:rPr lang="fi-FI" altLang="fi-FI" dirty="0"/>
              <a:t>Eroosion torjuntakeinoja: </a:t>
            </a:r>
          </a:p>
          <a:p>
            <a:pPr lvl="1"/>
            <a:r>
              <a:rPr lang="fi-FI" altLang="fi-FI" dirty="0"/>
              <a:t>Oikeanlaiset maanviljelyn menetelmät (vuoroviljely, terassiviljelmät, </a:t>
            </a:r>
            <a:r>
              <a:rPr lang="fi-FI" altLang="fi-FI" dirty="0" err="1"/>
              <a:t>täsmäkastelu</a:t>
            </a:r>
            <a:r>
              <a:rPr lang="fi-FI" altLang="fi-FI" dirty="0"/>
              <a:t>, kuivaviljely, suolaa kestävät lajikkeet..)</a:t>
            </a:r>
          </a:p>
          <a:p>
            <a:pPr lvl="1"/>
            <a:r>
              <a:rPr lang="fi-FI" altLang="fi-FI" dirty="0"/>
              <a:t>Metsien hakkuiden estäminen</a:t>
            </a:r>
          </a:p>
          <a:p>
            <a:pPr lvl="1"/>
            <a:r>
              <a:rPr lang="fi-FI" altLang="fi-FI" dirty="0"/>
              <a:t>Karjan laidunnuksen esto eroosioherkillä alueilla (mm. sorkkaeläimillä voimakas vaikutus maaperään)</a:t>
            </a:r>
          </a:p>
          <a:p>
            <a:pPr lvl="1"/>
            <a:endParaRPr lang="fi-FI" altLang="fi-FI" dirty="0"/>
          </a:p>
          <a:p>
            <a:pPr lvl="1"/>
            <a:endParaRPr lang="fi-FI" altLang="fi-FI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CF268B4-94D9-BED7-13C5-E036F9B4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Aavikoituminen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C8EF4B0-DFF2-29E4-7792-3CF95A30A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 altLang="fi-FI"/>
              <a:t>Maa muuttuu aavikoksi eli kasvittomaksi alueeksi</a:t>
            </a:r>
          </a:p>
          <a:p>
            <a:pPr>
              <a:lnSpc>
                <a:spcPct val="90000"/>
              </a:lnSpc>
            </a:pPr>
            <a:r>
              <a:rPr lang="fi-FI" altLang="fi-FI"/>
              <a:t>Suurimmassa vaarassa aavikoiden reuna-alueet (kuivat + puolikuivat alueet)</a:t>
            </a:r>
          </a:p>
          <a:p>
            <a:pPr>
              <a:lnSpc>
                <a:spcPct val="90000"/>
              </a:lnSpc>
            </a:pPr>
            <a:r>
              <a:rPr lang="fi-FI" altLang="fi-FI"/>
              <a:t>Altistavia tekijöitä:</a:t>
            </a:r>
          </a:p>
          <a:p>
            <a:pPr lvl="1">
              <a:lnSpc>
                <a:spcPct val="90000"/>
              </a:lnSpc>
            </a:pPr>
            <a:r>
              <a:rPr lang="fi-FI" altLang="fi-FI"/>
              <a:t>Ilmaston kuivuminen + ilmastonmuutos</a:t>
            </a:r>
          </a:p>
          <a:p>
            <a:pPr lvl="1">
              <a:lnSpc>
                <a:spcPct val="90000"/>
              </a:lnSpc>
            </a:pPr>
            <a:r>
              <a:rPr lang="fi-FI" altLang="fi-FI"/>
              <a:t>Pitkät kuivat kaudet</a:t>
            </a:r>
          </a:p>
          <a:p>
            <a:pPr lvl="1">
              <a:lnSpc>
                <a:spcPct val="90000"/>
              </a:lnSpc>
            </a:pPr>
            <a:r>
              <a:rPr lang="fi-FI" altLang="fi-FI"/>
              <a:t>Kasvillisuuden hävitys</a:t>
            </a:r>
          </a:p>
          <a:p>
            <a:pPr lvl="1">
              <a:lnSpc>
                <a:spcPct val="90000"/>
              </a:lnSpc>
            </a:pPr>
            <a:r>
              <a:rPr lang="fi-FI" altLang="fi-FI"/>
              <a:t>Väestönkasvu</a:t>
            </a:r>
          </a:p>
          <a:p>
            <a:pPr lvl="1">
              <a:lnSpc>
                <a:spcPct val="90000"/>
              </a:lnSpc>
            </a:pPr>
            <a:r>
              <a:rPr lang="fi-FI" altLang="fi-FI"/>
              <a:t>Liikalaidunnus + pohjaveden ylikulutus</a:t>
            </a:r>
          </a:p>
          <a:p>
            <a:pPr lvl="1">
              <a:lnSpc>
                <a:spcPct val="90000"/>
              </a:lnSpc>
            </a:pPr>
            <a:r>
              <a:rPr lang="fi-FI" altLang="fi-FI"/>
              <a:t>Tehomaatalous</a:t>
            </a:r>
          </a:p>
          <a:p>
            <a:pPr lvl="1">
              <a:lnSpc>
                <a:spcPct val="90000"/>
              </a:lnSpc>
            </a:pPr>
            <a:endParaRPr lang="fi-FI" altLang="fi-FI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Nälänhätä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Arviolta noin miljardi ihmistä kärsii jonkinasteisesta nälänhädästä</a:t>
            </a:r>
          </a:p>
          <a:p>
            <a:r>
              <a:rPr lang="fi-FI" dirty="0"/>
              <a:t>Nälänhädän syyt vaihtelevat alueittain, teoriassa maailmassa olisi riittävästi kaloreita ruokkimaan koko ihmiskunta</a:t>
            </a:r>
          </a:p>
          <a:p>
            <a:pPr marL="0" indent="0">
              <a:buNone/>
            </a:pPr>
            <a:r>
              <a:rPr lang="fi-FI" dirty="0"/>
              <a:t>Vastaa kysymyksiin: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Määrällinen nälkä / laadullinen nälkä? (selitä termit)</a:t>
            </a:r>
          </a:p>
          <a:p>
            <a:r>
              <a:rPr lang="fi-FI" dirty="0"/>
              <a:t>Nälänhädän syyt alueittain?</a:t>
            </a:r>
          </a:p>
          <a:p>
            <a:r>
              <a:rPr lang="fi-FI" dirty="0"/>
              <a:t>Pohdi ratkaisuja vähentää nälänhätää maailmassa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i-FI" dirty="0"/>
              <a:t> syyt + ratkaisut voi tehdä esim. </a:t>
            </a:r>
            <a:r>
              <a:rPr lang="fi-FI" dirty="0" err="1"/>
              <a:t>mindmap</a:t>
            </a:r>
            <a:r>
              <a:rPr lang="fi-FI" dirty="0"/>
              <a:t>-esityksenä (</a:t>
            </a:r>
            <a:r>
              <a:rPr lang="fi-FI" dirty="0" err="1"/>
              <a:t>Goggle</a:t>
            </a:r>
            <a:r>
              <a:rPr lang="fi-FI" dirty="0"/>
              <a:t>, </a:t>
            </a:r>
            <a:r>
              <a:rPr lang="fi-FI" dirty="0" err="1"/>
              <a:t>Canva</a:t>
            </a:r>
            <a:r>
              <a:rPr lang="fi-FI" dirty="0"/>
              <a:t>, </a:t>
            </a:r>
            <a:r>
              <a:rPr lang="fi-FI" dirty="0" err="1"/>
              <a:t>Popplet</a:t>
            </a:r>
            <a:r>
              <a:rPr lang="fi-FI" dirty="0"/>
              <a:t>)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i-FI" dirty="0"/>
              <a:t> </a:t>
            </a:r>
            <a:r>
              <a:rPr lang="fi-FI"/>
              <a:t>kirjasta tehtävä3 + </a:t>
            </a:r>
            <a:r>
              <a:rPr lang="fi-FI" dirty="0"/>
              <a:t>4 (s.91), </a:t>
            </a:r>
            <a:r>
              <a:rPr lang="fi-FI" dirty="0" err="1"/>
              <a:t>Libreoffice</a:t>
            </a:r>
            <a:r>
              <a:rPr lang="fi-FI" dirty="0"/>
              <a:t> </a:t>
            </a:r>
            <a:r>
              <a:rPr lang="fi-FI" dirty="0" err="1"/>
              <a:t>calc</a:t>
            </a:r>
            <a:r>
              <a:rPr lang="fi-FI" dirty="0"/>
              <a:t> -ohjelmalla</a:t>
            </a:r>
          </a:p>
        </p:txBody>
      </p:sp>
    </p:spTree>
    <p:extLst>
      <p:ext uri="{BB962C8B-B14F-4D97-AF65-F5344CB8AC3E}">
        <p14:creationId xmlns:p14="http://schemas.microsoft.com/office/powerpoint/2010/main" val="142645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1333" y="65260"/>
            <a:ext cx="7326489" cy="6884639"/>
          </a:xfrm>
          <a:noFill/>
        </p:spPr>
      </p:pic>
    </p:spTree>
    <p:extLst>
      <p:ext uri="{BB962C8B-B14F-4D97-AF65-F5344CB8AC3E}">
        <p14:creationId xmlns:p14="http://schemas.microsoft.com/office/powerpoint/2010/main" val="97076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Tulviin varautuminen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Tulvariskialueiden kartoitus</a:t>
            </a:r>
          </a:p>
          <a:p>
            <a:r>
              <a:rPr lang="fi-FI" dirty="0"/>
              <a:t>Sademäärien seuranta</a:t>
            </a:r>
          </a:p>
          <a:p>
            <a:r>
              <a:rPr lang="fi-FI" dirty="0"/>
              <a:t>Rakentaminen + maankäyttö</a:t>
            </a:r>
          </a:p>
          <a:p>
            <a:r>
              <a:rPr lang="fi-FI" dirty="0"/>
              <a:t>evakuointi</a:t>
            </a:r>
          </a:p>
          <a:p>
            <a:r>
              <a:rPr lang="fi-FI" dirty="0"/>
              <a:t>rantojen pengerrykset, talojen rakenteet (mm. pylväiden päällä seisovat rakennukset)</a:t>
            </a:r>
          </a:p>
          <a:p>
            <a:r>
              <a:rPr lang="fi-FI" dirty="0"/>
              <a:t>Tekoaltaat, padot, tulvavallit, hiekkasäkit, veden varastointi altaisiin..</a:t>
            </a:r>
          </a:p>
          <a:p>
            <a:r>
              <a:rPr lang="fi-FI" dirty="0"/>
              <a:t>Hakkuiden vähentäminen, kasvillisuuden suojelu</a:t>
            </a:r>
          </a:p>
          <a:p>
            <a:r>
              <a:rPr lang="fi-FI" dirty="0"/>
              <a:t>Rinteiden pengerrykset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479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B48AF9B-3212-F18C-A479-67DD4BFF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Elben jokilaakso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D2593150-11C5-673D-BA89-0B3B2FC27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88216"/>
            <a:ext cx="10515600" cy="3426155"/>
          </a:xfrm>
        </p:spPr>
      </p:pic>
    </p:spTree>
    <p:extLst>
      <p:ext uri="{BB962C8B-B14F-4D97-AF65-F5344CB8AC3E}">
        <p14:creationId xmlns:p14="http://schemas.microsoft.com/office/powerpoint/2010/main" val="1209414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AE93D5-36C6-0540-E1F1-A99E603A2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Amazonjoki</a:t>
            </a:r>
            <a:endParaRPr lang="fi-FI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4593B7D-5C33-494C-4404-2CD77A0331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1847861"/>
            <a:ext cx="6066362" cy="313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C6E31EA-3408-89C8-187B-C33BFB23A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28" y="3070925"/>
            <a:ext cx="5295905" cy="397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4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1BBC873-715F-7064-1C6C-79200B285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Amazonjoen</a:t>
            </a:r>
            <a:r>
              <a:rPr lang="fi-FI" dirty="0"/>
              <a:t> valuma-alue</a:t>
            </a:r>
          </a:p>
        </p:txBody>
      </p:sp>
      <p:pic>
        <p:nvPicPr>
          <p:cNvPr id="7" name="Sisällön paikkamerkki 6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8C8E05CA-3023-C333-B385-017D722F8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64" y="1670228"/>
            <a:ext cx="7418164" cy="4802187"/>
          </a:xfrm>
        </p:spPr>
      </p:pic>
    </p:spTree>
    <p:extLst>
      <p:ext uri="{BB962C8B-B14F-4D97-AF65-F5344CB8AC3E}">
        <p14:creationId xmlns:p14="http://schemas.microsoft.com/office/powerpoint/2010/main" val="304750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BBD394-A275-22E9-8D19-A3E4787F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Okavangon suistoalue</a:t>
            </a: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64D29C9-2F7A-2054-42C9-33700BB3F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5160" y="1825625"/>
            <a:ext cx="6981680" cy="4351338"/>
          </a:xfrm>
        </p:spPr>
      </p:pic>
    </p:spTree>
    <p:extLst>
      <p:ext uri="{BB962C8B-B14F-4D97-AF65-F5344CB8AC3E}">
        <p14:creationId xmlns:p14="http://schemas.microsoft.com/office/powerpoint/2010/main" val="1906003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056C76-C9AB-AAC4-DE68-1CFF117B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 Francis – pato (romahti 1928)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433AA8-4834-9A63-A020-0AAE2DC577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31" y="1791758"/>
            <a:ext cx="82514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638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568</Words>
  <Application>Microsoft Office PowerPoint</Application>
  <PresentationFormat>Laajakuva</PresentationFormat>
  <Paragraphs>89</Paragraphs>
  <Slides>27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Office-teema</vt:lpstr>
      <vt:lpstr>7+8 – Tulvat, kuivuus, puhtaan veden puute ja nälkä</vt:lpstr>
      <vt:lpstr>Tulvat</vt:lpstr>
      <vt:lpstr>PowerPoint-esitys</vt:lpstr>
      <vt:lpstr>Tulviin varautuminen</vt:lpstr>
      <vt:lpstr>Elben jokilaakso</vt:lpstr>
      <vt:lpstr>Amazonjoki</vt:lpstr>
      <vt:lpstr>Amazonjoen valuma-alue</vt:lpstr>
      <vt:lpstr>Okavangon suistoalue</vt:lpstr>
      <vt:lpstr>St Francis – pato (romahti 1928) </vt:lpstr>
      <vt:lpstr>Tulvat</vt:lpstr>
      <vt:lpstr>PowerPoint-esitys</vt:lpstr>
      <vt:lpstr>Kuivuus</vt:lpstr>
      <vt:lpstr>PowerPoint-esitys</vt:lpstr>
      <vt:lpstr>PowerPoint-esitys</vt:lpstr>
      <vt:lpstr>Makean veden varastot </vt:lpstr>
      <vt:lpstr>PowerPoint-esitys</vt:lpstr>
      <vt:lpstr>PowerPoint-esitys</vt:lpstr>
      <vt:lpstr>Piilovesi (tuotteiden valmistukseen kuluva vesi)</vt:lpstr>
      <vt:lpstr>Maiden koko suhteessa vesivaroihin</vt:lpstr>
      <vt:lpstr>Maanviljelyyn soveltuvat alueet</vt:lpstr>
      <vt:lpstr>Maapallon aridit alueet</vt:lpstr>
      <vt:lpstr>Maaperän eroosio</vt:lpstr>
      <vt:lpstr>Aavikoituminen</vt:lpstr>
      <vt:lpstr>PowerPoint-esitys</vt:lpstr>
      <vt:lpstr>Eroosio</vt:lpstr>
      <vt:lpstr>Aavikoituminen</vt:lpstr>
      <vt:lpstr>Nälänhätä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Tulvat ja kuivuus</dc:title>
  <dc:creator>Koskihaara Kirsi Hannele</dc:creator>
  <cp:lastModifiedBy>Koskihaara Kirsi Hannele</cp:lastModifiedBy>
  <cp:revision>21</cp:revision>
  <dcterms:created xsi:type="dcterms:W3CDTF">2022-03-08T12:21:14Z</dcterms:created>
  <dcterms:modified xsi:type="dcterms:W3CDTF">2025-04-28T09:18:17Z</dcterms:modified>
</cp:coreProperties>
</file>