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75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80" r:id="rId25"/>
    <p:sldId id="279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custShowLst>
    <p:custShow name="Mukautettu diaesitys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12"/>
        <p:sld r:id="rId13"/>
        <p:sld r:id="rId24"/>
        <p:sld r:id="rId26"/>
        <p:sld r:id="rId25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</p:sldLst>
    </p:custShow>
  </p:custShow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05468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40546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40546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90512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90512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40546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40546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40546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</a:pPr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91960"/>
            <a:ext cx="8229600" cy="641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</a:pPr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40546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0546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05468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Muokkaa otsikon tekstimuotoa napsauttamalla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</p:spPr>
        <p:txBody>
          <a:bodyPr lIns="90000" tIns="46800" rIns="90000" bIns="46800">
            <a:normAutofit fontScale="83000"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Muokkaa jäsennyksen tekstimuotoa napsauttamalla</a:t>
            </a:r>
          </a:p>
          <a:p>
            <a:pPr marL="742680" lvl="1" indent="-285480">
              <a:spcBef>
                <a:spcPts val="799"/>
              </a:spcBef>
              <a:buClr>
                <a:srgbClr val="FFFFFF"/>
              </a:buClr>
              <a:buFont typeface="Tahoma"/>
              <a:buChar char="–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Toinen jäsennystaso</a:t>
            </a:r>
          </a:p>
          <a:p>
            <a:pPr marL="1143000" lvl="2" indent="-22860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Kolmas jäsennystaso</a:t>
            </a:r>
          </a:p>
          <a:p>
            <a:pPr marL="1600200" lvl="3" indent="-228600">
              <a:spcBef>
                <a:spcPts val="799"/>
              </a:spcBef>
              <a:buClr>
                <a:srgbClr val="FFFFFF"/>
              </a:buClr>
              <a:buFont typeface="Tahoma"/>
              <a:buChar char="–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Neljäs jäsennystaso</a:t>
            </a:r>
          </a:p>
          <a:p>
            <a:pPr marL="2057400" lvl="4" indent="-228600">
              <a:spcBef>
                <a:spcPts val="799"/>
              </a:spcBef>
              <a:buClr>
                <a:srgbClr val="FFCC00"/>
              </a:buClr>
              <a:buSzPct val="80000"/>
              <a:buFont typeface="Wingdings" charset="2"/>
              <a:buChar char="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Viides jäsennystaso</a:t>
            </a:r>
          </a:p>
          <a:p>
            <a:pPr marL="2057400" lvl="5" indent="-228600">
              <a:spcBef>
                <a:spcPts val="799"/>
              </a:spcBef>
              <a:buClr>
                <a:srgbClr val="FFCC00"/>
              </a:buClr>
              <a:buSzPct val="80000"/>
              <a:buFont typeface="Wingdings" charset="2"/>
              <a:buChar char="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Kuudes jäsennystaso</a:t>
            </a:r>
          </a:p>
          <a:p>
            <a:pPr marL="2057400" lvl="6" indent="-228600">
              <a:spcBef>
                <a:spcPts val="799"/>
              </a:spcBef>
              <a:buClr>
                <a:srgbClr val="FFCC00"/>
              </a:buClr>
              <a:buSzPct val="80000"/>
              <a:buFont typeface="Wingdings" charset="2"/>
              <a:buChar char="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Seitsemäs jäsennystaso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rgbClr val="000000"/>
                </a:solidFill>
                <a:latin typeface="Arial"/>
              </a:rPr>
              <a:t>&lt;päivämäärä/kellonaika&gt;</a:t>
            </a:r>
            <a:endParaRPr lang="fi-FI" sz="1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fi-FI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45F8EE3E-1551-4B8F-91DE-E35B3D0AC538}" type="slidenum">
              <a:rPr lang="fi-FI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fi-FI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lXVikDkyTg?t=4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acHWoB7cmY?t=86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spc="-1" dirty="0">
                <a:solidFill>
                  <a:srgbClr val="FFFFFF"/>
                </a:solidFill>
                <a:latin typeface="Tahoma"/>
              </a:rPr>
              <a:t>Kpl 6 + 7 Myrskyt ja tulvat </a:t>
            </a:r>
            <a:endParaRPr lang="fi-FI" sz="4400" b="0" strike="noStrike" spc="-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Määrittele käsitteet:</a:t>
            </a:r>
          </a:p>
          <a:p>
            <a:pPr marL="799920" lvl="1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Sää </a:t>
            </a:r>
          </a:p>
          <a:p>
            <a:pPr lvl="2">
              <a:spcBef>
                <a:spcPts val="799"/>
              </a:spcBef>
              <a:buClr>
                <a:srgbClr val="FFCC00"/>
              </a:buClr>
              <a:buSzPct val="120000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= ilmakehän hetkellinen tila (pilvisyys, sateisuus, lämpötila…)</a:t>
            </a:r>
          </a:p>
          <a:p>
            <a:pPr marL="799920" lvl="1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Ilmasto  </a:t>
            </a:r>
          </a:p>
          <a:p>
            <a:pPr lvl="2">
              <a:spcBef>
                <a:spcPts val="799"/>
              </a:spcBef>
              <a:buClr>
                <a:srgbClr val="FFCC00"/>
              </a:buClr>
              <a:buSzPct val="120000"/>
            </a:pPr>
            <a:r>
              <a:rPr lang="fi-FI" sz="3200" spc="-1" dirty="0">
                <a:solidFill>
                  <a:srgbClr val="FFFFFF"/>
                </a:solidFill>
                <a:latin typeface="Tahoma"/>
              </a:rPr>
              <a:t>= </a:t>
            </a: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ilmastojen keskiarvo 30v. tarkastelujaksolta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Tornadon pyörivä ilmapatsas</a:t>
            </a:r>
          </a:p>
        </p:txBody>
      </p:sp>
      <p:pic>
        <p:nvPicPr>
          <p:cNvPr id="97" name="Sisällön paikkamerkki 3" descr="tornado2.jpg"/>
          <p:cNvPicPr/>
          <p:nvPr/>
        </p:nvPicPr>
        <p:blipFill>
          <a:blip r:embed="rId2"/>
          <a:stretch/>
        </p:blipFill>
        <p:spPr>
          <a:xfrm>
            <a:off x="2050920" y="1844640"/>
            <a:ext cx="5113440" cy="439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File:Globdisttornado.jpg"/>
          <p:cNvPicPr/>
          <p:nvPr/>
        </p:nvPicPr>
        <p:blipFill>
          <a:blip r:embed="rId2"/>
          <a:stretch/>
        </p:blipFill>
        <p:spPr>
          <a:xfrm>
            <a:off x="755640" y="1773360"/>
            <a:ext cx="7620120" cy="4086000"/>
          </a:xfrm>
          <a:prstGeom prst="rect">
            <a:avLst/>
          </a:prstGeom>
          <a:ln>
            <a:noFill/>
          </a:ln>
        </p:spPr>
      </p:pic>
      <p:sp>
        <p:nvSpPr>
          <p:cNvPr id="115" name="TextShape 1"/>
          <p:cNvSpPr txBox="1"/>
          <p:nvPr/>
        </p:nvSpPr>
        <p:spPr>
          <a:xfrm>
            <a:off x="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Tornadot maailmalla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File:Tornado Alley.gif"/>
          <p:cNvPicPr/>
          <p:nvPr/>
        </p:nvPicPr>
        <p:blipFill>
          <a:blip r:embed="rId2"/>
          <a:stretch/>
        </p:blipFill>
        <p:spPr>
          <a:xfrm>
            <a:off x="1763640" y="1700280"/>
            <a:ext cx="5238720" cy="3867120"/>
          </a:xfrm>
          <a:prstGeom prst="rect">
            <a:avLst/>
          </a:prstGeom>
          <a:ln>
            <a:noFill/>
          </a:ln>
        </p:spPr>
      </p:pic>
      <p:sp>
        <p:nvSpPr>
          <p:cNvPr id="117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Tornadokuja tummanpunaisella </a:t>
            </a:r>
          </a:p>
        </p:txBody>
      </p:sp>
      <p:sp>
        <p:nvSpPr>
          <p:cNvPr id="118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Trooppiset pyörremyrskyt</a:t>
            </a:r>
          </a:p>
        </p:txBody>
      </p:sp>
      <p:sp>
        <p:nvSpPr>
          <p:cNvPr id="99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000" lnSpcReduction="10000"/>
          </a:bodyPr>
          <a:lstStyle/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800" b="0" strike="noStrike" spc="-1">
                <a:solidFill>
                  <a:srgbClr val="FFFFFF"/>
                </a:solidFill>
                <a:latin typeface="Tahoma"/>
              </a:rPr>
              <a:t>Nimitys vaihtelee eri puolilla maailmaa (taifuunit, hurrikaanit ja trooppiset syklonit)</a:t>
            </a: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800" b="0" strike="noStrike" spc="-1">
                <a:solidFill>
                  <a:srgbClr val="FFFFFF"/>
                </a:solidFill>
                <a:latin typeface="Tahoma"/>
              </a:rPr>
              <a:t>Vuosittain noin 80 myrskyä (15 % maailman väestöstä elää myrskyalueilla)</a:t>
            </a: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800" b="0" strike="noStrike" spc="-1">
                <a:solidFill>
                  <a:srgbClr val="FFFFFF"/>
                </a:solidFill>
                <a:latin typeface="Tahoma"/>
              </a:rPr>
              <a:t>Syntyminen edellyttää voimakasta matalapaineen keskusta merellä, kosteutta, lämpötilan oltava &gt;26</a:t>
            </a:r>
            <a:r>
              <a:rPr lang="en-US" sz="2800" b="0" strike="noStrike" spc="-1">
                <a:solidFill>
                  <a:srgbClr val="FFFFFF"/>
                </a:solidFill>
                <a:latin typeface="Tahoma"/>
              </a:rPr>
              <a:t>°C</a:t>
            </a:r>
            <a:endParaRPr lang="fi-FI" sz="2800" b="0" strike="noStrike" spc="-1">
              <a:solidFill>
                <a:srgbClr val="FFFFFF"/>
              </a:solidFill>
              <a:latin typeface="Tahoma"/>
            </a:endParaRPr>
          </a:p>
          <a:p>
            <a:pPr marL="742680" lvl="1" indent="-285480">
              <a:lnSpc>
                <a:spcPct val="80000"/>
              </a:lnSpc>
              <a:spcBef>
                <a:spcPts val="598"/>
              </a:spcBef>
              <a:buClr>
                <a:srgbClr val="FFFFFF"/>
              </a:buClr>
              <a:buFont typeface="Tahoma"/>
              <a:buChar char="–"/>
            </a:pPr>
            <a:r>
              <a:rPr lang="en-US" sz="2400" b="0" strike="noStrike" spc="-1">
                <a:solidFill>
                  <a:srgbClr val="FFFFFF"/>
                </a:solidFill>
                <a:latin typeface="Tahoma"/>
              </a:rPr>
              <a:t>Pasaati- ja monsuunituulet kuljettavat myrskyjä</a:t>
            </a:r>
            <a:endParaRPr lang="fi-FI" sz="2400" b="0" strike="noStrike" spc="-1">
              <a:solidFill>
                <a:srgbClr val="FFFFFF"/>
              </a:solidFill>
              <a:latin typeface="Tahoma"/>
            </a:endParaRPr>
          </a:p>
          <a:p>
            <a:pPr marL="742680" lvl="1" indent="-285480">
              <a:lnSpc>
                <a:spcPct val="80000"/>
              </a:lnSpc>
              <a:spcBef>
                <a:spcPts val="598"/>
              </a:spcBef>
              <a:buClr>
                <a:srgbClr val="FFFFFF"/>
              </a:buClr>
              <a:buFont typeface="Tahoma"/>
              <a:buChar char="–"/>
            </a:pPr>
            <a:r>
              <a:rPr lang="en-US" sz="2400" b="0" strike="noStrike" spc="-1">
                <a:solidFill>
                  <a:srgbClr val="FFFFFF"/>
                </a:solidFill>
                <a:latin typeface="Tahoma"/>
              </a:rPr>
              <a:t>myrksy säilyttää voimansa ~3 vrk</a:t>
            </a:r>
            <a:endParaRPr lang="fi-FI" sz="2400" b="0" strike="noStrike" spc="-1">
              <a:solidFill>
                <a:srgbClr val="FFFFFF"/>
              </a:solidFill>
              <a:latin typeface="Tahoma"/>
            </a:endParaRPr>
          </a:p>
          <a:p>
            <a:pPr marL="742680" lvl="1" indent="-285480">
              <a:lnSpc>
                <a:spcPct val="80000"/>
              </a:lnSpc>
              <a:spcBef>
                <a:spcPts val="598"/>
              </a:spcBef>
              <a:buClr>
                <a:srgbClr val="FFFFFF"/>
              </a:buClr>
              <a:buFont typeface="Tahoma"/>
              <a:buChar char="–"/>
            </a:pPr>
            <a:r>
              <a:rPr lang="en-US" sz="2400" b="0" strike="noStrike" spc="-1">
                <a:solidFill>
                  <a:srgbClr val="FFFFFF"/>
                </a:solidFill>
                <a:latin typeface="Tahoma"/>
              </a:rPr>
              <a:t>säähäiriö ruokkii itse itseään =&gt;lämmin ja kostea ilma moottorina</a:t>
            </a:r>
            <a:endParaRPr lang="fi-FI" sz="24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Tahoma"/>
              </a:rPr>
              <a:t>Aiheuttavat tuhoa mannerten itäosissa, eri pallonpuoliskoilla kesällä ja talvella</a:t>
            </a:r>
            <a:endParaRPr lang="fi-FI" sz="28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Effect">
                      <p:stCondLst>
                        <p:cond delay="indefinite"/>
                      </p:stCondLst>
                      <p:childTnLst>
                        <p:par>
                          <p:cTn id="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Kuva 1"/>
          <p:cNvPicPr/>
          <p:nvPr/>
        </p:nvPicPr>
        <p:blipFill>
          <a:blip r:embed="rId2"/>
          <a:stretch/>
        </p:blipFill>
        <p:spPr>
          <a:xfrm>
            <a:off x="2481120" y="0"/>
            <a:ext cx="464688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Kuva 1"/>
          <p:cNvPicPr/>
          <p:nvPr/>
        </p:nvPicPr>
        <p:blipFill>
          <a:blip r:embed="rId2"/>
          <a:stretch/>
        </p:blipFill>
        <p:spPr>
          <a:xfrm>
            <a:off x="1042920" y="0"/>
            <a:ext cx="7202520" cy="672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Kuvahaun tulos haulle pyörremyrsky"/>
          <p:cNvPicPr/>
          <p:nvPr/>
        </p:nvPicPr>
        <p:blipFill>
          <a:blip r:embed="rId2"/>
          <a:stretch/>
        </p:blipFill>
        <p:spPr>
          <a:xfrm>
            <a:off x="31680" y="2349360"/>
            <a:ext cx="8750520" cy="368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Kuva 3"/>
          <p:cNvPicPr/>
          <p:nvPr/>
        </p:nvPicPr>
        <p:blipFill>
          <a:blip r:embed="rId2"/>
          <a:stretch/>
        </p:blipFill>
        <p:spPr>
          <a:xfrm>
            <a:off x="-20520" y="1052640"/>
            <a:ext cx="8874000" cy="499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4" descr="Kuvahaun tulos haulle pyörremyrsky"/>
          <p:cNvPicPr/>
          <p:nvPr/>
        </p:nvPicPr>
        <p:blipFill>
          <a:blip r:embed="rId2"/>
          <a:stretch/>
        </p:blipFill>
        <p:spPr>
          <a:xfrm>
            <a:off x="250920" y="692280"/>
            <a:ext cx="8412120" cy="540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06" name="Picture 2" descr="https://upload.wikimedia.org/wikipedia/commons/thumb/5/5e/Gafilo_2004-03-06_0655Z.jpg/800px-Gafilo_2004-03-06_0655Z.jpg"/>
          <p:cNvPicPr/>
          <p:nvPr/>
        </p:nvPicPr>
        <p:blipFill>
          <a:blip r:embed="rId2"/>
          <a:stretch/>
        </p:blipFill>
        <p:spPr>
          <a:xfrm>
            <a:off x="909720" y="1905120"/>
            <a:ext cx="3133800" cy="4114800"/>
          </a:xfrm>
          <a:prstGeom prst="rect">
            <a:avLst/>
          </a:prstGeom>
          <a:ln>
            <a:noFill/>
          </a:ln>
        </p:spPr>
      </p:pic>
      <p:sp>
        <p:nvSpPr>
          <p:cNvPr id="107" name="TextShape 2"/>
          <p:cNvSpPr txBox="1"/>
          <p:nvPr/>
        </p:nvSpPr>
        <p:spPr>
          <a:xfrm>
            <a:off x="4648320" y="1905120"/>
            <a:ext cx="403848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42720" indent="-342720">
              <a:spcBef>
                <a:spcPts val="697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800" b="0" strike="noStrike" spc="-1" dirty="0">
                <a:solidFill>
                  <a:srgbClr val="FFFFFF"/>
                </a:solidFill>
                <a:latin typeface="Tahoma"/>
              </a:rPr>
              <a:t>Myrskyissä muodostuu pyörteisiä ilmavirtauksia ja ilmanpaine laskee todella matalaksi</a:t>
            </a:r>
          </a:p>
          <a:p>
            <a:pPr marL="342720" indent="-342720">
              <a:spcBef>
                <a:spcPts val="697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800" b="0" strike="noStrike" spc="-1" dirty="0">
                <a:solidFill>
                  <a:srgbClr val="FFFFFF"/>
                </a:solidFill>
                <a:latin typeface="Tahoma"/>
              </a:rPr>
              <a:t>Myrskyn keskus ns. tyyni</a:t>
            </a:r>
          </a:p>
          <a:p>
            <a:pPr marL="342720" indent="-342720">
              <a:spcBef>
                <a:spcPts val="697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800" b="0" strike="noStrike" spc="-1" dirty="0">
                <a:solidFill>
                  <a:srgbClr val="FFFFFF"/>
                </a:solidFill>
                <a:latin typeface="Tahoma"/>
              </a:rPr>
              <a:t>Halkaisija jopa 1000km</a:t>
            </a:r>
          </a:p>
          <a:p>
            <a:pPr marL="342720" indent="-342720">
              <a:spcBef>
                <a:spcPts val="697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800" b="0" strike="noStrike" spc="-1" dirty="0">
                <a:solidFill>
                  <a:srgbClr val="FFFFFF"/>
                </a:solidFill>
                <a:latin typeface="Tahoma"/>
                <a:hlinkClick r:id="rId3"/>
              </a:rPr>
              <a:t>https://youtu.be/LlXVikDkyTg?t=44</a:t>
            </a:r>
            <a:endParaRPr lang="fi-FI" sz="2800" b="0" strike="noStrike" spc="-1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Kuvahaun tulos haulle pyörremyrsky"/>
          <p:cNvPicPr/>
          <p:nvPr/>
        </p:nvPicPr>
        <p:blipFill>
          <a:blip r:embed="rId2"/>
          <a:stretch/>
        </p:blipFill>
        <p:spPr>
          <a:xfrm>
            <a:off x="539640" y="765000"/>
            <a:ext cx="7620120" cy="571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http://www.comet.ucar.edu/nsflab/web/images/where.gif"/>
          <p:cNvPicPr/>
          <p:nvPr/>
        </p:nvPicPr>
        <p:blipFill>
          <a:blip r:embed="rId2"/>
          <a:stretch/>
        </p:blipFill>
        <p:spPr>
          <a:xfrm>
            <a:off x="755640" y="2060640"/>
            <a:ext cx="7412040" cy="370692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Pyörremyrskyt maailmalla</a:t>
            </a:r>
          </a:p>
        </p:txBody>
      </p:sp>
      <p:sp>
        <p:nvSpPr>
          <p:cNvPr id="110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Pyörremyrskyjen reitit</a:t>
            </a:r>
          </a:p>
        </p:txBody>
      </p:sp>
      <p:pic>
        <p:nvPicPr>
          <p:cNvPr id="112" name="Sisällön paikkamerkki 3" descr="mapXX.jpg"/>
          <p:cNvPicPr/>
          <p:nvPr/>
        </p:nvPicPr>
        <p:blipFill>
          <a:blip r:embed="rId2"/>
          <a:stretch/>
        </p:blipFill>
        <p:spPr>
          <a:xfrm>
            <a:off x="611280" y="2060640"/>
            <a:ext cx="8109000" cy="366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https://peda.net/p/simo.veistola/k/lukio/ge-uusi-1/s2/th/t:file/download/bf977cf32fb61181fdd01f3fb1d6c9e43cf163e2/trooppiset-hirmumyrskyt-slide.png"/>
          <p:cNvPicPr/>
          <p:nvPr/>
        </p:nvPicPr>
        <p:blipFill>
          <a:blip r:embed="rId2"/>
          <a:stretch/>
        </p:blipFill>
        <p:spPr>
          <a:xfrm>
            <a:off x="-33480" y="268200"/>
            <a:ext cx="8778960" cy="658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Seuraukset:</a:t>
            </a:r>
          </a:p>
        </p:txBody>
      </p:sp>
      <p:sp>
        <p:nvSpPr>
          <p:cNvPr id="121" name="TextShape 2"/>
          <p:cNvSpPr txBox="1"/>
          <p:nvPr/>
        </p:nvSpPr>
        <p:spPr>
          <a:xfrm>
            <a:off x="457200" y="1302707"/>
            <a:ext cx="8229600" cy="471721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Voimakkaat tuulenpuuskat =&gt; rakennukset hajoavat</a:t>
            </a:r>
          </a:p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Rankat sateet =&gt; tulvat, mutavyöryt</a:t>
            </a:r>
          </a:p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Korkeat aallot =&gt; kasvillisuus tuhoutuu, viemärit tulvivat, pellot suolaantuvat</a:t>
            </a:r>
          </a:p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Myrskyjä ei voida estää, mutta tehokkaalla seurannalla voidaan minimoida tuhoja Rakennukset, evakuointi, maankäytön suunnittelu..)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7200" y="676405"/>
            <a:ext cx="8229600" cy="534351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14080" indent="-45720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Selvitä trooppisista pyörremyrskyistä sekä tornadoista: synty, alueellisuus, vaikutukset, varautuminen ja tuhojen ehkäisy (s. 57: </a:t>
            </a:r>
            <a:r>
              <a:rPr lang="fi-FI" sz="3200" b="0" strike="noStrike" spc="-1" dirty="0" err="1">
                <a:solidFill>
                  <a:srgbClr val="FFFFFF"/>
                </a:solidFill>
                <a:latin typeface="Tahoma"/>
              </a:rPr>
              <a:t>teht</a:t>
            </a: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 2)</a:t>
            </a:r>
          </a:p>
          <a:p>
            <a:pPr marL="514080" indent="-45720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Etsi tietoa omaan tutkimusalueeseesi liittyen: lähihistorian pahimmat myrskyt</a:t>
            </a:r>
          </a:p>
          <a:p>
            <a:pPr marL="514080" indent="-45720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endParaRPr lang="fi-FI" sz="3200" b="0" strike="noStrike" spc="-1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000" b="0" strike="noStrike" spc="-1">
                <a:solidFill>
                  <a:srgbClr val="FFFFFF"/>
                </a:solidFill>
                <a:latin typeface="Tahoma"/>
              </a:rPr>
              <a:t>Lähihistorian voimakkaimmat myrskyt</a:t>
            </a:r>
          </a:p>
        </p:txBody>
      </p:sp>
      <p:sp>
        <p:nvSpPr>
          <p:cNvPr id="123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80000"/>
              </a:lnSpc>
              <a:spcBef>
                <a:spcPts val="748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000" b="0" strike="noStrike" spc="-1">
                <a:solidFill>
                  <a:srgbClr val="FFFFFF"/>
                </a:solidFill>
                <a:latin typeface="Tahoma"/>
              </a:rPr>
              <a:t>Etsi tietoa 2000-luvulla esiintyneistä voimakkaista myrskyistä. </a:t>
            </a:r>
          </a:p>
          <a:p>
            <a:pPr marL="742680" lvl="1" indent="-285480">
              <a:lnSpc>
                <a:spcPct val="80000"/>
              </a:lnSpc>
              <a:spcBef>
                <a:spcPts val="649"/>
              </a:spcBef>
              <a:buClr>
                <a:srgbClr val="FFFFFF"/>
              </a:buClr>
              <a:buFont typeface="Tahoma"/>
              <a:buChar char="–"/>
            </a:pPr>
            <a:r>
              <a:rPr lang="fi-FI" sz="2600" b="0" strike="noStrike" spc="-1">
                <a:solidFill>
                  <a:srgbClr val="FFFFFF"/>
                </a:solidFill>
                <a:latin typeface="Tahoma"/>
              </a:rPr>
              <a:t>esiintymisalueet (Missä päin maapalloa, nimi, miten nimetään?)</a:t>
            </a:r>
          </a:p>
          <a:p>
            <a:pPr marL="742680" lvl="1" indent="-285480">
              <a:lnSpc>
                <a:spcPct val="80000"/>
              </a:lnSpc>
              <a:spcBef>
                <a:spcPts val="649"/>
              </a:spcBef>
              <a:buClr>
                <a:srgbClr val="FFFFFF"/>
              </a:buClr>
              <a:buFont typeface="Tahoma"/>
              <a:buChar char="–"/>
            </a:pPr>
            <a:r>
              <a:rPr lang="fi-FI" sz="2600" b="0" strike="noStrike" spc="-1">
                <a:solidFill>
                  <a:srgbClr val="FFFFFF"/>
                </a:solidFill>
                <a:latin typeface="Tahoma"/>
              </a:rPr>
              <a:t>kesto?</a:t>
            </a:r>
          </a:p>
          <a:p>
            <a:pPr marL="742680" lvl="1" indent="-285480">
              <a:lnSpc>
                <a:spcPct val="80000"/>
              </a:lnSpc>
              <a:spcBef>
                <a:spcPts val="649"/>
              </a:spcBef>
              <a:buClr>
                <a:srgbClr val="FFFFFF"/>
              </a:buClr>
              <a:buFont typeface="Tahoma"/>
              <a:buChar char="–"/>
            </a:pPr>
            <a:r>
              <a:rPr lang="fi-FI" sz="2600" b="0" strike="noStrike" spc="-1">
                <a:solidFill>
                  <a:srgbClr val="FFFFFF"/>
                </a:solidFill>
                <a:latin typeface="Tahoma"/>
              </a:rPr>
              <a:t>tuhovaikutukset (ihmiset, taloudelliset yms.)</a:t>
            </a:r>
          </a:p>
          <a:p>
            <a:pPr marL="342720" indent="-342720">
              <a:lnSpc>
                <a:spcPct val="80000"/>
              </a:lnSpc>
              <a:spcBef>
                <a:spcPts val="748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000" b="0" strike="noStrike" spc="-1">
                <a:solidFill>
                  <a:srgbClr val="FFFFFF"/>
                </a:solidFill>
                <a:latin typeface="Tahoma"/>
              </a:rPr>
              <a:t>Vertaile: Trooppista pyörremyrskyä, tornadoa ja trombia (miten syntyy, esiintymisalueet, laajuus, kesto, tuhovaikutukset…)</a:t>
            </a:r>
          </a:p>
        </p:txBody>
      </p:sp>
      <p:sp>
        <p:nvSpPr>
          <p:cNvPr id="124" name="CustomShape 3"/>
          <p:cNvSpPr/>
          <p:nvPr/>
        </p:nvSpPr>
        <p:spPr>
          <a:xfrm>
            <a:off x="2286000" y="2550960"/>
            <a:ext cx="4572000" cy="37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Tulvat</a:t>
            </a:r>
          </a:p>
        </p:txBody>
      </p:sp>
      <p:sp>
        <p:nvSpPr>
          <p:cNvPr id="128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spcBef>
                <a:spcPts val="799"/>
              </a:spcBef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Yleisiä luonnonriskejä</a:t>
            </a:r>
          </a:p>
          <a:p>
            <a:pPr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Mistä tulvat aiheutuvat</a:t>
            </a:r>
            <a:r>
              <a:rPr lang="fi-FI" sz="3200" spc="-1" dirty="0">
                <a:solidFill>
                  <a:srgbClr val="FFFFFF"/>
                </a:solidFill>
                <a:latin typeface="Tahoma"/>
              </a:rPr>
              <a:t>? Kerro tärkeimmistä aiheuttavista tekijöistä.</a:t>
            </a:r>
            <a:endParaRPr lang="fi-FI" sz="3200" b="0" strike="noStrike" spc="-1" dirty="0">
              <a:solidFill>
                <a:srgbClr val="FFFFFF"/>
              </a:solidFill>
              <a:latin typeface="Tahoma"/>
            </a:endParaRPr>
          </a:p>
          <a:p>
            <a:pPr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Esiintymisalueita?</a:t>
            </a:r>
          </a:p>
          <a:p>
            <a:pPr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Mitä tulvat </a:t>
            </a:r>
            <a:r>
              <a:rPr lang="fi-FI" sz="3200" spc="-1" dirty="0">
                <a:solidFill>
                  <a:srgbClr val="FFFFFF"/>
                </a:solidFill>
                <a:latin typeface="Tahoma"/>
              </a:rPr>
              <a:t>a</a:t>
            </a:r>
            <a:r>
              <a:rPr lang="fi-FI" sz="3200" b="0" strike="noStrike" spc="-1" dirty="0">
                <a:solidFill>
                  <a:srgbClr val="FFFFFF"/>
                </a:solidFill>
                <a:latin typeface="Tahoma"/>
              </a:rPr>
              <a:t>iheuttavat?</a:t>
            </a:r>
          </a:p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spc="-1" dirty="0">
                <a:solidFill>
                  <a:srgbClr val="FFFFFF"/>
                </a:solidFill>
                <a:latin typeface="Tahoma"/>
              </a:rPr>
              <a:t>Mistä tulvat johtuvat ja mitä vaikutuksia tulvilla on:</a:t>
            </a:r>
          </a:p>
          <a:p>
            <a:pPr marL="971280" lvl="1" indent="-514080">
              <a:spcBef>
                <a:spcPts val="697"/>
              </a:spcBef>
              <a:buClr>
                <a:srgbClr val="FFFFFF"/>
              </a:buClr>
              <a:buFont typeface="Tahoma"/>
              <a:buAutoNum type="alphaLcParenR"/>
            </a:pPr>
            <a:r>
              <a:rPr lang="fi-FI" sz="2800" spc="-1" dirty="0">
                <a:solidFill>
                  <a:srgbClr val="FFFFFF"/>
                </a:solidFill>
                <a:latin typeface="Tahoma"/>
              </a:rPr>
              <a:t>Pohjanmaalla</a:t>
            </a:r>
          </a:p>
          <a:p>
            <a:pPr marL="971280" lvl="1" indent="-514080">
              <a:spcBef>
                <a:spcPts val="697"/>
              </a:spcBef>
              <a:buClr>
                <a:srgbClr val="FFFFFF"/>
              </a:buClr>
              <a:buFont typeface="Tahoma"/>
              <a:buAutoNum type="alphaLcParenR"/>
            </a:pPr>
            <a:r>
              <a:rPr lang="fi-FI" sz="2800" spc="-1" dirty="0">
                <a:solidFill>
                  <a:srgbClr val="FFFFFF"/>
                </a:solidFill>
                <a:latin typeface="Tahoma"/>
              </a:rPr>
              <a:t>Reinin jokilaaksossa</a:t>
            </a:r>
          </a:p>
          <a:p>
            <a:pPr marL="971280" lvl="1" indent="-514080">
              <a:spcBef>
                <a:spcPts val="697"/>
              </a:spcBef>
              <a:buClr>
                <a:srgbClr val="FFFFFF"/>
              </a:buClr>
              <a:buFont typeface="Tahoma"/>
              <a:buAutoNum type="alphaLcParenR"/>
            </a:pPr>
            <a:r>
              <a:rPr lang="fi-FI" sz="2800" spc="-1" dirty="0">
                <a:solidFill>
                  <a:srgbClr val="FFFFFF"/>
                </a:solidFill>
                <a:latin typeface="Tahoma"/>
              </a:rPr>
              <a:t>Amazonin alueella</a:t>
            </a:r>
          </a:p>
          <a:p>
            <a:pPr marL="971280" lvl="1" indent="-514080">
              <a:spcBef>
                <a:spcPts val="697"/>
              </a:spcBef>
              <a:buClr>
                <a:srgbClr val="FFFFFF"/>
              </a:buClr>
              <a:buFont typeface="Tahoma"/>
              <a:buAutoNum type="alphaLcParenR"/>
            </a:pPr>
            <a:r>
              <a:rPr lang="fi-FI" sz="2800" spc="-1" dirty="0">
                <a:solidFill>
                  <a:srgbClr val="FFFFFF"/>
                </a:solidFill>
                <a:latin typeface="Tahoma"/>
              </a:rPr>
              <a:t>Sambesi Afrikassa</a:t>
            </a:r>
          </a:p>
          <a:p>
            <a:pPr marL="971280" lvl="1" indent="-514080">
              <a:spcBef>
                <a:spcPts val="697"/>
              </a:spcBef>
              <a:buClr>
                <a:srgbClr val="FFFFFF"/>
              </a:buClr>
              <a:buFont typeface="Tahoma"/>
              <a:buAutoNum type="alphaLcParenR"/>
            </a:pPr>
            <a:r>
              <a:rPr lang="fi-FI" sz="2800" spc="-1" dirty="0">
                <a:solidFill>
                  <a:srgbClr val="FFFFFF"/>
                </a:solidFill>
                <a:latin typeface="Tahoma"/>
              </a:rPr>
              <a:t>Kaakkois-Aasiassa (Jangtse, Mekong, Ganges)</a:t>
            </a:r>
          </a:p>
          <a:p>
            <a:pPr marL="457200" indent="-457200">
              <a:spcBef>
                <a:spcPts val="697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fi-FI" sz="2800" spc="-1">
                <a:solidFill>
                  <a:srgbClr val="FFFFFF"/>
                </a:solidFill>
                <a:latin typeface="Tahoma"/>
              </a:rPr>
              <a:t>Oppikirjan tehtävät 1,3,4</a:t>
            </a:r>
            <a:endParaRPr lang="fi-FI" sz="2800" spc="-1" dirty="0">
              <a:solidFill>
                <a:srgbClr val="FFFFFF"/>
              </a:solidFill>
              <a:latin typeface="Tahoma"/>
            </a:endParaRPr>
          </a:p>
          <a:p>
            <a:pPr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endParaRPr lang="fi-FI" sz="3200" b="0" strike="noStrike" spc="-1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/>
          <p:cNvPicPr/>
          <p:nvPr/>
        </p:nvPicPr>
        <p:blipFill>
          <a:blip r:embed="rId2"/>
          <a:stretch/>
        </p:blipFill>
        <p:spPr>
          <a:xfrm>
            <a:off x="1187280" y="333360"/>
            <a:ext cx="6791400" cy="638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/>
          <p:cNvPicPr/>
          <p:nvPr/>
        </p:nvPicPr>
        <p:blipFill>
          <a:blip r:embed="rId2"/>
          <a:stretch/>
        </p:blipFill>
        <p:spPr>
          <a:xfrm>
            <a:off x="179280" y="765000"/>
            <a:ext cx="8737560" cy="546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91600"/>
            <a:ext cx="8229600" cy="54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Makean veden varastot </a:t>
            </a:r>
          </a:p>
        </p:txBody>
      </p:sp>
      <p:pic>
        <p:nvPicPr>
          <p:cNvPr id="134" name="Picture 6" descr="world-fresh-water-resources-map"/>
          <p:cNvPicPr/>
          <p:nvPr/>
        </p:nvPicPr>
        <p:blipFill>
          <a:blip r:embed="rId2"/>
          <a:stretch/>
        </p:blipFill>
        <p:spPr>
          <a:xfrm>
            <a:off x="457200" y="1019160"/>
            <a:ext cx="8475840" cy="581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Aiheeseen liittyvä kuva"/>
          <p:cNvPicPr/>
          <p:nvPr/>
        </p:nvPicPr>
        <p:blipFill>
          <a:blip r:embed="rId2"/>
          <a:stretch/>
        </p:blipFill>
        <p:spPr>
          <a:xfrm>
            <a:off x="611280" y="476280"/>
            <a:ext cx="7888320" cy="591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endParaRPr lang="fi-FI" sz="44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36" name="Picture 2"/>
          <p:cNvPicPr/>
          <p:nvPr/>
        </p:nvPicPr>
        <p:blipFill>
          <a:blip r:embed="rId2"/>
          <a:stretch/>
        </p:blipFill>
        <p:spPr>
          <a:xfrm>
            <a:off x="63360" y="765000"/>
            <a:ext cx="9017280" cy="550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5" descr="DistributionEarthsWater"/>
          <p:cNvPicPr/>
          <p:nvPr/>
        </p:nvPicPr>
        <p:blipFill>
          <a:blip r:embed="rId2"/>
          <a:stretch/>
        </p:blipFill>
        <p:spPr>
          <a:xfrm>
            <a:off x="250920" y="549360"/>
            <a:ext cx="8656560" cy="601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6" descr="Freshwater resources: volume by continent (map/graphic/illustration)"/>
          <p:cNvPicPr/>
          <p:nvPr/>
        </p:nvPicPr>
        <p:blipFill>
          <a:blip r:embed="rId2"/>
          <a:stretch/>
        </p:blipFill>
        <p:spPr>
          <a:xfrm>
            <a:off x="324000" y="136440"/>
            <a:ext cx="8496000" cy="653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Kuva 1"/>
          <p:cNvPicPr/>
          <p:nvPr/>
        </p:nvPicPr>
        <p:blipFill>
          <a:blip r:embed="rId2"/>
          <a:stretch/>
        </p:blipFill>
        <p:spPr>
          <a:xfrm>
            <a:off x="971640" y="1197000"/>
            <a:ext cx="5976720" cy="5503680"/>
          </a:xfrm>
          <a:prstGeom prst="rect">
            <a:avLst/>
          </a:prstGeom>
          <a:ln>
            <a:noFill/>
          </a:ln>
        </p:spPr>
      </p:pic>
      <p:sp>
        <p:nvSpPr>
          <p:cNvPr id="140" name="TextShape 1"/>
          <p:cNvSpPr txBox="1"/>
          <p:nvPr/>
        </p:nvSpPr>
        <p:spPr>
          <a:xfrm>
            <a:off x="0" y="291960"/>
            <a:ext cx="8229600" cy="473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Piilovesi (tuotteiden valmistukseen kuluva vesi)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http://opinnot.internetix.fi/fi/muikku2materiaalit/lukio/ge/ge3/5_ihmiskunnan_riskit/501/fi_embedded/vesivarannot.jpg"/>
          <p:cNvPicPr/>
          <p:nvPr/>
        </p:nvPicPr>
        <p:blipFill>
          <a:blip r:embed="rId2"/>
          <a:stretch/>
        </p:blipFill>
        <p:spPr>
          <a:xfrm>
            <a:off x="6480" y="2060640"/>
            <a:ext cx="9216720" cy="4537080"/>
          </a:xfrm>
          <a:prstGeom prst="rect">
            <a:avLst/>
          </a:prstGeom>
          <a:ln>
            <a:noFill/>
          </a:ln>
        </p:spPr>
      </p:pic>
      <p:sp>
        <p:nvSpPr>
          <p:cNvPr id="142" name="TextShape 1"/>
          <p:cNvSpPr txBox="1"/>
          <p:nvPr/>
        </p:nvSpPr>
        <p:spPr>
          <a:xfrm>
            <a:off x="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Maiden koko suhteessa vesivaroihin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91960"/>
            <a:ext cx="8229600" cy="400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Tehtäviä:</a:t>
            </a:r>
          </a:p>
        </p:txBody>
      </p:sp>
      <p:sp>
        <p:nvSpPr>
          <p:cNvPr id="144" name="TextShape 2"/>
          <p:cNvSpPr txBox="1"/>
          <p:nvPr/>
        </p:nvSpPr>
        <p:spPr>
          <a:xfrm>
            <a:off x="457200" y="764640"/>
            <a:ext cx="8229600" cy="5254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80000"/>
              </a:lnSpc>
              <a:spcBef>
                <a:spcPts val="748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000" b="0" strike="noStrike" spc="-1">
                <a:solidFill>
                  <a:srgbClr val="FFFFFF"/>
                </a:solidFill>
                <a:latin typeface="Tahoma"/>
              </a:rPr>
              <a:t>Nimeä karttaan (esim. kirjan alkuosan kartat) maapallon suurimmat aavikot</a:t>
            </a:r>
          </a:p>
          <a:p>
            <a:pPr marL="342720" indent="-342720">
              <a:lnSpc>
                <a:spcPct val="80000"/>
              </a:lnSpc>
              <a:spcBef>
                <a:spcPts val="748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000" b="0" strike="noStrike" spc="-1">
                <a:solidFill>
                  <a:srgbClr val="FFFFFF"/>
                </a:solidFill>
                <a:latin typeface="Tahoma"/>
              </a:rPr>
              <a:t>Miten eroosiota voitaisiin torjua? Mieti alueittain.</a:t>
            </a:r>
          </a:p>
          <a:p>
            <a:pPr marL="342720" indent="-342720">
              <a:lnSpc>
                <a:spcPct val="80000"/>
              </a:lnSpc>
              <a:spcBef>
                <a:spcPts val="748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000" b="0" strike="noStrike" spc="-1">
                <a:solidFill>
                  <a:srgbClr val="FFFFFF"/>
                </a:solidFill>
                <a:latin typeface="Tahoma"/>
              </a:rPr>
              <a:t>Mitä termi piilovesi tarkoittaa? Entä vesijalanjälki? </a:t>
            </a:r>
          </a:p>
          <a:p>
            <a:pPr marL="342720" indent="-342720">
              <a:lnSpc>
                <a:spcPct val="80000"/>
              </a:lnSpc>
              <a:spcBef>
                <a:spcPts val="748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000" b="0" strike="noStrike" spc="-1">
                <a:solidFill>
                  <a:srgbClr val="FFFFFF"/>
                </a:solidFill>
                <a:latin typeface="Tahoma"/>
              </a:rPr>
              <a:t>Listaa 10 tuotetta joita itse käytät ja niiden vaatimat piilovesivirrat</a:t>
            </a:r>
          </a:p>
          <a:p>
            <a:pPr marL="342720" indent="-342720">
              <a:lnSpc>
                <a:spcPct val="80000"/>
              </a:lnSpc>
              <a:spcBef>
                <a:spcPts val="748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000" b="0" strike="noStrike" spc="-1">
                <a:solidFill>
                  <a:srgbClr val="FFFFFF"/>
                </a:solidFill>
                <a:latin typeface="Tahoma"/>
              </a:rPr>
              <a:t>Etsi tietoa Araljärvestä. Miksi Aralin yhteydessä voidaan puhua yhdestä maapallon suurimmasta ekokatastrofista? Miten tähän on päädytty ja miksi?</a:t>
            </a:r>
          </a:p>
          <a:p>
            <a:pPr marL="342720" indent="-342720">
              <a:lnSpc>
                <a:spcPct val="80000"/>
              </a:lnSpc>
              <a:spcBef>
                <a:spcPts val="748"/>
              </a:spcBef>
              <a:buClr>
                <a:srgbClr val="FFCC00"/>
              </a:buClr>
              <a:buSzPct val="120000"/>
              <a:buFont typeface="Tahoma"/>
              <a:buChar char="•"/>
            </a:pPr>
            <a:endParaRPr lang="fi-FI" sz="3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80000"/>
              </a:lnSpc>
              <a:spcBef>
                <a:spcPts val="748"/>
              </a:spcBef>
              <a:buClr>
                <a:srgbClr val="FFCC00"/>
              </a:buClr>
              <a:buSzPct val="120000"/>
              <a:buFont typeface="Tahoma"/>
              <a:buChar char="•"/>
            </a:pPr>
            <a:endParaRPr lang="fi-FI" sz="30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0" y="620640"/>
            <a:ext cx="9242280" cy="573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Maanviljelyyn soveltuvat alueet</a:t>
            </a:r>
          </a:p>
        </p:txBody>
      </p:sp>
      <p:pic>
        <p:nvPicPr>
          <p:cNvPr id="147" name="Sisällön paikkamerkki 3"/>
          <p:cNvPicPr/>
          <p:nvPr/>
        </p:nvPicPr>
        <p:blipFill>
          <a:blip r:embed="rId2"/>
          <a:stretch/>
        </p:blipFill>
        <p:spPr>
          <a:xfrm>
            <a:off x="200160" y="1676520"/>
            <a:ext cx="8743680" cy="441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 dirty="0">
                <a:solidFill>
                  <a:srgbClr val="FFFFFF"/>
                </a:solidFill>
                <a:latin typeface="Tahoma"/>
              </a:rPr>
              <a:t>Maapallon </a:t>
            </a:r>
            <a:r>
              <a:rPr lang="fi-FI" sz="4400" b="0" strike="noStrike" spc="-1" dirty="0" err="1">
                <a:solidFill>
                  <a:srgbClr val="FFFFFF"/>
                </a:solidFill>
                <a:latin typeface="Tahoma"/>
              </a:rPr>
              <a:t>aridit</a:t>
            </a:r>
            <a:r>
              <a:rPr lang="fi-FI" sz="4400" b="0" strike="noStrike" spc="-1" dirty="0">
                <a:solidFill>
                  <a:srgbClr val="FFFFFF"/>
                </a:solidFill>
                <a:latin typeface="Tahoma"/>
              </a:rPr>
              <a:t> </a:t>
            </a:r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(kuivat) alueet</a:t>
            </a:r>
          </a:p>
        </p:txBody>
      </p:sp>
      <p:pic>
        <p:nvPicPr>
          <p:cNvPr id="149" name="Picture 2" descr="http://upload.wikimedia.org/wikipedia/commons/6/6c/Trockenklimate.png"/>
          <p:cNvPicPr/>
          <p:nvPr/>
        </p:nvPicPr>
        <p:blipFill>
          <a:blip r:embed="rId2"/>
          <a:stretch/>
        </p:blipFill>
        <p:spPr>
          <a:xfrm>
            <a:off x="114480" y="1989000"/>
            <a:ext cx="8915400" cy="445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Kuvahaun tulos haulle pyörremyrsky"/>
          <p:cNvPicPr/>
          <p:nvPr/>
        </p:nvPicPr>
        <p:blipFill>
          <a:blip r:embed="rId2"/>
          <a:stretch/>
        </p:blipFill>
        <p:spPr>
          <a:xfrm>
            <a:off x="378000" y="1484280"/>
            <a:ext cx="8731080" cy="400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91600"/>
            <a:ext cx="8229600" cy="760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Myrskyt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457200" y="1125360"/>
            <a:ext cx="8229600" cy="5399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Myrskyssä tuulen nopeus &gt;21 m/s</a:t>
            </a:r>
          </a:p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Hirmumyrskyssä tuulen nopeus &gt;33 m/s</a:t>
            </a:r>
          </a:p>
          <a:p>
            <a:pPr marL="742680" lvl="1" indent="-285480">
              <a:spcBef>
                <a:spcPts val="697"/>
              </a:spcBef>
              <a:buClr>
                <a:srgbClr val="FFFFFF"/>
              </a:buClr>
              <a:buFont typeface="Tahoma"/>
              <a:buChar char="–"/>
            </a:pPr>
            <a:r>
              <a:rPr lang="fi-FI" sz="2800" b="0" strike="noStrike" spc="-1">
                <a:solidFill>
                  <a:srgbClr val="FFFFFF"/>
                </a:solidFill>
                <a:latin typeface="Tahoma"/>
              </a:rPr>
              <a:t>tuuli, aallot ja rankkasateet aiheuttavat tuhoja</a:t>
            </a:r>
          </a:p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Erityyppisiä myrskyjä:</a:t>
            </a:r>
          </a:p>
          <a:p>
            <a:pPr marL="742680" lvl="1" indent="-285480">
              <a:spcBef>
                <a:spcPts val="697"/>
              </a:spcBef>
              <a:buClr>
                <a:srgbClr val="FFFFFF"/>
              </a:buClr>
              <a:buFont typeface="Tahoma"/>
              <a:buChar char="–"/>
            </a:pPr>
            <a:r>
              <a:rPr lang="fi-FI" sz="2800" b="0" strike="noStrike" spc="-1">
                <a:solidFill>
                  <a:srgbClr val="FFFFFF"/>
                </a:solidFill>
                <a:latin typeface="Tahoma"/>
              </a:rPr>
              <a:t>syysmyrskyt (Suomen myrskyt -&gt; liikkuvat matalapaineet aiheuttavat)</a:t>
            </a:r>
          </a:p>
          <a:p>
            <a:pPr marL="742680" lvl="1" indent="-285480">
              <a:spcBef>
                <a:spcPts val="697"/>
              </a:spcBef>
              <a:buClr>
                <a:srgbClr val="FFFFFF"/>
              </a:buClr>
              <a:buFont typeface="Tahoma"/>
              <a:buChar char="–"/>
            </a:pPr>
            <a:r>
              <a:rPr lang="fi-FI" sz="2800" b="0" strike="noStrike" spc="-1">
                <a:solidFill>
                  <a:srgbClr val="FFFFFF"/>
                </a:solidFill>
                <a:latin typeface="Tahoma"/>
              </a:rPr>
              <a:t>trooppiset pyörremyrskyt</a:t>
            </a:r>
          </a:p>
          <a:p>
            <a:pPr marL="742680" lvl="1" indent="-285480">
              <a:spcBef>
                <a:spcPts val="697"/>
              </a:spcBef>
              <a:buClr>
                <a:srgbClr val="FFFFFF"/>
              </a:buClr>
              <a:buFont typeface="Tahoma"/>
              <a:buChar char="–"/>
            </a:pPr>
            <a:r>
              <a:rPr lang="fi-FI" sz="2800" b="0" strike="noStrike" spc="-1">
                <a:solidFill>
                  <a:srgbClr val="FFFFFF"/>
                </a:solidFill>
                <a:latin typeface="Tahoma"/>
              </a:rPr>
              <a:t>tornadot ja trombit</a:t>
            </a:r>
          </a:p>
          <a:p>
            <a:pPr marL="742680" lvl="1" indent="-285480">
              <a:spcBef>
                <a:spcPts val="697"/>
              </a:spcBef>
              <a:buClr>
                <a:srgbClr val="FFFFFF"/>
              </a:buClr>
              <a:buFont typeface="Tahoma"/>
              <a:buChar char="–"/>
            </a:pPr>
            <a:r>
              <a:rPr lang="fi-FI" sz="2800" b="0" strike="noStrike" spc="-1">
                <a:solidFill>
                  <a:srgbClr val="FFFFFF"/>
                </a:solidFill>
                <a:latin typeface="Tahoma"/>
              </a:rPr>
              <a:t>ukkosmyrskyt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Syys- + talvimyrskyt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Syys- ja talvimyrskyt aiheutuvat Atlantilla syntyvistä matalapaineista</a:t>
            </a:r>
          </a:p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3200" b="0" strike="noStrike" spc="-1">
                <a:solidFill>
                  <a:srgbClr val="FFFFFF"/>
                </a:solidFill>
                <a:latin typeface="Tahoma"/>
              </a:rPr>
              <a:t>Vaikutuksia: puuskaiset tuulet -&gt; puiden kaatuminen, katot hajoaa, sähköt katkeaa vedenpinta nousee, runsas lumi -&gt; puita kaatuu, katot sortuvat, liikenneonnettomuudet, ”lumikaaokset” kaupungeissa..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ukkosmyrskyt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457200" y="1557360"/>
            <a:ext cx="8229600" cy="4462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80000"/>
              </a:lnSpc>
              <a:spcBef>
                <a:spcPts val="624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500" b="0" strike="noStrike" spc="-1">
                <a:solidFill>
                  <a:srgbClr val="FFFFFF"/>
                </a:solidFill>
                <a:latin typeface="Tahoma"/>
              </a:rPr>
              <a:t>Kylmän ja lämpimän ilmamassan törmätessä syntyy rintamaukkosia, helteisessä ilmassa ilmamassaukkoset,</a:t>
            </a:r>
          </a:p>
          <a:p>
            <a:pPr marL="342720" indent="-342720">
              <a:lnSpc>
                <a:spcPct val="80000"/>
              </a:lnSpc>
              <a:spcBef>
                <a:spcPts val="624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500" b="0" strike="noStrike" spc="-1">
                <a:solidFill>
                  <a:srgbClr val="FFFFFF"/>
                </a:solidFill>
                <a:latin typeface="Tahoma"/>
              </a:rPr>
              <a:t>Ukkospilviä ja salamoita syntyy korkealle kohoavien ilmavirtausten yhteydessä =&gt; korkealla pakkasen vaikutuksesta syntyy jääkiteitä, jotka törmäillessään toisiinsa saavat varauksen =&gt; syntyvä jännite-ero purkautuu salamaniskuina</a:t>
            </a:r>
          </a:p>
          <a:p>
            <a:pPr marL="342720" indent="-342720">
              <a:lnSpc>
                <a:spcPct val="80000"/>
              </a:lnSpc>
              <a:spcBef>
                <a:spcPts val="624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500" b="0" strike="noStrike" spc="-1">
                <a:solidFill>
                  <a:srgbClr val="FFFFFF"/>
                </a:solidFill>
                <a:latin typeface="Tahoma"/>
              </a:rPr>
              <a:t>Voimakkaimmat ukkoset tropiikissa</a:t>
            </a:r>
          </a:p>
          <a:p>
            <a:pPr marL="342720" indent="-342720">
              <a:lnSpc>
                <a:spcPct val="80000"/>
              </a:lnSpc>
              <a:spcBef>
                <a:spcPts val="624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500" b="0" strike="noStrike" spc="-1">
                <a:solidFill>
                  <a:srgbClr val="FFFFFF"/>
                </a:solidFill>
                <a:latin typeface="Tahoma"/>
              </a:rPr>
              <a:t>Tuhovaikutukset: tulipaloja, kuolonuhreja, rikkoutuvia sähkölaitteita, häiriöitä tietoliikenteessä, rankat raekuurot, puuskittaiset tuulet</a:t>
            </a:r>
          </a:p>
          <a:p>
            <a:pPr marL="342720" indent="-342720">
              <a:lnSpc>
                <a:spcPct val="80000"/>
              </a:lnSpc>
              <a:spcBef>
                <a:spcPts val="624"/>
              </a:spcBef>
              <a:buClr>
                <a:srgbClr val="FFCC00"/>
              </a:buClr>
              <a:buSzPct val="120000"/>
              <a:buFont typeface="Tahoma"/>
              <a:buChar char="•"/>
            </a:pPr>
            <a:endParaRPr lang="fi-FI" sz="25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Kuvahaun tulos haulle pyörremyrsky"/>
          <p:cNvPicPr/>
          <p:nvPr/>
        </p:nvPicPr>
        <p:blipFill>
          <a:blip r:embed="rId2"/>
          <a:stretch/>
        </p:blipFill>
        <p:spPr>
          <a:xfrm>
            <a:off x="468360" y="981000"/>
            <a:ext cx="8454960" cy="47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i-FI" sz="4400" b="0" strike="noStrike" spc="-1">
                <a:solidFill>
                  <a:srgbClr val="FFFFFF"/>
                </a:solidFill>
                <a:latin typeface="Tahoma"/>
              </a:rPr>
              <a:t>Tornadot ja Trombit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700" b="0" strike="noStrike" spc="-1" dirty="0">
                <a:solidFill>
                  <a:srgbClr val="FFFFFF"/>
                </a:solidFill>
                <a:latin typeface="Tahoma"/>
              </a:rPr>
              <a:t>Pieniä pyörremyrskyjä, syntyvät ukkoskuurojen yhteydessä</a:t>
            </a: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700" b="0" strike="noStrike" spc="-1" dirty="0">
                <a:solidFill>
                  <a:srgbClr val="FFFFFF"/>
                </a:solidFill>
                <a:latin typeface="Tahoma"/>
              </a:rPr>
              <a:t>Runsaasti tornadoja Yhdysvaltojen ns. tornadokujalla, jossa lämmin, kostea ilma Atlantilta ja kylmä ilma Kalliovuorilta törmäävät =&gt; voimakkaat ukkospilvet muodostuvat</a:t>
            </a: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700" b="0" strike="noStrike" spc="-1" dirty="0">
                <a:solidFill>
                  <a:srgbClr val="FFFFFF"/>
                </a:solidFill>
                <a:latin typeface="Tahoma"/>
              </a:rPr>
              <a:t>Tornadoissa tuulen nopeus voi kasvaa hetkellisesti jopa 90 m/s</a:t>
            </a: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700" b="0" strike="noStrike" spc="-1" dirty="0">
                <a:solidFill>
                  <a:srgbClr val="FFFFFF"/>
                </a:solidFill>
                <a:latin typeface="Tahoma"/>
              </a:rPr>
              <a:t>Ilmapatsaan halkaisija 50-200 m ja ”elinikä” lyhyt (~10 min.)</a:t>
            </a: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700" b="0" strike="noStrike" spc="-1" dirty="0">
                <a:solidFill>
                  <a:srgbClr val="FFFFFF"/>
                </a:solidFill>
                <a:latin typeface="Tahoma"/>
              </a:rPr>
              <a:t>Tuhot paikallisia</a:t>
            </a: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fi-FI" sz="2800" spc="-1" dirty="0">
                <a:solidFill>
                  <a:srgbClr val="FFFFFF"/>
                </a:solidFill>
                <a:latin typeface="Tahoma"/>
                <a:hlinkClick r:id="rId2"/>
              </a:rPr>
              <a:t>https://youtu.be/aacHWoB7cmY?t=86</a:t>
            </a:r>
            <a:endParaRPr lang="fi-FI" sz="2800" spc="-1" dirty="0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FFCC00"/>
              </a:buClr>
              <a:buSzPct val="120000"/>
              <a:buFont typeface="Tahoma"/>
              <a:buChar char="•"/>
            </a:pPr>
            <a:endParaRPr lang="fi-FI" sz="2700" b="0" strike="noStrike" spc="-1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605</Words>
  <Application>Microsoft Office PowerPoint</Application>
  <PresentationFormat>Näytössä katseltava diaesitys (4:3)</PresentationFormat>
  <Paragraphs>83</Paragraphs>
  <Slides>38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  <vt:variant>
        <vt:lpstr>Mukautetut diaesitykset</vt:lpstr>
      </vt:variant>
      <vt:variant>
        <vt:i4>1</vt:i4>
      </vt:variant>
    </vt:vector>
  </HeadingPairs>
  <TitlesOfParts>
    <vt:vector size="43" baseType="lpstr">
      <vt:lpstr>Arial</vt:lpstr>
      <vt:lpstr>Tahoma</vt:lpstr>
      <vt:lpstr>Wingdings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Mukautettu diaesitys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Myrskyt</dc:title>
  <dc:subject/>
  <dc:creator>Kotkan kaupunki</dc:creator>
  <dc:description/>
  <cp:lastModifiedBy>Koskihaara Kirsi Hannele</cp:lastModifiedBy>
  <cp:revision>44</cp:revision>
  <dcterms:created xsi:type="dcterms:W3CDTF">2011-08-29T11:59:02Z</dcterms:created>
  <dcterms:modified xsi:type="dcterms:W3CDTF">2025-04-17T08:30:40Z</dcterms:modified>
  <dc:language>fi-FI</dc:language>
</cp:coreProperties>
</file>