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9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8226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5400" y="3947760"/>
            <a:ext cx="8226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10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5400" y="3947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671000" y="3947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236760" y="1598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18120" y="1598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55400" y="3947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3236760" y="3947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body"/>
          </p:nvPr>
        </p:nvSpPr>
        <p:spPr>
          <a:xfrm>
            <a:off x="6018120" y="3947760"/>
            <a:ext cx="264852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32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10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63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77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85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7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8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5400" y="1598760"/>
            <a:ext cx="8226360" cy="449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57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31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94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058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35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943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43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424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75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566A8BE-B0E4-4998-85D2-E2F1F36E71D9}" type="slidenum">
              <a:rPr lang="fi-FI" sz="10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8226360" cy="449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4014360" cy="449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1000" y="1598760"/>
            <a:ext cx="4014360" cy="449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455400" y="272520"/>
            <a:ext cx="822636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</a:pPr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1000" y="1598760"/>
            <a:ext cx="4014360" cy="449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5400" y="3947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4014360" cy="449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10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1000" y="3947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endParaRPr lang="fi-FI" sz="4400" b="0" strike="noStrike" spc="-1">
              <a:solidFill>
                <a:srgbClr val="FFFFCC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54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1000" y="1598760"/>
            <a:ext cx="4014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5400" y="3947760"/>
            <a:ext cx="8226360" cy="21448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fi-FI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9140760" cy="1655640"/>
            </a:xfrm>
            <a:custGeom>
              <a:avLst/>
              <a:gdLst/>
              <a:ahLst/>
              <a:cxnLst/>
              <a:rect l="l" t="t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008080"/>
                </a:gs>
                <a:gs pos="100000">
                  <a:srgbClr val="005959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8" name="Group 3"/>
            <p:cNvGrpSpPr/>
            <p:nvPr/>
          </p:nvGrpSpPr>
          <p:grpSpPr>
            <a:xfrm>
              <a:off x="0" y="0"/>
              <a:ext cx="9142560" cy="6856560"/>
              <a:chOff x="0" y="0"/>
              <a:chExt cx="9142560" cy="6856560"/>
            </a:xfrm>
          </p:grpSpPr>
          <p:sp>
            <p:nvSpPr>
              <p:cNvPr id="109" name="CustomShape 4"/>
              <p:cNvSpPr/>
              <p:nvPr/>
            </p:nvSpPr>
            <p:spPr>
              <a:xfrm>
                <a:off x="1440" y="1650960"/>
                <a:ext cx="914112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B6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" name="CustomShape 5"/>
              <p:cNvSpPr/>
              <p:nvPr/>
            </p:nvSpPr>
            <p:spPr>
              <a:xfrm>
                <a:off x="0" y="6330960"/>
                <a:ext cx="914076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A7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1" name="CustomShape 6"/>
              <p:cNvSpPr/>
              <p:nvPr/>
            </p:nvSpPr>
            <p:spPr>
              <a:xfrm>
                <a:off x="0" y="5818320"/>
                <a:ext cx="914076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A7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CustomShape 7"/>
              <p:cNvSpPr/>
              <p:nvPr/>
            </p:nvSpPr>
            <p:spPr>
              <a:xfrm>
                <a:off x="0" y="5340240"/>
                <a:ext cx="91407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67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" name="CustomShape 8"/>
              <p:cNvSpPr/>
              <p:nvPr/>
            </p:nvSpPr>
            <p:spPr>
              <a:xfrm>
                <a:off x="0" y="4929120"/>
                <a:ext cx="914076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67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" name="CustomShape 9"/>
              <p:cNvSpPr/>
              <p:nvPr/>
            </p:nvSpPr>
            <p:spPr>
              <a:xfrm>
                <a:off x="0" y="4538520"/>
                <a:ext cx="914076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70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" name="CustomShape 10"/>
              <p:cNvSpPr/>
              <p:nvPr/>
            </p:nvSpPr>
            <p:spPr>
              <a:xfrm>
                <a:off x="0" y="4197240"/>
                <a:ext cx="914076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70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6" name="CustomShape 11"/>
              <p:cNvSpPr/>
              <p:nvPr/>
            </p:nvSpPr>
            <p:spPr>
              <a:xfrm>
                <a:off x="0" y="3862440"/>
                <a:ext cx="9140760" cy="572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E6C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CustomShape 12"/>
              <p:cNvSpPr/>
              <p:nvPr/>
            </p:nvSpPr>
            <p:spPr>
              <a:xfrm>
                <a:off x="0" y="3586320"/>
                <a:ext cx="914076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E6C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" name="CustomShape 13"/>
              <p:cNvSpPr/>
              <p:nvPr/>
            </p:nvSpPr>
            <p:spPr>
              <a:xfrm>
                <a:off x="0" y="331776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B6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" name="CustomShape 14"/>
              <p:cNvSpPr/>
              <p:nvPr/>
            </p:nvSpPr>
            <p:spPr>
              <a:xfrm>
                <a:off x="0" y="306072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CustomShape 15"/>
              <p:cNvSpPr/>
              <p:nvPr/>
            </p:nvSpPr>
            <p:spPr>
              <a:xfrm>
                <a:off x="0" y="2611440"/>
                <a:ext cx="914076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CustomShape 16"/>
              <p:cNvSpPr/>
              <p:nvPr/>
            </p:nvSpPr>
            <p:spPr>
              <a:xfrm>
                <a:off x="0" y="282240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17"/>
              <p:cNvSpPr/>
              <p:nvPr/>
            </p:nvSpPr>
            <p:spPr>
              <a:xfrm>
                <a:off x="0" y="2413080"/>
                <a:ext cx="9140760" cy="1908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3" name="CustomShape 18"/>
              <p:cNvSpPr/>
              <p:nvPr/>
            </p:nvSpPr>
            <p:spPr>
              <a:xfrm>
                <a:off x="0" y="2212920"/>
                <a:ext cx="91407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" name="CustomShape 19"/>
              <p:cNvSpPr/>
              <p:nvPr/>
            </p:nvSpPr>
            <p:spPr>
              <a:xfrm>
                <a:off x="0" y="2031840"/>
                <a:ext cx="91407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CustomShape 20"/>
              <p:cNvSpPr/>
              <p:nvPr/>
            </p:nvSpPr>
            <p:spPr>
              <a:xfrm>
                <a:off x="0" y="1868400"/>
                <a:ext cx="91407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21"/>
              <p:cNvSpPr/>
              <p:nvPr/>
            </p:nvSpPr>
            <p:spPr>
              <a:xfrm>
                <a:off x="0" y="38160"/>
                <a:ext cx="9140760" cy="4752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A7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7" name="CustomShape 22"/>
              <p:cNvSpPr/>
              <p:nvPr/>
            </p:nvSpPr>
            <p:spPr>
              <a:xfrm>
                <a:off x="0" y="29520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A7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CustomShape 23"/>
              <p:cNvSpPr/>
              <p:nvPr/>
            </p:nvSpPr>
            <p:spPr>
              <a:xfrm>
                <a:off x="0" y="754200"/>
                <a:ext cx="914076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70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9" name="CustomShape 24"/>
              <p:cNvSpPr/>
              <p:nvPr/>
            </p:nvSpPr>
            <p:spPr>
              <a:xfrm>
                <a:off x="0" y="53496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67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0" name="CustomShape 25"/>
              <p:cNvSpPr/>
              <p:nvPr/>
            </p:nvSpPr>
            <p:spPr>
              <a:xfrm>
                <a:off x="0" y="952560"/>
                <a:ext cx="9140760" cy="3816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64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1" name="CustomShape 26"/>
              <p:cNvSpPr/>
              <p:nvPr/>
            </p:nvSpPr>
            <p:spPr>
              <a:xfrm>
                <a:off x="0" y="1154160"/>
                <a:ext cx="914076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B6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2" name="CustomShape 27"/>
              <p:cNvSpPr/>
              <p:nvPr/>
            </p:nvSpPr>
            <p:spPr>
              <a:xfrm>
                <a:off x="0" y="1335240"/>
                <a:ext cx="914076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B6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3" name="CustomShape 28"/>
              <p:cNvSpPr/>
              <p:nvPr/>
            </p:nvSpPr>
            <p:spPr>
              <a:xfrm>
                <a:off x="0" y="1496880"/>
                <a:ext cx="914076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B68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34" name="Group 29"/>
              <p:cNvGrpSpPr/>
              <p:nvPr/>
            </p:nvGrpSpPr>
            <p:grpSpPr>
              <a:xfrm>
                <a:off x="0" y="0"/>
                <a:ext cx="9140760" cy="1658880"/>
                <a:chOff x="0" y="0"/>
                <a:chExt cx="9140760" cy="1658880"/>
              </a:xfrm>
            </p:grpSpPr>
            <p:sp>
              <p:nvSpPr>
                <p:cNvPr id="135" name="CustomShape 30"/>
                <p:cNvSpPr/>
                <p:nvPr/>
              </p:nvSpPr>
              <p:spPr>
                <a:xfrm>
                  <a:off x="4522680" y="0"/>
                  <a:ext cx="6696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" name="CustomShape 31"/>
                <p:cNvSpPr/>
                <p:nvPr/>
              </p:nvSpPr>
              <p:spPr>
                <a:xfrm>
                  <a:off x="3809880" y="0"/>
                  <a:ext cx="24624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" name="CustomShape 32"/>
                <p:cNvSpPr/>
                <p:nvPr/>
              </p:nvSpPr>
              <p:spPr>
                <a:xfrm>
                  <a:off x="3122640" y="0"/>
                  <a:ext cx="38088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" name="CustomShape 33"/>
                <p:cNvSpPr/>
                <p:nvPr/>
              </p:nvSpPr>
              <p:spPr>
                <a:xfrm>
                  <a:off x="2467080" y="0"/>
                  <a:ext cx="56016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" name="CustomShape 34"/>
                <p:cNvSpPr/>
                <p:nvPr/>
              </p:nvSpPr>
              <p:spPr>
                <a:xfrm>
                  <a:off x="1800360" y="0"/>
                  <a:ext cx="71424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0" name="CustomShape 35"/>
                <p:cNvSpPr/>
                <p:nvPr/>
              </p:nvSpPr>
              <p:spPr>
                <a:xfrm>
                  <a:off x="1133640" y="0"/>
                  <a:ext cx="85716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" name="CustomShape 36"/>
                <p:cNvSpPr/>
                <p:nvPr/>
              </p:nvSpPr>
              <p:spPr>
                <a:xfrm>
                  <a:off x="485640" y="0"/>
                  <a:ext cx="101916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2" name="CustomShape 37"/>
                <p:cNvSpPr/>
                <p:nvPr/>
              </p:nvSpPr>
              <p:spPr>
                <a:xfrm>
                  <a:off x="0" y="171360"/>
                  <a:ext cx="1000080" cy="148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" name="CustomShape 38"/>
                <p:cNvSpPr/>
                <p:nvPr/>
              </p:nvSpPr>
              <p:spPr>
                <a:xfrm>
                  <a:off x="5065560" y="0"/>
                  <a:ext cx="24624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4" name="CustomShape 39"/>
                <p:cNvSpPr/>
                <p:nvPr/>
              </p:nvSpPr>
              <p:spPr>
                <a:xfrm>
                  <a:off x="5608800" y="0"/>
                  <a:ext cx="38088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5" name="CustomShape 40"/>
                <p:cNvSpPr/>
                <p:nvPr/>
              </p:nvSpPr>
              <p:spPr>
                <a:xfrm>
                  <a:off x="6066000" y="0"/>
                  <a:ext cx="56988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" name="CustomShape 41"/>
                <p:cNvSpPr/>
                <p:nvPr/>
              </p:nvSpPr>
              <p:spPr>
                <a:xfrm>
                  <a:off x="6570720" y="0"/>
                  <a:ext cx="71280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" name="CustomShape 42"/>
                <p:cNvSpPr/>
                <p:nvPr/>
              </p:nvSpPr>
              <p:spPr>
                <a:xfrm>
                  <a:off x="7112160" y="0"/>
                  <a:ext cx="85860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" name="CustomShape 43"/>
                <p:cNvSpPr/>
                <p:nvPr/>
              </p:nvSpPr>
              <p:spPr>
                <a:xfrm>
                  <a:off x="7569360" y="0"/>
                  <a:ext cx="1019160" cy="165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" name="CustomShape 44"/>
                <p:cNvSpPr/>
                <p:nvPr/>
              </p:nvSpPr>
              <p:spPr>
                <a:xfrm>
                  <a:off x="8074080" y="76320"/>
                  <a:ext cx="1066680" cy="158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27F"/>
                    </a:gs>
                    <a:gs pos="100000">
                      <a:srgbClr val="005B59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0" name="Group 45"/>
              <p:cNvGrpSpPr/>
              <p:nvPr/>
            </p:nvGrpSpPr>
            <p:grpSpPr>
              <a:xfrm>
                <a:off x="0" y="885960"/>
                <a:ext cx="9140760" cy="772920"/>
                <a:chOff x="0" y="885960"/>
                <a:chExt cx="9140760" cy="772920"/>
              </a:xfrm>
            </p:grpSpPr>
            <p:sp>
              <p:nvSpPr>
                <p:cNvPr id="151" name="CustomShape 46"/>
                <p:cNvSpPr/>
                <p:nvPr/>
              </p:nvSpPr>
              <p:spPr>
                <a:xfrm>
                  <a:off x="0" y="981000"/>
                  <a:ext cx="485640" cy="677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rgbClr val="00646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" name="CustomShape 47"/>
                <p:cNvSpPr/>
                <p:nvPr/>
              </p:nvSpPr>
              <p:spPr>
                <a:xfrm>
                  <a:off x="8588520" y="885960"/>
                  <a:ext cx="552240" cy="77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rgbClr val="00646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53" name="Group 48"/>
              <p:cNvGrpSpPr/>
              <p:nvPr/>
            </p:nvGrpSpPr>
            <p:grpSpPr>
              <a:xfrm>
                <a:off x="419040" y="1649520"/>
                <a:ext cx="8255160" cy="5207040"/>
                <a:chOff x="419040" y="1649520"/>
                <a:chExt cx="8255160" cy="5207040"/>
              </a:xfrm>
            </p:grpSpPr>
            <p:sp>
              <p:nvSpPr>
                <p:cNvPr id="154" name="CustomShape 49"/>
                <p:cNvSpPr/>
                <p:nvPr/>
              </p:nvSpPr>
              <p:spPr>
                <a:xfrm>
                  <a:off x="4522680" y="1649520"/>
                  <a:ext cx="6696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5" name="CustomShape 50"/>
                <p:cNvSpPr/>
                <p:nvPr/>
              </p:nvSpPr>
              <p:spPr>
                <a:xfrm>
                  <a:off x="3419640" y="1649520"/>
                  <a:ext cx="63648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6" name="CustomShape 51"/>
                <p:cNvSpPr/>
                <p:nvPr/>
              </p:nvSpPr>
              <p:spPr>
                <a:xfrm>
                  <a:off x="2428920" y="1649520"/>
                  <a:ext cx="107460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" name="CustomShape 52"/>
                <p:cNvSpPr/>
                <p:nvPr/>
              </p:nvSpPr>
              <p:spPr>
                <a:xfrm>
                  <a:off x="1390680" y="1649520"/>
                  <a:ext cx="163656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" name="CustomShape 53"/>
                <p:cNvSpPr/>
                <p:nvPr/>
              </p:nvSpPr>
              <p:spPr>
                <a:xfrm>
                  <a:off x="419040" y="1649520"/>
                  <a:ext cx="209412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" name="CustomShape 54"/>
                <p:cNvSpPr/>
                <p:nvPr/>
              </p:nvSpPr>
              <p:spPr>
                <a:xfrm>
                  <a:off x="5065560" y="1649520"/>
                  <a:ext cx="63828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0" name="CustomShape 55"/>
                <p:cNvSpPr/>
                <p:nvPr/>
              </p:nvSpPr>
              <p:spPr>
                <a:xfrm>
                  <a:off x="5608800" y="1649520"/>
                  <a:ext cx="107460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1" name="CustomShape 56"/>
                <p:cNvSpPr/>
                <p:nvPr/>
              </p:nvSpPr>
              <p:spPr>
                <a:xfrm>
                  <a:off x="6067440" y="1649520"/>
                  <a:ext cx="164448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2" name="CustomShape 57"/>
                <p:cNvSpPr/>
                <p:nvPr/>
              </p:nvSpPr>
              <p:spPr>
                <a:xfrm>
                  <a:off x="6567480" y="1649520"/>
                  <a:ext cx="2106720" cy="520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5B59"/>
                    </a:gs>
                    <a:gs pos="100000">
                      <a:srgbClr val="00827F"/>
                    </a:gs>
                  </a:gsLst>
                  <a:lin ang="54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63" name="CustomShape 58"/>
              <p:cNvSpPr/>
              <p:nvPr/>
            </p:nvSpPr>
            <p:spPr>
              <a:xfrm>
                <a:off x="0" y="1649520"/>
                <a:ext cx="1990800" cy="417816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B59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59"/>
              <p:cNvSpPr/>
              <p:nvPr/>
            </p:nvSpPr>
            <p:spPr>
              <a:xfrm>
                <a:off x="0" y="1649520"/>
                <a:ext cx="1504800" cy="266040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60"/>
              <p:cNvSpPr/>
              <p:nvPr/>
            </p:nvSpPr>
            <p:spPr>
              <a:xfrm>
                <a:off x="0" y="1649520"/>
                <a:ext cx="998640" cy="148752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" name="CustomShape 61"/>
              <p:cNvSpPr/>
              <p:nvPr/>
            </p:nvSpPr>
            <p:spPr>
              <a:xfrm>
                <a:off x="0" y="1649520"/>
                <a:ext cx="484200" cy="67788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62"/>
              <p:cNvSpPr/>
              <p:nvPr/>
            </p:nvSpPr>
            <p:spPr>
              <a:xfrm>
                <a:off x="7113600" y="1649520"/>
                <a:ext cx="2027160" cy="426384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B59"/>
                  </a:gs>
                  <a:gs pos="100000">
                    <a:srgbClr val="00827F"/>
                  </a:gs>
                </a:gsLst>
                <a:lin ang="540000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63"/>
              <p:cNvSpPr/>
              <p:nvPr/>
            </p:nvSpPr>
            <p:spPr>
              <a:xfrm>
                <a:off x="7572240" y="1649520"/>
                <a:ext cx="1568520" cy="2746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64"/>
              <p:cNvSpPr/>
              <p:nvPr/>
            </p:nvSpPr>
            <p:spPr>
              <a:xfrm>
                <a:off x="8077320" y="1649520"/>
                <a:ext cx="1063440" cy="158256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65"/>
              <p:cNvSpPr/>
              <p:nvPr/>
            </p:nvSpPr>
            <p:spPr>
              <a:xfrm>
                <a:off x="8591400" y="1649520"/>
                <a:ext cx="549360" cy="77292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46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1" name="PlaceHolder 66"/>
          <p:cNvSpPr>
            <a:spLocks noGrp="1"/>
          </p:cNvSpPr>
          <p:nvPr>
            <p:ph type="title"/>
          </p:nvPr>
        </p:nvSpPr>
        <p:spPr>
          <a:xfrm>
            <a:off x="455400" y="272520"/>
            <a:ext cx="8226360" cy="1143000"/>
          </a:xfrm>
          <a:prstGeom prst="rect">
            <a:avLst/>
          </a:prstGeom>
        </p:spPr>
        <p:txBody>
          <a:bodyPr lIns="90000" tIns="46800" rIns="90000" bIns="46800" anchor="ctr" anchorCtr="1">
            <a:noAutofit/>
          </a:bodyPr>
          <a:lstStyle/>
          <a:p>
            <a:pPr algn="ctr"/>
            <a:r>
              <a:rPr lang="fi-FI" sz="4400" b="0" strike="noStrike" spc="-1">
                <a:solidFill>
                  <a:srgbClr val="FFFFCC"/>
                </a:solidFill>
                <a:latin typeface="Arial"/>
              </a:rPr>
              <a:t>Muokkaa otsikon tekstimuotoa napsauttamalla</a:t>
            </a:r>
          </a:p>
        </p:txBody>
      </p:sp>
      <p:sp>
        <p:nvSpPr>
          <p:cNvPr id="172" name="PlaceHolder 67"/>
          <p:cNvSpPr>
            <a:spLocks noGrp="1"/>
          </p:cNvSpPr>
          <p:nvPr>
            <p:ph type="body"/>
          </p:nvPr>
        </p:nvSpPr>
        <p:spPr>
          <a:xfrm>
            <a:off x="455400" y="1598760"/>
            <a:ext cx="8226360" cy="4497120"/>
          </a:xfrm>
          <a:prstGeom prst="rect">
            <a:avLst/>
          </a:prstGeom>
        </p:spPr>
        <p:txBody>
          <a:bodyPr lIns="90000" tIns="46800" rIns="90000" bIns="46800">
            <a:normAutofit fontScale="94000"/>
          </a:bodyPr>
          <a:lstStyle/>
          <a:p>
            <a:pPr marL="342720" indent="-34272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Muokkaa jäsennyksen tekstimuotoa napsauttamalla</a:t>
            </a:r>
          </a:p>
          <a:p>
            <a:pPr marL="742680" lvl="1" indent="-285480">
              <a:spcBef>
                <a:spcPts val="799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Toinen jäsennystaso</a:t>
            </a:r>
          </a:p>
          <a:p>
            <a:pPr marL="1143000" lvl="2" indent="-22860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Kolmas jäsennystaso</a:t>
            </a:r>
          </a:p>
          <a:p>
            <a:pPr marL="1600200" lvl="3" indent="-228600">
              <a:spcBef>
                <a:spcPts val="799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Neljäs jäsennystaso</a:t>
            </a:r>
          </a:p>
          <a:p>
            <a:pPr marL="2057400" lvl="4" indent="-22860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Viides jäsennystaso</a:t>
            </a:r>
          </a:p>
          <a:p>
            <a:pPr marL="2057400" lvl="5" indent="-22860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Kuudes jäsennystaso</a:t>
            </a:r>
          </a:p>
          <a:p>
            <a:pPr marL="2057400" lvl="6" indent="-22860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Seitsemäs jäsennystaso</a:t>
            </a:r>
          </a:p>
        </p:txBody>
      </p:sp>
      <p:sp>
        <p:nvSpPr>
          <p:cNvPr id="173" name="PlaceHolder 68"/>
          <p:cNvSpPr>
            <a:spLocks noGrp="1"/>
          </p:cNvSpPr>
          <p:nvPr>
            <p:ph type="dt"/>
          </p:nvPr>
        </p:nvSpPr>
        <p:spPr>
          <a:xfrm>
            <a:off x="455400" y="6241680"/>
            <a:ext cx="2130120" cy="4748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69"/>
          <p:cNvSpPr>
            <a:spLocks noGrp="1"/>
          </p:cNvSpPr>
          <p:nvPr>
            <p:ph type="ftr"/>
          </p:nvPr>
        </p:nvSpPr>
        <p:spPr>
          <a:xfrm>
            <a:off x="3124080" y="6241680"/>
            <a:ext cx="2895840" cy="4748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70"/>
          <p:cNvSpPr>
            <a:spLocks noGrp="1"/>
          </p:cNvSpPr>
          <p:nvPr>
            <p:ph type="sldNum"/>
          </p:nvPr>
        </p:nvSpPr>
        <p:spPr>
          <a:xfrm>
            <a:off x="6553080" y="6241680"/>
            <a:ext cx="2130480" cy="4748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186A4BFD-CF36-4961-B171-0531DF401AFE}" type="slidenum">
              <a:rPr lang="fi-FI" sz="10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86A4BFD-CF36-4961-B171-0531DF401AFE}" type="slidenum">
              <a:rPr lang="fi-FI" sz="10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fi-FI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56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5400" y="272520"/>
            <a:ext cx="822636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/>
          <a:p>
            <a:pPr algn="ctr"/>
            <a:r>
              <a:rPr lang="fi-FI" sz="4400" b="0" strike="noStrike" spc="-1">
                <a:solidFill>
                  <a:srgbClr val="FFFFCC"/>
                </a:solidFill>
                <a:latin typeface="Arial"/>
              </a:rPr>
              <a:t>Pakolaisuus</a:t>
            </a:r>
          </a:p>
        </p:txBody>
      </p:sp>
      <p:sp>
        <p:nvSpPr>
          <p:cNvPr id="213" name="TextShape 2"/>
          <p:cNvSpPr txBox="1"/>
          <p:nvPr/>
        </p:nvSpPr>
        <p:spPr>
          <a:xfrm>
            <a:off x="455400" y="1598760"/>
            <a:ext cx="8226360" cy="449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60000"/>
              </a:lnSpc>
              <a:spcBef>
                <a:spcPts val="675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Pakolaisuus/pakkomuutto = pakollista muuttoa pois kotiseudulta, jonka voi aiheuttaa vainotuksi joutuminen tai ympäristökatastrofi </a:t>
            </a:r>
          </a:p>
          <a:p>
            <a:pPr marL="742680" lvl="1" indent="-285480">
              <a:lnSpc>
                <a:spcPct val="60000"/>
              </a:lnSpc>
              <a:spcBef>
                <a:spcPts val="675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sota- &amp; ympäristöpakolaiset</a:t>
            </a:r>
          </a:p>
          <a:p>
            <a:pPr marL="742680" lvl="1" indent="-285480">
              <a:lnSpc>
                <a:spcPct val="60000"/>
              </a:lnSpc>
              <a:spcBef>
                <a:spcPts val="675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pakkosiirrot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-&gt; Afrikassa ja Lähi-Idässä sodat pakottaneet ihmisiä muuttamaan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-&gt; Suuri osa jää omaan maahan / lähellä oleviin valtioihin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-&gt; Pakolaisleirit</a:t>
            </a:r>
          </a:p>
          <a:p>
            <a:pPr marL="342720" indent="-342720">
              <a:lnSpc>
                <a:spcPct val="80000"/>
              </a:lnSpc>
              <a:spcBef>
                <a:spcPts val="675"/>
              </a:spcBef>
            </a:pPr>
            <a:r>
              <a:rPr lang="fi-FI" sz="2700" b="0" strike="noStrike" spc="-1">
                <a:solidFill>
                  <a:srgbClr val="FFFFFF"/>
                </a:solidFill>
                <a:latin typeface="Arial"/>
              </a:rPr>
              <a:t>-&gt; Ympäristöpakolaisuus yleistyy (nälkä, tulvat, vedenpuute, luonnonkatastrofit..)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5400" y="272520"/>
            <a:ext cx="822636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/>
          <a:p>
            <a:pPr algn="ctr"/>
            <a:r>
              <a:rPr lang="fi-FI" sz="4400" b="0" strike="noStrike" spc="-1">
                <a:solidFill>
                  <a:srgbClr val="FFFFCC"/>
                </a:solidFill>
                <a:latin typeface="Arial"/>
              </a:rPr>
              <a:t>Tehtäviä:</a:t>
            </a:r>
          </a:p>
        </p:txBody>
      </p:sp>
      <p:sp>
        <p:nvSpPr>
          <p:cNvPr id="224" name="TextShape 2"/>
          <p:cNvSpPr txBox="1"/>
          <p:nvPr/>
        </p:nvSpPr>
        <p:spPr>
          <a:xfrm>
            <a:off x="455400" y="1598760"/>
            <a:ext cx="8226360" cy="449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Arial"/>
              <a:buAutoNum type="arabicPeriod"/>
            </a:pPr>
            <a:r>
              <a:rPr lang="fi-FI" sz="3200" b="0" strike="noStrike" spc="-1" dirty="0">
                <a:solidFill>
                  <a:srgbClr val="FFFFFF"/>
                </a:solidFill>
                <a:latin typeface="Arial"/>
              </a:rPr>
              <a:t>Etsi tietoa Ukrainasta lähteneistä pakolaisista (kuinka paljon, minne pakolaisvirrat suuntautuneet) → tee </a:t>
            </a:r>
            <a:r>
              <a:rPr lang="fi-FI" sz="3200" b="0" strike="noStrike" spc="-1" dirty="0" err="1">
                <a:solidFill>
                  <a:srgbClr val="FFFFFF"/>
                </a:solidFill>
                <a:latin typeface="Arial"/>
              </a:rPr>
              <a:t>esim</a:t>
            </a:r>
            <a:r>
              <a:rPr lang="fi-FI" sz="3200" b="0" strike="noStrike" spc="-1" dirty="0">
                <a:solidFill>
                  <a:srgbClr val="FFFFFF"/>
                </a:solidFill>
                <a:latin typeface="Arial"/>
              </a:rPr>
              <a:t> pylväsdiagrammi TAI oppikirjasta </a:t>
            </a:r>
            <a:r>
              <a:rPr lang="fi-FI" sz="3200" b="0" strike="noStrike" spc="-1" dirty="0" err="1">
                <a:solidFill>
                  <a:srgbClr val="FFFFFF"/>
                </a:solidFill>
                <a:latin typeface="Arial"/>
              </a:rPr>
              <a:t>teht</a:t>
            </a:r>
            <a:r>
              <a:rPr lang="fi-FI" sz="3200" b="0" strike="noStrike" spc="-1" dirty="0">
                <a:solidFill>
                  <a:srgbClr val="FFFFFF"/>
                </a:solidFill>
                <a:latin typeface="Arial"/>
              </a:rPr>
              <a:t> 2!</a:t>
            </a:r>
          </a:p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Arial"/>
              <a:buAutoNum type="arabicPeriod"/>
            </a:pPr>
            <a:r>
              <a:rPr lang="fi-FI" sz="3200" b="0" strike="noStrike" spc="-1" dirty="0">
                <a:solidFill>
                  <a:srgbClr val="FFFFFF"/>
                </a:solidFill>
                <a:latin typeface="Arial"/>
              </a:rPr>
              <a:t>Pohdi mitä ongelmia pakolaisuudesta aiheutuu a) lähtömaassa b) kohdemaassa c) omalla tutkimusalueella (onko pakolaisuutta, minne suuntautuu, mitä aiheuttaa…)</a:t>
            </a:r>
          </a:p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Arial"/>
              <a:buAutoNum type="arabicPeriod"/>
            </a:pPr>
            <a:r>
              <a:rPr lang="fi-FI" sz="3200" b="0" strike="noStrike" spc="-1" dirty="0">
                <a:solidFill>
                  <a:srgbClr val="FFFFFF"/>
                </a:solidFill>
                <a:latin typeface="Arial"/>
              </a:rPr>
              <a:t>Kirjan tehtävät 1,4 (s. 115)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5400" y="272520"/>
            <a:ext cx="822636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/>
          <a:p>
            <a:pPr algn="ctr"/>
            <a:r>
              <a:rPr lang="fi-FI" sz="4400" b="0" strike="noStrike" spc="-1">
                <a:solidFill>
                  <a:srgbClr val="FFFFCC"/>
                </a:solidFill>
                <a:latin typeface="Arial"/>
              </a:rPr>
              <a:t>Pakolaisuuden ongelmat:</a:t>
            </a:r>
          </a:p>
        </p:txBody>
      </p:sp>
      <p:sp>
        <p:nvSpPr>
          <p:cNvPr id="226" name="TextShape 2"/>
          <p:cNvSpPr txBox="1"/>
          <p:nvPr/>
        </p:nvSpPr>
        <p:spPr>
          <a:xfrm>
            <a:off x="455400" y="1598760"/>
            <a:ext cx="8226360" cy="449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500" lnSpcReduction="10000"/>
          </a:bodyPr>
          <a:lstStyle/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Arial"/>
              <a:buAutoNum type="alphaLcParenR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Lähtömaassa:</a:t>
            </a:r>
          </a:p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Menetetään työntekijöitä, asukasluku pienenee -&gt; ikärakenne vinoutuu, (vero)tulot pienenee, aivovuoto</a:t>
            </a:r>
          </a:p>
          <a:p>
            <a:pPr marL="514080" indent="-514080">
              <a:spcBef>
                <a:spcPts val="799"/>
              </a:spcBef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b) Kohdemaassa:</a:t>
            </a:r>
          </a:p>
          <a:p>
            <a:pPr marL="514080" indent="-514080">
              <a:spcBef>
                <a:spcPts val="799"/>
              </a:spcBef>
              <a:buClr>
                <a:srgbClr val="FFFFCC"/>
              </a:buClr>
              <a:buSzPct val="115000"/>
              <a:buFont typeface="Wingdings" charset="2"/>
              <a:buChar char=""/>
            </a:pPr>
            <a:r>
              <a:rPr lang="fi-FI" sz="3200" b="0" strike="noStrike" spc="-1">
                <a:solidFill>
                  <a:srgbClr val="FFFFFF"/>
                </a:solidFill>
                <a:latin typeface="Arial"/>
              </a:rPr>
              <a:t>Sijoittaminen -&gt; telttaleirit köyhissä maissa, syrjäytyminen, rikollisuus, taudit, kohdemaan verotus nousee, kulttuurien väliset ongelmat, bipolarisuus kasvaa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Kuva 2"/>
          <p:cNvPicPr/>
          <p:nvPr/>
        </p:nvPicPr>
        <p:blipFill>
          <a:blip r:embed="rId2"/>
          <a:stretch/>
        </p:blipFill>
        <p:spPr>
          <a:xfrm>
            <a:off x="611280" y="476280"/>
            <a:ext cx="8082000" cy="594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Kuva 1"/>
          <p:cNvPicPr/>
          <p:nvPr/>
        </p:nvPicPr>
        <p:blipFill>
          <a:blip r:embed="rId2"/>
          <a:stretch/>
        </p:blipFill>
        <p:spPr>
          <a:xfrm>
            <a:off x="250920" y="765000"/>
            <a:ext cx="8729640" cy="548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Kuva 1"/>
          <p:cNvPicPr/>
          <p:nvPr/>
        </p:nvPicPr>
        <p:blipFill>
          <a:blip r:embed="rId2"/>
          <a:stretch/>
        </p:blipFill>
        <p:spPr>
          <a:xfrm>
            <a:off x="179280" y="692280"/>
            <a:ext cx="8831520" cy="578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Kuva 1"/>
          <p:cNvPicPr/>
          <p:nvPr/>
        </p:nvPicPr>
        <p:blipFill>
          <a:blip r:embed="rId2"/>
          <a:stretch/>
        </p:blipFill>
        <p:spPr>
          <a:xfrm>
            <a:off x="55440" y="549360"/>
            <a:ext cx="9088560" cy="571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5" descr="artoff2079"/>
          <p:cNvPicPr/>
          <p:nvPr/>
        </p:nvPicPr>
        <p:blipFill>
          <a:blip r:embed="rId2"/>
          <a:stretch/>
        </p:blipFill>
        <p:spPr>
          <a:xfrm>
            <a:off x="179280" y="476280"/>
            <a:ext cx="8533080" cy="59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5" descr="refugees"/>
          <p:cNvPicPr/>
          <p:nvPr/>
        </p:nvPicPr>
        <p:blipFill>
          <a:blip r:embed="rId2"/>
          <a:stretch/>
        </p:blipFill>
        <p:spPr>
          <a:xfrm>
            <a:off x="1908000" y="189000"/>
            <a:ext cx="5813640" cy="620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5" descr="Map6_RefugeesRoutes"/>
          <p:cNvPicPr/>
          <p:nvPr/>
        </p:nvPicPr>
        <p:blipFill>
          <a:blip r:embed="rId2"/>
          <a:stretch/>
        </p:blipFill>
        <p:spPr>
          <a:xfrm>
            <a:off x="179280" y="-6480"/>
            <a:ext cx="4059360" cy="6864480"/>
          </a:xfrm>
          <a:prstGeom prst="rect">
            <a:avLst/>
          </a:prstGeom>
          <a:ln>
            <a:noFill/>
          </a:ln>
        </p:spPr>
      </p:pic>
      <p:pic>
        <p:nvPicPr>
          <p:cNvPr id="221" name="Picture 7" descr="_42430839_iraq_migr_map416"/>
          <p:cNvPicPr/>
          <p:nvPr/>
        </p:nvPicPr>
        <p:blipFill>
          <a:blip r:embed="rId3"/>
          <a:stretch/>
        </p:blipFill>
        <p:spPr>
          <a:xfrm>
            <a:off x="4284720" y="1952640"/>
            <a:ext cx="4859280" cy="292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5" descr="africanRefugees"/>
          <p:cNvPicPr/>
          <p:nvPr/>
        </p:nvPicPr>
        <p:blipFill>
          <a:blip r:embed="rId2"/>
          <a:stretch/>
        </p:blipFill>
        <p:spPr>
          <a:xfrm>
            <a:off x="2340000" y="-6480"/>
            <a:ext cx="4441680" cy="686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157</Words>
  <Application>Microsoft Office PowerPoint</Application>
  <PresentationFormat>Näytössä katseltava diaesitys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Office Theme</vt:lpstr>
      <vt:lpstr>Ioni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Muuttoliikkeet</dc:title>
  <dc:subject/>
  <dc:creator>Kotkan kaupunki</dc:creator>
  <dc:description/>
  <cp:lastModifiedBy>Koskihaara Kirsi Hannele</cp:lastModifiedBy>
  <cp:revision>32</cp:revision>
  <dcterms:created xsi:type="dcterms:W3CDTF">2007-12-14T09:15:55Z</dcterms:created>
  <dcterms:modified xsi:type="dcterms:W3CDTF">2025-03-13T12:43:08Z</dcterms:modified>
  <dc:language>fi-FI</dc:language>
</cp:coreProperties>
</file>