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jRPzvK3f3Hy5S/tShfbKOMhqgM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A1B68-B34D-4B22-96E1-9AFB63F1FA4F}" v="7" dt="2023-03-02T08:49:23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8b9314f0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8b9314f0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8b9314f0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8b9314f0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body" idx="1"/>
          </p:nvPr>
        </p:nvSpPr>
        <p:spPr>
          <a:xfrm>
            <a:off x="118334" y="215154"/>
            <a:ext cx="11235466" cy="647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2"/>
              <a:buNone/>
            </a:pPr>
            <a:r>
              <a:rPr lang="fi-FI" sz="3600" b="1" dirty="0"/>
              <a:t>8. Kuivuus, puhtaan veden puute ja nälkä</a:t>
            </a: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2"/>
              <a:buNone/>
            </a:pP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10"/>
              <a:buChar char="•"/>
            </a:pPr>
            <a:r>
              <a:rPr lang="fi-FI" sz="1800" dirty="0"/>
              <a:t>Heikko </a:t>
            </a:r>
            <a:r>
              <a:rPr lang="fi-FI" sz="1800" dirty="0" err="1"/>
              <a:t>sanitaatio</a:t>
            </a:r>
            <a:r>
              <a:rPr lang="fi-FI" sz="1800" dirty="0"/>
              <a:t> on suurin syy siihen, että lähes miljardi ihmistä kärsii puhtaan veden puutteesta. </a:t>
            </a:r>
            <a:endParaRPr sz="18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10"/>
              <a:buChar char="•"/>
            </a:pPr>
            <a:r>
              <a:rPr lang="fi-FI" sz="1800" dirty="0"/>
              <a:t>Kuivuus hankaloittaa viljelyä. </a:t>
            </a:r>
            <a:endParaRPr sz="18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10"/>
              <a:buChar char="•"/>
            </a:pPr>
            <a:r>
              <a:rPr lang="fi-FI" sz="1800" dirty="0"/>
              <a:t>Keinokastelu:</a:t>
            </a:r>
          </a:p>
          <a:p>
            <a:pPr marL="685800" lvl="1" indent="-228600">
              <a:lnSpc>
                <a:spcPct val="70000"/>
              </a:lnSpc>
              <a:spcBef>
                <a:spcPts val="1000"/>
              </a:spcBef>
              <a:buSzPts val="1710"/>
            </a:pPr>
            <a:r>
              <a:rPr lang="fi-FI" sz="1800" dirty="0"/>
              <a:t>kuluttaa vesivaroja </a:t>
            </a:r>
          </a:p>
          <a:p>
            <a:pPr marL="685800" lvl="1" indent="-228600">
              <a:lnSpc>
                <a:spcPct val="70000"/>
              </a:lnSpc>
              <a:spcBef>
                <a:spcPts val="1000"/>
              </a:spcBef>
              <a:buSzPts val="1710"/>
            </a:pPr>
            <a:r>
              <a:rPr lang="fi-FI" sz="1800" dirty="0"/>
              <a:t>voi aiheuttaa maaperän suolaantumista. </a:t>
            </a:r>
            <a:endParaRPr sz="18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10"/>
              <a:buChar char="•"/>
            </a:pPr>
            <a:r>
              <a:rPr lang="fi-FI" sz="1800" dirty="0"/>
              <a:t>Pitkät vedenhakumatkat vaikeuttavat lasten koulunkäyntiä.</a:t>
            </a:r>
            <a:endParaRPr sz="18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10"/>
              <a:buChar char="•"/>
            </a:pPr>
            <a:r>
              <a:rPr lang="fi-FI" sz="1800" dirty="0"/>
              <a:t>Ympäristöä säästävät viljelymenetelmät suojelevat maaperää kuivuudelta ja vähentävät kasteluveden tarvetta ja eroosioriskiä. </a:t>
            </a:r>
            <a:endParaRPr sz="18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10"/>
              <a:buChar char="•"/>
            </a:pPr>
            <a:r>
              <a:rPr lang="fi-FI" sz="1800" dirty="0"/>
              <a:t>Aavikoituminen eli alueen muuttuminen kasvittomaksi tai lähes kasvittomaksi uhkaa varsinkin aavikoiden läheisyydessä olevia kuivia ja puolikuivia alueita. </a:t>
            </a:r>
            <a:endParaRPr sz="18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10"/>
              <a:buChar char="•"/>
            </a:pPr>
            <a:r>
              <a:rPr lang="fi-FI" sz="1800" dirty="0"/>
              <a:t>Aavikoitumisen ja maaperän eroosion hillintäkeinoja:</a:t>
            </a:r>
          </a:p>
          <a:p>
            <a:pPr marL="685800" lvl="1" indent="-228600">
              <a:lnSpc>
                <a:spcPct val="70000"/>
              </a:lnSpc>
              <a:spcBef>
                <a:spcPts val="1000"/>
              </a:spcBef>
              <a:buSzPts val="1710"/>
            </a:pPr>
            <a:r>
              <a:rPr lang="fi-FI" sz="1800" dirty="0"/>
              <a:t>kasvillisuuden istuttaminen </a:t>
            </a:r>
          </a:p>
          <a:p>
            <a:pPr marL="685800" lvl="1" indent="-228600">
              <a:lnSpc>
                <a:spcPct val="70000"/>
              </a:lnSpc>
              <a:spcBef>
                <a:spcPts val="1000"/>
              </a:spcBef>
              <a:buSzPts val="1710"/>
            </a:pPr>
            <a:r>
              <a:rPr lang="fi-FI" sz="1800" dirty="0"/>
              <a:t>hakkuiden vähentäminen </a:t>
            </a:r>
          </a:p>
          <a:p>
            <a:pPr marL="685800" lvl="1" indent="-228600">
              <a:lnSpc>
                <a:spcPct val="70000"/>
              </a:lnSpc>
              <a:spcBef>
                <a:spcPts val="1000"/>
              </a:spcBef>
              <a:buSzPts val="1710"/>
            </a:pPr>
            <a:r>
              <a:rPr lang="fi-FI" sz="1800" dirty="0"/>
              <a:t>kuiva-, kaista- ja terassiviljelyn harjoittaminen</a:t>
            </a:r>
          </a:p>
          <a:p>
            <a:pPr marL="685800" lvl="1" indent="-228600">
              <a:lnSpc>
                <a:spcPct val="70000"/>
              </a:lnSpc>
              <a:spcBef>
                <a:spcPts val="1000"/>
              </a:spcBef>
              <a:buSzPts val="1710"/>
            </a:pPr>
            <a:r>
              <a:rPr lang="fi-FI" sz="1800" dirty="0"/>
              <a:t>karjan laiduntamisen vähentäminen</a:t>
            </a:r>
            <a:endParaRPr sz="18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10"/>
              <a:buChar char="•"/>
            </a:pPr>
            <a:r>
              <a:rPr lang="fi-FI" sz="1800" dirty="0"/>
              <a:t>Maailman väestöstä noin joka kymmenes kärsii aliravitsemuksesta </a:t>
            </a:r>
            <a:endParaRPr sz="18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10"/>
              <a:buChar char="•"/>
            </a:pPr>
            <a:r>
              <a:rPr lang="fi-FI" sz="1800" dirty="0"/>
              <a:t>Rahakasvien viljelyn suosiminen sekä kehitysmaiden heikko asema maailmankaupassa on johtanut ruokakriisiin.</a:t>
            </a:r>
            <a:endParaRPr sz="18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0"/>
              <a:buNone/>
            </a:pPr>
            <a:endParaRPr sz="133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F07358A-7D31-3F46-1197-5676A152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B7DD5CA-332B-CB03-9F60-6328DB8DA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541"/>
            <a:ext cx="12192000" cy="66249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7CE2DEF-E22B-CB8E-0CA4-3B5DFF80E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86"/>
            <a:ext cx="12192000" cy="67530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8D66ACC-82B7-83CC-64DB-D819A27D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89C7897-CA8A-02EB-6D13-619E9FC7E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4"/>
            <a:ext cx="12192000" cy="68500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08FCBE90-8DF7-532A-833B-0656FC3D6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83" y="0"/>
            <a:ext cx="116494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8b9314f0b_0_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Mitä voidaan tehdä,</a:t>
            </a:r>
            <a:br>
              <a:rPr lang="fi-FI" dirty="0"/>
            </a:br>
            <a:r>
              <a:rPr lang="fi-FI" dirty="0"/>
              <a:t> jotta pohjavesivarastot pelastuvat?</a:t>
            </a:r>
            <a:endParaRPr dirty="0"/>
          </a:p>
        </p:txBody>
      </p:sp>
      <p:sp>
        <p:nvSpPr>
          <p:cNvPr id="108" name="Google Shape;108;ga8b9314f0b_0_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fi-FI" sz="2500" dirty="0"/>
              <a:t>Rajoitetaan pohjaveden käyttö sen luonnolliselle korvautumistasolle.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fi-FI" sz="2500" dirty="0"/>
              <a:t>Suunnitellaan ja rakennetaan sellaisia kaupunkeja, joiden viheralueet ovat riittävän laajat, jotta vesi pääsee imeytymään pohjavedeksi.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fi-FI" sz="2500" dirty="0"/>
              <a:t>Suojellaan kosteikkoja. </a:t>
            </a:r>
            <a:r>
              <a:rPr lang="fi-FI" sz="2500" dirty="0" err="1"/>
              <a:t>Kosteikoy</a:t>
            </a:r>
            <a:r>
              <a:rPr lang="fi-FI" sz="2500" dirty="0"/>
              <a:t> hidastavat pintavaluntaa, jolloin vettä valuu tehokkaammin pohjavedeksi.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fi-FI" sz="2500" dirty="0"/>
              <a:t>Kasvatetaan sellaisia kasveja ja pidetään sellaisia eläimiä, jotka pystytään elättämään paikallisilla vesivaroilla.</a:t>
            </a:r>
            <a:endParaRPr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2F2DCC98-049E-B385-C340-93D24ECD4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036"/>
            <a:ext cx="12192000" cy="66019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8b9314f0b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Keinoja aavikoitumisen hillitsemiseksi</a:t>
            </a:r>
            <a:endParaRPr dirty="0"/>
          </a:p>
        </p:txBody>
      </p:sp>
      <p:sp>
        <p:nvSpPr>
          <p:cNvPr id="120" name="Google Shape;120;ga8b9314f0b_0_7"/>
          <p:cNvSpPr txBox="1">
            <a:spLocks noGrp="1"/>
          </p:cNvSpPr>
          <p:nvPr>
            <p:ph type="body" idx="1"/>
          </p:nvPr>
        </p:nvSpPr>
        <p:spPr>
          <a:xfrm>
            <a:off x="577300" y="14342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Istutetaan maaperää sitovia kasveja.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Siirrytään kaskiviljelystä kuiva- tai kaistaviljelyyn.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Suositaan rinnealueilla terassiviljelyä.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Vähennetään laidunnettavan karjan määrää.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Vähennetään aavikoiden laitamien hakkuita.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25FB8850-A432-D9FB-FBBE-838D7DDFD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6214"/>
            <a:ext cx="12192000" cy="49055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8B2459A-3BB1-97D1-F869-6C39050C4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714"/>
            <a:ext cx="12192000" cy="37145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203</Words>
  <Application>Microsoft Office PowerPoint</Application>
  <PresentationFormat>Laajakuva</PresentationFormat>
  <Paragraphs>28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PowerPoint-esitys</vt:lpstr>
      <vt:lpstr>PowerPoint-esitys</vt:lpstr>
      <vt:lpstr>PowerPoint-esitys</vt:lpstr>
      <vt:lpstr>PowerPoint-esitys</vt:lpstr>
      <vt:lpstr>Mitä voidaan tehdä,  jotta pohjavesivarastot pelastuvat?</vt:lpstr>
      <vt:lpstr>PowerPoint-esitys</vt:lpstr>
      <vt:lpstr>Keinoja aavikoitumisen hillitsemiseksi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Mari Sorvali</dc:creator>
  <cp:lastModifiedBy>Jarmo Suonamo</cp:lastModifiedBy>
  <cp:revision>2</cp:revision>
  <dcterms:created xsi:type="dcterms:W3CDTF">2020-07-22T09:45:14Z</dcterms:created>
  <dcterms:modified xsi:type="dcterms:W3CDTF">2023-05-01T16:44:10Z</dcterms:modified>
</cp:coreProperties>
</file>