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1" r:id="rId4"/>
    <p:sldId id="262" r:id="rId5"/>
    <p:sldId id="257" r:id="rId6"/>
    <p:sldId id="258" r:id="rId7"/>
    <p:sldId id="260" r:id="rId8"/>
    <p:sldId id="264" r:id="rId9"/>
    <p:sldId id="266" r:id="rId10"/>
    <p:sldId id="265" r:id="rId11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CF73AE-ED65-36DC-83ED-CA2E9BA92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1219DCC-D063-06FC-A564-BE1B303CD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E01101F-F46B-2590-CDA7-967921935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9382-279F-4FB5-BBCE-5F811B179D72}" type="datetimeFigureOut">
              <a:rPr lang="en-FI" smtClean="0"/>
              <a:t>09/04/2023</a:t>
            </a:fld>
            <a:endParaRPr lang="en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4203B26-55FA-2B12-DACC-D5024C6FD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C446A7F-2D29-56D5-E2C0-24D72CC6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971B-1D12-4D5F-AEFD-0DDC46531A93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6411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39064D-8A11-7E5D-90A1-01D043CC8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1305D42-4E26-37BD-F3AE-9E69C8915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E45B010-EEA2-36A9-1932-9C8A09B55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9382-279F-4FB5-BBCE-5F811B179D72}" type="datetimeFigureOut">
              <a:rPr lang="en-FI" smtClean="0"/>
              <a:t>09/04/2023</a:t>
            </a:fld>
            <a:endParaRPr lang="en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2F6553-18EE-5040-3025-5B5CA4F9F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F2D9E43-0094-2EFD-DE55-0B736F13C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971B-1D12-4D5F-AEFD-0DDC46531A93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58786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C2C1298-FA15-F05D-80D5-64C09D917A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D31E176-1B58-E96A-4AE0-B9C40975D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2F870E-E005-154D-096B-E94E74A1C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9382-279F-4FB5-BBCE-5F811B179D72}" type="datetimeFigureOut">
              <a:rPr lang="en-FI" smtClean="0"/>
              <a:t>09/04/2023</a:t>
            </a:fld>
            <a:endParaRPr lang="en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6917BF-3E66-E08D-679E-9A46103D2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230468-722E-56B2-CDB3-2B5734C03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971B-1D12-4D5F-AEFD-0DDC46531A93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9167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449FC5-7DF6-97EB-54C7-3BD2AE468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AB60AD-9AA1-FA28-81C9-29DE5C024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E156E74-D72A-CD5B-1AAB-88A0CA32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9382-279F-4FB5-BBCE-5F811B179D72}" type="datetimeFigureOut">
              <a:rPr lang="en-FI" smtClean="0"/>
              <a:t>09/04/2023</a:t>
            </a:fld>
            <a:endParaRPr lang="en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704BC75-5E80-1D10-CF95-BAF87854B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BF6BE8D-B5AE-28DF-ED55-7553274DB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971B-1D12-4D5F-AEFD-0DDC46531A93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7304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8539FE-94E0-A238-E845-F064D0DBD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CCAAE52-3ED8-2173-547A-8635520AA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D8FE9A0-DA17-57A5-0D85-220D031BB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9382-279F-4FB5-BBCE-5F811B179D72}" type="datetimeFigureOut">
              <a:rPr lang="en-FI" smtClean="0"/>
              <a:t>09/04/2023</a:t>
            </a:fld>
            <a:endParaRPr lang="en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389C519-9BA9-A432-4BDB-D19419A8A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0E422A8-6F32-687A-606A-7422246AE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971B-1D12-4D5F-AEFD-0DDC46531A93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8810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717550-79F1-5F4F-46F0-6E0287E60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3AA2D4-4B30-F206-7DD4-E1532F453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58BE6DA-EA7D-CF6B-ADA7-3F5F15D59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DBB3FC0-CAF1-19BD-364F-D9C3667C4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9382-279F-4FB5-BBCE-5F811B179D72}" type="datetimeFigureOut">
              <a:rPr lang="en-FI" smtClean="0"/>
              <a:t>09/04/2023</a:t>
            </a:fld>
            <a:endParaRPr lang="en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764EE00-76E4-1419-F9BB-5E0A8D764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C8B8569-555A-5C39-6361-710FD38E7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971B-1D12-4D5F-AEFD-0DDC46531A93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8704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DC9080-904E-A6EA-5E48-5C82C4202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61F9D02-65A2-AF10-FBC8-38C898402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16DA52E-612C-B0DE-F505-98F70B9F4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A6B9FFB-9719-C00A-53CA-99924F2198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B41C7F0-BD1F-1F2C-4BFE-871193F593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DA41E6D-3D8B-84E8-3EDD-F6E11AE30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9382-279F-4FB5-BBCE-5F811B179D72}" type="datetimeFigureOut">
              <a:rPr lang="en-FI" smtClean="0"/>
              <a:t>09/04/2023</a:t>
            </a:fld>
            <a:endParaRPr lang="en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ADD2F0F-A7C9-E521-30CB-29CFEE8AE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9DD21B5-A14A-7F1B-AEC9-92684BF61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971B-1D12-4D5F-AEFD-0DDC46531A93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87303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A8F4C3-94CE-A13E-0461-80352D8B7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8AFD9EE-9A48-9D3E-B389-C8A55EF97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9382-279F-4FB5-BBCE-5F811B179D72}" type="datetimeFigureOut">
              <a:rPr lang="en-FI" smtClean="0"/>
              <a:t>09/04/2023</a:t>
            </a:fld>
            <a:endParaRPr lang="en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47CB705-CE96-A2DD-C105-62BFDC901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48A14D9-4623-CDD2-ADB0-FDE9C8D64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971B-1D12-4D5F-AEFD-0DDC46531A93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8539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B06BE20-4DC6-9862-C45D-34A164EF5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9382-279F-4FB5-BBCE-5F811B179D72}" type="datetimeFigureOut">
              <a:rPr lang="en-FI" smtClean="0"/>
              <a:t>09/04/2023</a:t>
            </a:fld>
            <a:endParaRPr lang="en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8BE90F1-C81E-930E-7093-6A328C345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13908D0-6DFE-D9DD-53EE-474D0E917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971B-1D12-4D5F-AEFD-0DDC46531A93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5068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92F5B3-E7B2-78B6-6D3B-ED1FEEDA2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BC222E-925F-AFBF-1BC8-C4547DD74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116FAEA-9429-607C-202D-93C64B8FB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CA98F36-0F2A-4047-026F-09A9C9D38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9382-279F-4FB5-BBCE-5F811B179D72}" type="datetimeFigureOut">
              <a:rPr lang="en-FI" smtClean="0"/>
              <a:t>09/04/2023</a:t>
            </a:fld>
            <a:endParaRPr lang="en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E6D27C7-E149-6DA1-F068-D85D3CA3A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42D6C53-31D6-59F5-569E-58BEDC077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971B-1D12-4D5F-AEFD-0DDC46531A93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6546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A28463-5D54-9DD0-D72F-848A19853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5A3B352-1E8A-FE16-1B76-9D24580E5B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9EF1E7D-D969-BB4F-CCE3-A247483F5A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08D4C4B-4447-C14A-8AA9-8D426688C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9382-279F-4FB5-BBCE-5F811B179D72}" type="datetimeFigureOut">
              <a:rPr lang="en-FI" smtClean="0"/>
              <a:t>09/04/2023</a:t>
            </a:fld>
            <a:endParaRPr lang="en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B72B4BD-5E58-5F6B-AF9C-C79FAFDCA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7D28CC7-B5C2-4607-35AA-7F6AD13C7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971B-1D12-4D5F-AEFD-0DDC46531A93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4429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54F446F-AC31-4F38-268D-D6A964FE5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FEBC7D9-C02E-8B53-D09D-ECA88EFFC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5E8ED6-12FB-E451-FF5E-1FBE425D2A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99382-279F-4FB5-BBCE-5F811B179D72}" type="datetimeFigureOut">
              <a:rPr lang="en-FI" smtClean="0"/>
              <a:t>09/04/2023</a:t>
            </a:fld>
            <a:endParaRPr lang="en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EC3D2EC-8E4B-C159-9C97-AD10B91B96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41B022-CB5B-5785-ED59-52E5C5B002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A971B-1D12-4D5F-AEFD-0DDC46531A93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1893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rmosuonamo@gmail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E77186E-E182-4AED-AC1A-3915E9488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GEOS1 Maailma muutoksessa</a:t>
            </a:r>
            <a:endParaRPr lang="en-FI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4474DA-9C72-F9DC-8456-C0B2E280A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dirty="0"/>
              <a:t>Tervetuloa lukion maantiede 1-kurssille!</a:t>
            </a:r>
          </a:p>
          <a:p>
            <a:r>
              <a:rPr lang="fi-FI" dirty="0"/>
              <a:t>Kurssin vetäjänä toimii FM Jarmo Suonamo</a:t>
            </a:r>
          </a:p>
          <a:p>
            <a:r>
              <a:rPr lang="fi-FI" dirty="0">
                <a:hlinkClick r:id="rId2"/>
              </a:rPr>
              <a:t>jarmosuonamo@gmail.com</a:t>
            </a:r>
            <a:endParaRPr lang="fi-FI" dirty="0"/>
          </a:p>
          <a:p>
            <a:r>
              <a:rPr lang="fi-FI" dirty="0"/>
              <a:t>Puh. 0500 554184</a:t>
            </a:r>
          </a:p>
          <a:p>
            <a:r>
              <a:rPr lang="fi-FI" dirty="0"/>
              <a:t>Kurssin kesto: 6.4-23.5.2023</a:t>
            </a:r>
          </a:p>
          <a:p>
            <a:r>
              <a:rPr lang="fi-FI" dirty="0"/>
              <a:t>Loppukoe viikolla 21</a:t>
            </a:r>
          </a:p>
          <a:p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6963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ADA392D-15C4-1862-90D1-223566C54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Tsemppiä opiskeluun!</a:t>
            </a:r>
            <a:endParaRPr lang="en-FI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9666D8-810F-D374-A09F-3340DF8AB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 dirty="0"/>
              <a:t>Kysykää </a:t>
            </a:r>
          </a:p>
          <a:p>
            <a:r>
              <a:rPr lang="fi-FI" dirty="0"/>
              <a:t>Kyseenalaistakaa</a:t>
            </a:r>
          </a:p>
          <a:p>
            <a:r>
              <a:rPr lang="fi-FI" dirty="0"/>
              <a:t>Ottakaa selvää</a:t>
            </a:r>
          </a:p>
          <a:p>
            <a:r>
              <a:rPr lang="fi-FI" dirty="0"/>
              <a:t>Oppiminen tapahtuu dialogissa</a:t>
            </a:r>
          </a:p>
          <a:p>
            <a:r>
              <a:rPr lang="fi-FI" dirty="0"/>
              <a:t>Kirjoittaminen on prosessi</a:t>
            </a:r>
          </a:p>
          <a:p>
            <a:r>
              <a:rPr lang="fi-FI" dirty="0"/>
              <a:t>Tyhmiä kysymyksiä ei ole</a:t>
            </a:r>
          </a:p>
          <a:p>
            <a:r>
              <a:rPr lang="fi-FI" dirty="0"/>
              <a:t>Opettaja on oppija</a:t>
            </a:r>
          </a:p>
          <a:p>
            <a:r>
              <a:rPr lang="fi-FI" dirty="0"/>
              <a:t>Avoin ja myönteinen oppimisilmapiiri!</a:t>
            </a: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4079727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8E092D6-7039-F91F-A4C3-2E954DEC0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Maailma muutoksessa kurssin sisältö (LOPS 2021)</a:t>
            </a:r>
            <a:endParaRPr lang="en-FI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5B375BD-0B88-A19A-A919-536327DED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Muuttuvan maailman ja sen alueellisten ilmiöiden tarkastelu ympäristön muutosten ja ihmiskunnan muutosten kautta. </a:t>
            </a:r>
          </a:p>
          <a:p>
            <a:pPr>
              <a:spcAft>
                <a:spcPts val="800"/>
              </a:spcAft>
            </a:pP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eurataan ajankohtaisia uutisia eri puolilta maailmaa ja hahmotetaan maailmanlaajuisia muutoksia sekä luonnon, ympäristön että ihmiskunnan kannalta. </a:t>
            </a:r>
          </a:p>
          <a:p>
            <a:pPr>
              <a:spcAft>
                <a:spcPts val="800"/>
              </a:spcAft>
            </a:pP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Käsitellään</a:t>
            </a: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myös eri puolilla maailmaa tapahtuvaa myönteistä kehitystä sekä mahdollisuuksia ennakoida ja hillitä sekä varautua ja sopeutua muutoksiin.</a:t>
            </a:r>
            <a:endParaRPr lang="en-F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en-F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191337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59F69B3-1030-D805-45C4-4BD7CECC0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Kurssin tavoitteet 1(LOPS 2021)</a:t>
            </a:r>
            <a:endParaRPr lang="en-FI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ABFD52E-0C2E-B9CD-F50C-0B6A47B94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kehittää maantieteellistä maailmankuvaansa ja osaa käyttää paikannimistöä luontevasti tarkoituksenmukaisissa yhteyksissä</a:t>
            </a:r>
            <a:endParaRPr lang="en-FI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osaa analysoida ympäristön muutosten syitä ja arvioida ympäristön muutosten seurauksia eri alueilla</a:t>
            </a:r>
            <a:endParaRPr lang="en-FI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tuntee keinoja ja osaa selittää, millaisten ratkaisujen avulla ympäristön muutoksia voidaan hillitä tai vaikutuksia lieventää eri alueilla</a:t>
            </a:r>
            <a:endParaRPr lang="en-FI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osaa analysoida ihmiskunnan muutosten syitä ja arvioida muutosten seurauksia eri alueilla</a:t>
            </a:r>
            <a:endParaRPr lang="en-FI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FI" sz="2600" dirty="0"/>
          </a:p>
        </p:txBody>
      </p:sp>
    </p:spTree>
    <p:extLst>
      <p:ext uri="{BB962C8B-B14F-4D97-AF65-F5344CB8AC3E}">
        <p14:creationId xmlns:p14="http://schemas.microsoft.com/office/powerpoint/2010/main" val="221555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EEC0B8B-6547-B6DD-4CFC-53F52273E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Kurssin tavoitteet 2</a:t>
            </a:r>
            <a:endParaRPr lang="en-FI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39FEF3C-BDD2-3D78-D14F-57B27E1AC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tuntee keinoja</a:t>
            </a:r>
            <a:r>
              <a:rPr lang="fi-FI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 osaa arvioida, miten ihmistoiminnan aiheuttamiin muutoksiin voidaan vaikuttaa</a:t>
            </a:r>
            <a:r>
              <a:rPr lang="fi-FI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eri alueilla</a:t>
            </a:r>
            <a:endParaRPr lang="en-FI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tuntee kestävän kehityksen sitoumuksia ja osaa käyttää niitä eettisten perustelujen pohjana</a:t>
            </a:r>
            <a:endParaRPr lang="en-FI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osaa hankkia, analysoida ja esittää asianmukaista ja luotettavaa tietoa alueellisista kysymyksistä geomediaa hyödyntäen</a:t>
            </a:r>
            <a:endParaRPr lang="en-FI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osaa arvioida kriittisesti ajankohtaisia alueellisia uutisia ympäristön tai ihmiskunnan muutoksista eri medioissa.</a:t>
            </a:r>
            <a:endParaRPr lang="en-FI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FI" sz="2600" dirty="0"/>
          </a:p>
        </p:txBody>
      </p:sp>
    </p:spTree>
    <p:extLst>
      <p:ext uri="{BB962C8B-B14F-4D97-AF65-F5344CB8AC3E}">
        <p14:creationId xmlns:p14="http://schemas.microsoft.com/office/powerpoint/2010/main" val="311975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435EC73-FE66-B991-92A7-141B87FB7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Kurssin keskeiset sisällöt 1</a:t>
            </a:r>
            <a:br>
              <a:rPr lang="en-GB">
                <a:solidFill>
                  <a:srgbClr val="FFFFFF"/>
                </a:solidFill>
              </a:rPr>
            </a:br>
            <a:endParaRPr lang="en-FI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AB57A58-D5DE-5583-DB63-F74363685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i-FI"/>
              <a:t>Maantiede tieteenalana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•	ympäristön ja maailman tarkastelu maantieteessä</a:t>
            </a: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 dirty="0"/>
              <a:t>•	maantieteen hyödyntäminen työelämässä ja arjessa</a:t>
            </a: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 dirty="0"/>
              <a:t>•	alueelliset ajankohtaiset uutiset</a:t>
            </a:r>
            <a:endParaRPr lang="fi-FI"/>
          </a:p>
          <a:p>
            <a:pPr marL="0" indent="0">
              <a:buNone/>
            </a:pP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00836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0019644-354B-BFAE-CE77-E736A4B33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Kurssin keskeiset sisällöt 2</a:t>
            </a:r>
            <a:endParaRPr lang="en-FI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475A2B7-874E-CD49-CF42-5AFFEBADC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lvl="0" indent="0">
              <a:spcAft>
                <a:spcPts val="800"/>
              </a:spcAft>
              <a:buNone/>
            </a:pPr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Ympäristön muutoksia ja niiden ratkaisukeinoja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ilmastonmuutosten mekanismit</a:t>
            </a:r>
            <a:endParaRPr lang="en-FI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nykyisen ilmastonmuutoksen syitä ja seurauksia</a:t>
            </a:r>
            <a:endParaRPr lang="en-FI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kuivuus, aavikoituminen, myrskyt, tulvat</a:t>
            </a:r>
            <a:endParaRPr lang="en-FI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ympäristön muutoksiin sopeutuminen ja niiden hillintä</a:t>
            </a:r>
            <a:endParaRPr lang="en-FI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29449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22E54DC-5CB3-D4C1-4EEF-728103802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Kurssin keskeiset sisällöt 3</a:t>
            </a:r>
            <a:endParaRPr lang="en-FI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3B3E7B-E3E2-45A2-02A2-65BFBDF46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lvl="0" indent="0">
              <a:spcAft>
                <a:spcPts val="800"/>
              </a:spcAft>
              <a:buNone/>
            </a:pPr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Ihmiskunnan muutoksia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väestön kasvun ja vaurastumisen maailmanlaajuiset ympäristövaikutukset</a:t>
            </a:r>
            <a:endParaRPr lang="en-FI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puhtaan veden puute, nälkä</a:t>
            </a:r>
            <a:endParaRPr lang="en-FI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hyvinvoinnin jakautuminen, köyhyys</a:t>
            </a:r>
            <a:endParaRPr lang="en-FI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pakolaisuus</a:t>
            </a:r>
            <a:endParaRPr lang="en-FI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i-FI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kestävän kehityksen sitoumukset</a:t>
            </a:r>
            <a:endParaRPr lang="en-FI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745180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CF834A2-6BEE-3A42-DB89-9C9EF26CC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Kurssin arviointi</a:t>
            </a:r>
            <a:endParaRPr lang="en-FI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0B7430-89FE-EF56-2ECD-95405EF80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 dirty="0"/>
              <a:t>Tuntiaktiivisuus</a:t>
            </a:r>
          </a:p>
          <a:p>
            <a:r>
              <a:rPr lang="fi-FI"/>
              <a:t>Kirjoitelma/(tutkielma)</a:t>
            </a:r>
            <a:endParaRPr lang="fi-FI" dirty="0"/>
          </a:p>
          <a:p>
            <a:r>
              <a:rPr lang="fi-FI" dirty="0"/>
              <a:t>Tehtävien tekeminen</a:t>
            </a:r>
          </a:p>
          <a:p>
            <a:r>
              <a:rPr lang="fi-FI" dirty="0"/>
              <a:t>Loppukoe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851073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7AC9864-7E73-EA2F-59ED-0C4359C21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 sz="3700">
                <a:solidFill>
                  <a:srgbClr val="FFFFFF"/>
                </a:solidFill>
              </a:rPr>
              <a:t>Työmenetelmät</a:t>
            </a:r>
            <a:endParaRPr lang="en-FI" sz="370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E6533F-7608-56FC-6215-6D2B6DCD2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i-FI" dirty="0"/>
              <a:t>Luennot</a:t>
            </a:r>
          </a:p>
          <a:p>
            <a:r>
              <a:rPr lang="fi-FI" dirty="0"/>
              <a:t>Tehtävien tekeminen tunnilla ja avoin keskustelu</a:t>
            </a:r>
          </a:p>
          <a:p>
            <a:r>
              <a:rPr lang="fi-FI" dirty="0"/>
              <a:t>Kotitehtävät palautetaan </a:t>
            </a:r>
            <a:r>
              <a:rPr lang="fi-FI" dirty="0" err="1"/>
              <a:t>pedanettiin</a:t>
            </a:r>
            <a:endParaRPr lang="fi-FI" dirty="0"/>
          </a:p>
          <a:p>
            <a:r>
              <a:rPr lang="fi-FI" dirty="0"/>
              <a:t>Kotitehtävien tarkistus ja kertaus seuraavan tunnin alussa</a:t>
            </a:r>
          </a:p>
          <a:p>
            <a:r>
              <a:rPr lang="fi-FI" dirty="0"/>
              <a:t>Laajempaa tehtävää (1) tehdään koko kurssin ajan ja palautetaan </a:t>
            </a:r>
            <a:r>
              <a:rPr lang="fi-FI" dirty="0" err="1"/>
              <a:t>pedanettiin</a:t>
            </a:r>
            <a:r>
              <a:rPr lang="fi-FI" dirty="0"/>
              <a:t> kurssin lopulla</a:t>
            </a:r>
          </a:p>
          <a:p>
            <a:r>
              <a:rPr lang="fi-FI" dirty="0"/>
              <a:t>Oppimateriaali ja tehtävät </a:t>
            </a:r>
            <a:r>
              <a:rPr lang="fi-FI" dirty="0" err="1"/>
              <a:t>pedanetissä</a:t>
            </a:r>
            <a:endParaRPr lang="fi-FI" dirty="0"/>
          </a:p>
          <a:p>
            <a:r>
              <a:rPr lang="fi-FI" dirty="0"/>
              <a:t>Loppukoe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459367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354</Words>
  <Application>Microsoft Office PowerPoint</Application>
  <PresentationFormat>Laajakuva</PresentationFormat>
  <Paragraphs>68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Office-teema</vt:lpstr>
      <vt:lpstr>GEOS1 Maailma muutoksessa</vt:lpstr>
      <vt:lpstr>Maailma muutoksessa kurssin sisältö (LOPS 2021)</vt:lpstr>
      <vt:lpstr>Kurssin tavoitteet 1(LOPS 2021)</vt:lpstr>
      <vt:lpstr>Kurssin tavoitteet 2</vt:lpstr>
      <vt:lpstr>Kurssin keskeiset sisällöt 1 </vt:lpstr>
      <vt:lpstr>Kurssin keskeiset sisällöt 2</vt:lpstr>
      <vt:lpstr>Kurssin keskeiset sisällöt 3</vt:lpstr>
      <vt:lpstr>Kurssin arviointi</vt:lpstr>
      <vt:lpstr>Työmenetelmät</vt:lpstr>
      <vt:lpstr>Tsemppiä opiskeluun!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GEOS1 Maailma muutoksessa</dc:title>
  <dc:creator>Jarmo Suonamo</dc:creator>
  <cp:lastModifiedBy>Jarmo Suonamo</cp:lastModifiedBy>
  <cp:revision>6</cp:revision>
  <dcterms:created xsi:type="dcterms:W3CDTF">2023-04-05T19:28:18Z</dcterms:created>
  <dcterms:modified xsi:type="dcterms:W3CDTF">2023-04-09T16:11:46Z</dcterms:modified>
</cp:coreProperties>
</file>