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9" autoAdjust="0"/>
    <p:restoredTop sz="94660"/>
  </p:normalViewPr>
  <p:slideViewPr>
    <p:cSldViewPr snapToGrid="0">
      <p:cViewPr varScale="1">
        <p:scale>
          <a:sx n="63" d="100"/>
          <a:sy n="63" d="100"/>
        </p:scale>
        <p:origin x="61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13CF3F6-009F-4868-AD0E-2178959F39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161C2C0-1490-455B-93AD-7882DC06ED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FE8457C-4DAA-42AE-B7E3-86CEF6D0B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FCCF8-5617-4AE8-8A35-9DACA7588251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5EF18D8-CC19-4F9E-A619-59A6F258C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A05866B-920E-4BD0-A1B8-AE6273D92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64D65-469F-4044-804E-F55CCF08C51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24990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6A7E0BD-7D52-4E8F-B0E7-36568AB6A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25A4948-EB49-4722-9110-378762467A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0140E9B-4DBA-49D3-8356-1671EDD4C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FCCF8-5617-4AE8-8A35-9DACA7588251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8B3DAB0-A572-46DE-93C4-541FABBBE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5B6239A-1F02-4E7B-8059-283367DE1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64D65-469F-4044-804E-F55CCF08C51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18188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B6259A2-DED3-41FB-A7AF-D617B8F2C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DFEC73F-6015-472A-86C3-34BEEC95A6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3FD394D-2857-47D2-AB9D-003F0ABC8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FCCF8-5617-4AE8-8A35-9DACA7588251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DF8ED4A-DDC3-4DB2-9920-480AE718E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FDC092D-E6FF-4E74-B839-547EBD852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64D65-469F-4044-804E-F55CCF08C51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56516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9D7D78F-0D33-4A4F-B906-56D45AD00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6F6C4A6-DBAF-4186-9DC2-6EAC075ADA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88992983-64E0-4BA0-AB12-C5F07BF5E1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7D5B35A-85F6-4B3E-99C9-97D65B901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FCCF8-5617-4AE8-8A35-9DACA7588251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D1CDF0C1-22F0-4767-8D46-E2257DF40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08DABCF-ED59-4B3C-8977-4AE4E73A1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64D65-469F-4044-804E-F55CCF08C51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2268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290583-F4CA-41E5-BEDE-926CBB0CC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45EA2AA-A000-4A80-A0E7-8DF6EC7E32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25C4BEE-F4D8-4072-9F04-4331D45163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2D6F5B89-F20B-43F6-BEF1-CD2C7CF7DD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0A9B79EE-804A-4FD8-8F8B-DFE8276EBC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47014960-671B-47D0-BA89-2467A4491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FCCF8-5617-4AE8-8A35-9DACA7588251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011FDBFB-A37C-40F5-8FD1-7A1A67242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CF0E87D6-20C5-4C7B-9CD7-95B80660A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64D65-469F-4044-804E-F55CCF08C51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26284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87565C8-4859-4D7C-B2CF-F632631B5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5DBAACEA-D7F4-45A2-B711-4016AD10B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FCCF8-5617-4AE8-8A35-9DACA7588251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FBD1AD94-4349-4100-A502-6076EEFC4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92BA1FF-1360-4251-83EC-A8081CEDD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64D65-469F-4044-804E-F55CCF08C51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58132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EE85C5AA-C95E-4C3E-91D4-58E5681E2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FCCF8-5617-4AE8-8A35-9DACA7588251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96E23B1E-6DFE-4A6D-8065-D2571C2B5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7729BD0-03D7-47E2-9A8E-931036500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64D65-469F-4044-804E-F55CCF08C51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16292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DE21189-1506-49A4-9ABF-299233616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EEBE950-1B60-4EC4-8E14-9A051A3E0E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B9C1630-9E09-4CDC-BE04-46B95DDB17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D8274C6-3015-4E0A-80F8-B44EDC0D4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FCCF8-5617-4AE8-8A35-9DACA7588251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CED316D-863C-4C72-9A3E-B27E5C648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63C56EB-BA3F-42E8-AB61-4C9EDC40A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64D65-469F-4044-804E-F55CCF08C51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2497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5E50789-211B-4B8B-B595-81CB0ACB7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0251224E-4105-4FFC-8D1F-B10FF4F33F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D69A7AEB-5543-4606-95EF-821B391270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11CD90E0-0971-408C-9BE1-EA84C02A3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FCCF8-5617-4AE8-8A35-9DACA7588251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6F247BF-0684-4835-87EE-8BBF055AB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FB4E66D-25FF-4B4D-B014-2CA6D3434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64D65-469F-4044-804E-F55CCF08C51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9122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272123B-2DAC-4AB5-B9A6-8E05F7AA4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AEB87CF-A603-45F3-9E9B-F818246C3E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0EA847D-DE7E-48EF-913A-92B05B93A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FCCF8-5617-4AE8-8A35-9DACA7588251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73C36CA-EB2A-40E6-A162-BEF2996FC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B0746B1-48B2-43EA-AE49-A71CC87CD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64D65-469F-4044-804E-F55CCF08C51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92865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18E90030-AFB2-4839-AD50-007AD5C9E4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A1634CFF-C399-441F-96D2-8A4293D03B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AB3C937-C2BC-4101-AFB2-FADD48E11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FCCF8-5617-4AE8-8A35-9DACA7588251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A8A933C-C60D-44E1-A9F4-237934E0E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380AC30-3430-4348-A232-EED64EC79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64D65-469F-4044-804E-F55CCF08C51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57494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651542F3-D9E5-4A39-A8D7-CD0908F61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8F1A24B-3B53-4ABA-9635-7619CE3D2E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4EF6CFD-AA1A-4A5D-9226-F195A85B87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BFCCF8-5617-4AE8-8A35-9DACA7588251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6908172-E040-42A7-ABFB-D606BD69C3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C54732C-3780-4BA3-AAC6-146191B54E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964D65-469F-4044-804E-F55CCF08C51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98011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9EC37CF-1DC7-48A5-9A1E-0E7161EE63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pH arvon laskeminen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21B171D-8D44-4C9C-83C7-F3226DDF52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66703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56861B6-A5AC-48C7-B6FD-5530CBCFA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autoprotolyysi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3D6B75E-548D-4E01-AFF6-5E4AD5123E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Vedessä sekä </a:t>
            </a:r>
            <a:r>
              <a:rPr lang="fi-FI" dirty="0" err="1"/>
              <a:t>oksonium</a:t>
            </a:r>
            <a:r>
              <a:rPr lang="fi-FI" dirty="0"/>
              <a:t>- että hydroksidi-ioneja</a:t>
            </a:r>
          </a:p>
          <a:p>
            <a:r>
              <a:rPr lang="fi-FI" dirty="0"/>
              <a:t>Veden ionitulo [H_3O^+][OH^-]=1,008*10^-14 kun T=25 celsius tai sitä ei mainita</a:t>
            </a:r>
          </a:p>
          <a:p>
            <a:r>
              <a:rPr lang="fi-FI" dirty="0"/>
              <a:t>Puhtaan veden pH on 7 jos lämpötilaa ei mainita, muuttuu lämpötilan mukana</a:t>
            </a:r>
          </a:p>
          <a:p>
            <a:r>
              <a:rPr lang="fi-FI" dirty="0"/>
              <a:t>Vesi </a:t>
            </a:r>
            <a:r>
              <a:rPr lang="fi-FI" dirty="0" err="1"/>
              <a:t>amfoteerinen</a:t>
            </a:r>
            <a:r>
              <a:rPr lang="fi-FI" dirty="0"/>
              <a:t> aine (toimii happona ja emäksenä)</a:t>
            </a:r>
          </a:p>
          <a:p>
            <a:r>
              <a:rPr lang="fi-FI" dirty="0"/>
              <a:t>Sähkönjohtavuus (hyvin heikkoa mutta olemassa)</a:t>
            </a:r>
          </a:p>
        </p:txBody>
      </p:sp>
    </p:spTree>
    <p:extLst>
      <p:ext uri="{BB962C8B-B14F-4D97-AF65-F5344CB8AC3E}">
        <p14:creationId xmlns:p14="http://schemas.microsoft.com/office/powerpoint/2010/main" val="1351214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B7E621B-B24E-4543-9A31-095D7F9F5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Vahvan hapon tai emäksen pH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3BF8B67-1E07-4C36-818B-4C3AABFF53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i-FI" dirty="0"/>
              <a:t>1,5 mol/l </a:t>
            </a:r>
            <a:r>
              <a:rPr lang="fi-FI" dirty="0" err="1"/>
              <a:t>HCl</a:t>
            </a:r>
            <a:r>
              <a:rPr lang="fi-FI" dirty="0"/>
              <a:t> liuos</a:t>
            </a:r>
          </a:p>
          <a:p>
            <a:r>
              <a:rPr lang="fi-FI" dirty="0"/>
              <a:t>Kaikki vedyt luovutetaan eli c(H_3O^+)=1,5 mol/l</a:t>
            </a:r>
          </a:p>
          <a:p>
            <a:r>
              <a:rPr lang="fi-FI" dirty="0"/>
              <a:t>pH=-</a:t>
            </a:r>
            <a:r>
              <a:rPr lang="fi-FI" dirty="0" err="1"/>
              <a:t>lg</a:t>
            </a:r>
            <a:r>
              <a:rPr lang="fi-FI" dirty="0"/>
              <a:t>(1,5)=-0,17</a:t>
            </a:r>
          </a:p>
          <a:p>
            <a:r>
              <a:rPr lang="fi-FI" dirty="0"/>
              <a:t>Emäs 1,5 mol/l </a:t>
            </a:r>
            <a:r>
              <a:rPr lang="fi-FI" dirty="0" err="1"/>
              <a:t>NaOH</a:t>
            </a:r>
            <a:endParaRPr lang="fi-FI" dirty="0"/>
          </a:p>
          <a:p>
            <a:r>
              <a:rPr lang="fi-FI" dirty="0"/>
              <a:t>c(OH^-)=1,5 mol/l</a:t>
            </a:r>
          </a:p>
          <a:p>
            <a:r>
              <a:rPr lang="fi-FI" dirty="0" err="1"/>
              <a:t>pOH</a:t>
            </a:r>
            <a:r>
              <a:rPr lang="fi-FI" dirty="0"/>
              <a:t>=-</a:t>
            </a:r>
            <a:r>
              <a:rPr lang="fi-FI" dirty="0" err="1"/>
              <a:t>lg</a:t>
            </a:r>
            <a:r>
              <a:rPr lang="fi-FI" dirty="0"/>
              <a:t>(1,5)=-0,17</a:t>
            </a:r>
          </a:p>
          <a:p>
            <a:r>
              <a:rPr lang="fi-FI" dirty="0"/>
              <a:t>pH=14-pOH=14,17</a:t>
            </a:r>
          </a:p>
          <a:p>
            <a:r>
              <a:rPr lang="fi-FI" dirty="0"/>
              <a:t>Tai</a:t>
            </a:r>
          </a:p>
          <a:p>
            <a:r>
              <a:rPr lang="fi-FI" dirty="0"/>
              <a:t>Ionitulolla</a:t>
            </a:r>
          </a:p>
          <a:p>
            <a:r>
              <a:rPr lang="fi-FI" dirty="0"/>
              <a:t>[H^+][OH^-]=1,008*10^-14</a:t>
            </a:r>
          </a:p>
          <a:p>
            <a:r>
              <a:rPr lang="fi-FI" dirty="0"/>
              <a:t>[H^+]= 1,008*10^-14/(1,5)=6,72*10^-15</a:t>
            </a:r>
          </a:p>
          <a:p>
            <a:r>
              <a:rPr lang="fi-FI" dirty="0"/>
              <a:t>pH=-</a:t>
            </a:r>
            <a:r>
              <a:rPr lang="fi-FI" dirty="0" err="1"/>
              <a:t>lg</a:t>
            </a:r>
            <a:r>
              <a:rPr lang="fi-FI" dirty="0"/>
              <a:t>(6,72*10^-15)=14,17</a:t>
            </a:r>
          </a:p>
        </p:txBody>
      </p:sp>
    </p:spTree>
    <p:extLst>
      <p:ext uri="{BB962C8B-B14F-4D97-AF65-F5344CB8AC3E}">
        <p14:creationId xmlns:p14="http://schemas.microsoft.com/office/powerpoint/2010/main" val="896308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FE451A0-B5ED-480E-A9F7-5CA1D5D95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Heikon hapon pH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89786AA-1CED-4749-98C4-06707AAE3E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Taulukko</a:t>
            </a:r>
          </a:p>
          <a:p>
            <a:r>
              <a:rPr lang="fi-FI" dirty="0"/>
              <a:t>Happo tai emäsvakio</a:t>
            </a:r>
          </a:p>
          <a:p>
            <a:r>
              <a:rPr lang="fi-FI" dirty="0"/>
              <a:t>Tasapainokonsentraatiosta H_3O^+ konsentraatio -&gt; pH</a:t>
            </a:r>
          </a:p>
          <a:p>
            <a:r>
              <a:rPr lang="fi-FI" dirty="0"/>
              <a:t>Happo ja vastinemäs vakiot: </a:t>
            </a:r>
          </a:p>
          <a:p>
            <a:r>
              <a:rPr lang="fi-FI" dirty="0"/>
              <a:t>Metaanihappo ja metanaatti-ioni</a:t>
            </a:r>
          </a:p>
        </p:txBody>
      </p:sp>
    </p:spTree>
    <p:extLst>
      <p:ext uri="{BB962C8B-B14F-4D97-AF65-F5344CB8AC3E}">
        <p14:creationId xmlns:p14="http://schemas.microsoft.com/office/powerpoint/2010/main" val="2855490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C0DB7E1-8083-471B-BB7A-10CE88B0E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Puskuriliuokset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5CEA7E-BABC-49B2-A03A-FC3B3AD5CC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95145"/>
            <a:ext cx="10515600" cy="4351338"/>
          </a:xfrm>
        </p:spPr>
        <p:txBody>
          <a:bodyPr>
            <a:normAutofit fontScale="92500"/>
          </a:bodyPr>
          <a:lstStyle/>
          <a:p>
            <a:r>
              <a:rPr lang="fi-FI" dirty="0"/>
              <a:t>Liuoksella on kyky vastustaa pH:n muutosta</a:t>
            </a:r>
          </a:p>
          <a:p>
            <a:r>
              <a:rPr lang="fi-FI" dirty="0"/>
              <a:t>Puskurointialue: kun hapon ja vastinemäksen suhde on 1:10 tai vähemmän</a:t>
            </a:r>
          </a:p>
          <a:p>
            <a:r>
              <a:rPr lang="fi-FI" dirty="0"/>
              <a:t>pH:lla </a:t>
            </a:r>
          </a:p>
          <a:p>
            <a:r>
              <a:rPr lang="fi-FI" dirty="0"/>
              <a:t>Puskurin toiminta: </a:t>
            </a:r>
          </a:p>
          <a:p>
            <a:pPr lvl="1"/>
            <a:r>
              <a:rPr lang="fi-FI" dirty="0"/>
              <a:t>Hapon lisäys: -&gt; liuoksen </a:t>
            </a:r>
            <a:r>
              <a:rPr lang="fi-FI" dirty="0" err="1"/>
              <a:t>oksoniumioni</a:t>
            </a:r>
            <a:r>
              <a:rPr lang="fi-FI" dirty="0"/>
              <a:t> konsentraatio kasvaa -&gt; reaktion tasapaino on tuotteiden puolella joten lähtöaineita tuotetaan lisää-&gt; pH tulee vähän ylös</a:t>
            </a:r>
          </a:p>
          <a:p>
            <a:pPr lvl="1"/>
            <a:r>
              <a:rPr lang="fi-FI" dirty="0"/>
              <a:t>Emäksen lisäys: emäs reagoi </a:t>
            </a:r>
            <a:r>
              <a:rPr lang="fi-FI" dirty="0" err="1"/>
              <a:t>oksoniumionien</a:t>
            </a:r>
            <a:r>
              <a:rPr lang="fi-FI" dirty="0"/>
              <a:t> kanssa-&gt; tasapaino on lähtöaineiden puolella -&gt; </a:t>
            </a:r>
            <a:r>
              <a:rPr lang="fi-FI" dirty="0" err="1"/>
              <a:t>oksoniumioneja</a:t>
            </a:r>
            <a:r>
              <a:rPr lang="fi-FI" dirty="0"/>
              <a:t> tuotetaan lisää -&gt; pH laskee hieman</a:t>
            </a:r>
          </a:p>
          <a:p>
            <a:pPr lvl="1"/>
            <a:r>
              <a:rPr lang="fi-FI" dirty="0"/>
              <a:t>Laimennus: tuotteiden konsentraatio pienenee enemmän kuin lähtöaineiden -&gt; reaktion tasapaino on lähtöaineiden puolella -&gt; </a:t>
            </a:r>
            <a:r>
              <a:rPr lang="fi-FI" dirty="0" err="1"/>
              <a:t>oksoniumioneja</a:t>
            </a:r>
            <a:r>
              <a:rPr lang="fi-FI" dirty="0"/>
              <a:t> tuotetaan lisää -&gt; pH tulee vähän takaisinpäin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AA421D99-7704-5D37-C045-252EBA8631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1040" y="2770821"/>
            <a:ext cx="2100460" cy="53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103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770E06B-8EC0-4509-BCE6-1AE95F799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Moniarvoiset </a:t>
            </a:r>
            <a:r>
              <a:rPr lang="fi-FI" dirty="0" err="1"/>
              <a:t>protolyytit</a:t>
            </a:r>
            <a:r>
              <a:rPr lang="fi-FI" dirty="0"/>
              <a:t> </a:t>
            </a:r>
            <a:r>
              <a:rPr lang="fi-FI"/>
              <a:t>ja suolaliuokset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595A13E-B009-43B4-BAB9-1CBADD1E72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i-FI" dirty="0"/>
              <a:t>Ensimmäinen reaktio normaalisti</a:t>
            </a:r>
          </a:p>
          <a:p>
            <a:r>
              <a:rPr lang="fi-FI" dirty="0"/>
              <a:t>Toisessa reaktiossa: </a:t>
            </a:r>
            <a:r>
              <a:rPr lang="fi-FI" dirty="0" err="1"/>
              <a:t>oksoniumionien</a:t>
            </a:r>
            <a:r>
              <a:rPr lang="fi-FI" dirty="0"/>
              <a:t> alkukonsentraatio ei ole 0 vaan se on sama kuin lähtöaineen konsentraatio</a:t>
            </a:r>
          </a:p>
          <a:p>
            <a:r>
              <a:rPr lang="fi-FI" dirty="0"/>
              <a:t>Ei oikeastaan vaikuta </a:t>
            </a:r>
            <a:r>
              <a:rPr lang="fi-FI" dirty="0" err="1"/>
              <a:t>pHseen</a:t>
            </a:r>
            <a:endParaRPr lang="fi-FI" dirty="0"/>
          </a:p>
          <a:p>
            <a:r>
              <a:rPr lang="fi-FI" dirty="0"/>
              <a:t>Voivat toimia puskureina eri </a:t>
            </a:r>
            <a:r>
              <a:rPr lang="fi-FI" dirty="0" err="1"/>
              <a:t>pHissa</a:t>
            </a:r>
            <a:endParaRPr lang="fi-FI" dirty="0"/>
          </a:p>
          <a:p>
            <a:endParaRPr lang="fi-FI" dirty="0"/>
          </a:p>
          <a:p>
            <a:r>
              <a:rPr lang="fi-FI" dirty="0"/>
              <a:t>Suolaliuoksen pH: </a:t>
            </a:r>
          </a:p>
          <a:p>
            <a:pPr lvl="1"/>
            <a:r>
              <a:rPr lang="fi-FI" dirty="0"/>
              <a:t>Vahva ja vahva: neutraali</a:t>
            </a:r>
          </a:p>
          <a:p>
            <a:pPr lvl="1"/>
            <a:r>
              <a:rPr lang="fi-FI" dirty="0"/>
              <a:t>Vahva happo ja heikko emäs: hapan</a:t>
            </a:r>
          </a:p>
          <a:p>
            <a:pPr lvl="1"/>
            <a:r>
              <a:rPr lang="fi-FI" dirty="0"/>
              <a:t>Heikko happo ja vahva emäs: emäksinen</a:t>
            </a:r>
          </a:p>
          <a:p>
            <a:pPr lvl="1"/>
            <a:r>
              <a:rPr lang="fi-FI" dirty="0"/>
              <a:t>Heikko ja heikko: Tutkitaan vakioita -&gt; se kumman alkuperäinen vakio on pienempi dominoi</a:t>
            </a:r>
          </a:p>
        </p:txBody>
      </p:sp>
    </p:spTree>
    <p:extLst>
      <p:ext uri="{BB962C8B-B14F-4D97-AF65-F5344CB8AC3E}">
        <p14:creationId xmlns:p14="http://schemas.microsoft.com/office/powerpoint/2010/main" val="39491521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330</Words>
  <Application>Microsoft Office PowerPoint</Application>
  <PresentationFormat>Laajakuva</PresentationFormat>
  <Paragraphs>45</Paragraphs>
  <Slides>6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Office-teema</vt:lpstr>
      <vt:lpstr>pH arvon laskeminen</vt:lpstr>
      <vt:lpstr>autoprotolyysi</vt:lpstr>
      <vt:lpstr>Vahvan hapon tai emäksen pH</vt:lpstr>
      <vt:lpstr>Heikon hapon pH</vt:lpstr>
      <vt:lpstr>Puskuriliuokset</vt:lpstr>
      <vt:lpstr>Moniarvoiset protolyytit ja suolaliuokset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 arvon laskeminen</dc:title>
  <dc:creator>Leppänen Riku Joonatan</dc:creator>
  <cp:lastModifiedBy>Leppänen Riku Joonatan</cp:lastModifiedBy>
  <cp:revision>3</cp:revision>
  <dcterms:created xsi:type="dcterms:W3CDTF">2022-01-26T07:34:09Z</dcterms:created>
  <dcterms:modified xsi:type="dcterms:W3CDTF">2026-09-08T07:16:04Z</dcterms:modified>
</cp:coreProperties>
</file>