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895F48-CF8B-4EF6-9BC7-AB0FA5246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E4B9F8A-37D9-4360-912A-43E59139F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543220C-B546-49AC-BEAD-57CB6520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1DCC2D-F2F5-4982-96D5-795F6F0C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071B13-242C-4F1B-8840-E413E84FA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906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150432-D360-4CED-A921-B9E10D627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1A613F6-2DAD-4865-A4CB-AE53D68B7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0C76A6-BDF9-41CB-94D6-4FC70F8C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66D11AE-14DB-4967-91F6-0CBF126C1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5DC507-114C-4807-A616-34091E85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902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ECB8BE7-8EE6-45F9-93D3-7D1F7C1B3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F228AFD-5196-4793-978C-41CA27A14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9560A3-6CFA-4495-9A77-158685C00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533E3E-3B70-4547-97AB-B3776270E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9902B3-AE9A-4FE9-81EC-6CBE6D53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142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4DBD45-C3B2-4C4E-AC59-16E58BF44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72F707-45B0-425F-B2DB-77B4D4114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EFD234-DB3F-4616-8629-EC9E3492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539AF6C-5F56-44E0-A479-0BB2645A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CDAFE1-0129-4146-8A42-C5BD4DC83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8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E34B59-1832-49DF-B69C-F4CC10FB0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4211E28-2B80-4602-8B25-EF277BC60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CC3E02-F340-40D5-9F6F-9323E90DC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7DB79AB-DB03-4EA6-A529-BDA591511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4952D8-48CC-4810-B5D7-173F45FE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586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00BA36-3F90-4DE2-98D0-DDE60663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683407-FB28-4B45-80E8-ABDC42C13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BA7F2B8-A115-4A43-8811-967A1F3B8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620D30A-8274-497F-B19C-6CA8CFA2B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9C048FF-D474-408B-8F90-31A8838B5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12D4423-604A-4E77-B584-42EE610AF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469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8A5C59-E186-44A7-BA13-1B7B9A43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154E93-E3B0-4928-AC85-D52E41F8B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7499CA2-4ACD-4F0D-9BB5-3A6B84F87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4581C97-E8A8-4BE2-BE4B-1B2541F9E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B0EC823-D15D-4FE2-89AE-51498123E9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8F06081-ECCA-4878-865C-D9843D65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4CC0FBC-F0DF-4173-ADBF-3A557902C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69E56E7-3661-4605-876A-668CF5D6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061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AA85FD-3943-455C-9001-6C13A459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E0B2C86-BBB4-4BE4-870C-6D6B4431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88A1065-4D5A-414C-A9CC-EB79C2811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DC39BE-D2F2-49BD-9637-8501129A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007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282C549-9747-456D-8396-864E8C1B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93F2E08-655B-49EC-8714-47186387F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0D709FC-EC26-40F6-A4F8-95329838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760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F0DA7A-706F-4204-A288-635D84C38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7ECA06-9953-4549-B251-58856BFEC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04F5E55-A0FB-4BD4-8135-A44FA3276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2A89EA-3622-4901-8266-A60791202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CE0AA6D-878F-407B-89B0-1B06BDA84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10266F5-453D-4CC1-AF6F-F4E7F50EA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83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7822B5-BF56-40AA-A47B-D713DD11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CE500C9-7235-448A-A094-CDCB61EAC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964D328-5265-4790-8838-F156558FA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15567ED-5FB7-443E-9644-1C1F8CDE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6905FCD-F5CD-4076-8D46-8EE6E735B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99C049A-C0AE-4162-B65F-5E2F79EC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817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3E0DAEE-ADB9-4329-988C-E24FF9A8C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909FD4-C5EF-4B1C-8437-BE586263D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F86561-03ED-45A7-A4B8-CAC8CC4B4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E04E8-6031-4FA3-B80D-FEA56975049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BDD6B-6B34-493A-867B-A30A6343B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A5FF126-E23A-451C-B47E-201EA5556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0287C-B34D-4FA7-911B-9F16D0FC94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49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BE1D9F-7787-4B5D-8299-4DD42AB0EF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Stoikiometria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27B675-336C-4535-B8C4-D81239977A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7755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DE697C-17C2-2379-7BF2-0C55E872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54674B-90EC-E446-35BE-C514A183C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DC7C265-04C5-F564-2F24-5D9B3301B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180" y="2114366"/>
            <a:ext cx="6201640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67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8993DB-4AE5-6A5E-C8BD-E12794DE5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A661F333-EF2E-7C3E-E0A8-F45D384973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0120"/>
              </p:ext>
            </p:extLst>
          </p:nvPr>
        </p:nvGraphicFramePr>
        <p:xfrm>
          <a:off x="345441" y="1341121"/>
          <a:ext cx="9611360" cy="5508325"/>
        </p:xfrm>
        <a:graphic>
          <a:graphicData uri="http://schemas.openxmlformats.org/drawingml/2006/table">
            <a:tbl>
              <a:tblPr/>
              <a:tblGrid>
                <a:gridCol w="9611360">
                  <a:extLst>
                    <a:ext uri="{9D8B030D-6E8A-4147-A177-3AD203B41FA5}">
                      <a16:colId xmlns:a16="http://schemas.microsoft.com/office/drawing/2014/main" val="2334854362"/>
                    </a:ext>
                  </a:extLst>
                </a:gridCol>
              </a:tblGrid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s2019 2.1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642860"/>
                  </a:ext>
                </a:extLst>
              </a:tr>
              <a:tr h="629620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k2019 6.1-2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067557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s2020 3.1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01637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k2021 2.1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133398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k2021 4.1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22467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k2021 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158567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k2021 7.1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422584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s2021 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428293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s2021 7.1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771658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s2021 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375365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k2022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5980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k2022 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216682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s2022 5.1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018236"/>
                  </a:ext>
                </a:extLst>
              </a:tr>
              <a:tr h="347857">
                <a:tc>
                  <a:txBody>
                    <a:bodyPr/>
                    <a:lstStyle/>
                    <a:p>
                      <a:pPr algn="l" fontAlgn="b"/>
                      <a:r>
                        <a:rPr lang="fi-FI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k2023 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921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600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323A71-788B-4614-932F-2BF1962DF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Perusreaktiot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091EA3-B66D-4EDC-9CD1-5B5D72D50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Lähtöaineet ja tuotteet</a:t>
            </a:r>
          </a:p>
          <a:p>
            <a:r>
              <a:rPr lang="fi-FI" dirty="0"/>
              <a:t>Olomuodot (epäorgaaniset)</a:t>
            </a:r>
          </a:p>
          <a:p>
            <a:r>
              <a:rPr lang="fi-FI" dirty="0" err="1"/>
              <a:t>Tasap</a:t>
            </a:r>
            <a:r>
              <a:rPr lang="fi-FI" dirty="0"/>
              <a:t>. Vai yksisuuntainen</a:t>
            </a:r>
          </a:p>
          <a:p>
            <a:r>
              <a:rPr lang="fi-FI" dirty="0"/>
              <a:t>Kertoimet</a:t>
            </a:r>
          </a:p>
          <a:p>
            <a:r>
              <a:rPr lang="fi-FI" dirty="0"/>
              <a:t>Orgaanisissa rakennekaavat</a:t>
            </a:r>
          </a:p>
          <a:p>
            <a:r>
              <a:rPr lang="fi-FI" dirty="0"/>
              <a:t>Katalyytti/liuotin/lämpötila reaktionuolen kohdalla</a:t>
            </a:r>
          </a:p>
          <a:p>
            <a:r>
              <a:rPr lang="fi-FI" dirty="0"/>
              <a:t>+[H_2O] tai –[H_2O] lisättävä tai poistuva aine</a:t>
            </a:r>
          </a:p>
          <a:p>
            <a:r>
              <a:rPr lang="fi-FI" dirty="0"/>
              <a:t>[H] tai [O] pelkistin ja hapetin</a:t>
            </a:r>
          </a:p>
        </p:txBody>
      </p:sp>
    </p:spTree>
    <p:extLst>
      <p:ext uri="{BB962C8B-B14F-4D97-AF65-F5344CB8AC3E}">
        <p14:creationId xmlns:p14="http://schemas.microsoft.com/office/powerpoint/2010/main" val="11342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4E7B37-3DB3-4086-B426-E358D635D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Reaktioyhtälön kirjoittaminen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BAE690-2BD3-4C1B-BE32-DDA9AE097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Mistä voi aloittaa?</a:t>
            </a:r>
          </a:p>
          <a:p>
            <a:r>
              <a:rPr lang="fi-FI" dirty="0"/>
              <a:t>Aine joka tulee yhdestä ja päätyy yhteen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72A2CB7-57C2-FD40-ED64-785ED7C97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479" y="5152619"/>
            <a:ext cx="4124901" cy="4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2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BC942B-99D0-4AAB-890B-C8889FC6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Peruslaskut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CA771A-94C1-4A2F-B111-A9290A625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Ainemäärä</a:t>
            </a:r>
          </a:p>
          <a:p>
            <a:r>
              <a:rPr lang="fi-FI" dirty="0"/>
              <a:t>Konsentraatio</a:t>
            </a:r>
          </a:p>
          <a:p>
            <a:r>
              <a:rPr lang="fi-FI" dirty="0"/>
              <a:t>Kaasulaskut (NTP/muut)</a:t>
            </a:r>
          </a:p>
          <a:p>
            <a:r>
              <a:rPr lang="fi-FI" dirty="0"/>
              <a:t>Tiheys -&gt; massa</a:t>
            </a:r>
          </a:p>
        </p:txBody>
      </p:sp>
    </p:spTree>
    <p:extLst>
      <p:ext uri="{BB962C8B-B14F-4D97-AF65-F5344CB8AC3E}">
        <p14:creationId xmlns:p14="http://schemas.microsoft.com/office/powerpoint/2010/main" val="258168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C45706-03B9-4138-95EC-AA363F9D8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Hapetusluvut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2E494E-CD13-481F-8CD0-EF852234C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Reaktioyhtälössä ioniyhdisteitä, varaus muuttuu, tehtävänanto (hapetus-pelkistys reaktio)</a:t>
            </a:r>
          </a:p>
          <a:p>
            <a:r>
              <a:rPr lang="fi-FI" dirty="0"/>
              <a:t>Happi (-2) paitsi peroksideissa (-1)</a:t>
            </a:r>
          </a:p>
          <a:p>
            <a:r>
              <a:rPr lang="fi-FI" dirty="0"/>
              <a:t>Vety (+1) paitsi metallin kanssa (-1 </a:t>
            </a:r>
            <a:r>
              <a:rPr lang="fi-FI" dirty="0" err="1"/>
              <a:t>hydridi</a:t>
            </a:r>
            <a:r>
              <a:rPr lang="fi-FI" dirty="0"/>
              <a:t>)</a:t>
            </a:r>
          </a:p>
          <a:p>
            <a:r>
              <a:rPr lang="fi-FI" dirty="0"/>
              <a:t>Alkuaineet (0)</a:t>
            </a:r>
          </a:p>
          <a:p>
            <a:r>
              <a:rPr lang="fi-FI" dirty="0"/>
              <a:t>Yksiatomiset ionit (varaus)</a:t>
            </a:r>
          </a:p>
          <a:p>
            <a:r>
              <a:rPr lang="fi-FI" dirty="0"/>
              <a:t>MAOL</a:t>
            </a:r>
          </a:p>
          <a:p>
            <a:r>
              <a:rPr lang="fi-FI" dirty="0"/>
              <a:t>Moniatomiset (ionin varaus yhteishapetuslukuna)</a:t>
            </a:r>
          </a:p>
          <a:p>
            <a:r>
              <a:rPr lang="fi-FI" dirty="0"/>
              <a:t>Ensin tasapainotetaan siirtyvät elektronit</a:t>
            </a:r>
          </a:p>
          <a:p>
            <a:r>
              <a:rPr lang="fi-FI" dirty="0"/>
              <a:t>Muut aineet normaalisti</a:t>
            </a:r>
          </a:p>
          <a:p>
            <a:r>
              <a:rPr lang="fi-FI" dirty="0"/>
              <a:t>Lopuksi tarkistetaan varaukset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04B3440-044C-3F79-742E-E6D37AD53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077" y="490510"/>
            <a:ext cx="6277851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33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982849-4F82-4585-B51C-E698FDEF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Rajoittava tekijä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CCAA4C-DC5A-4BE4-B431-A8F754A31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Jos ei kerrottu että jotain on ylimäärin, jos kerrottu useamman kuin yhden lähtöaineen määrä</a:t>
            </a:r>
          </a:p>
          <a:p>
            <a:r>
              <a:rPr lang="fi-FI" dirty="0"/>
              <a:t>Lasketaan kaikkien lähtöaineiden ainemäärät</a:t>
            </a:r>
          </a:p>
          <a:p>
            <a:r>
              <a:rPr lang="fi-FI" dirty="0"/>
              <a:t>-&gt; reaktioyhtälön kertoimilla lasketaan mikä loppuu</a:t>
            </a:r>
          </a:p>
          <a:p>
            <a:r>
              <a:rPr lang="fi-FI" dirty="0"/>
              <a:t>Lasku etenee ensin loppuvalla aineella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912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C5CC00-A66D-4344-8FF1-FDE86FB1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Saanto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852C49-3164-4861-A278-61738FB2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Teoreettinen </a:t>
            </a:r>
            <a:r>
              <a:rPr lang="fi-FI" dirty="0" err="1"/>
              <a:t>vs</a:t>
            </a:r>
            <a:r>
              <a:rPr lang="fi-FI" dirty="0"/>
              <a:t> prosentuaalinen</a:t>
            </a:r>
          </a:p>
          <a:p>
            <a:r>
              <a:rPr lang="fi-FI" dirty="0"/>
              <a:t>Teoreettinen laskujen tulos</a:t>
            </a:r>
          </a:p>
          <a:p>
            <a:r>
              <a:rPr lang="fi-FI" dirty="0"/>
              <a:t>Prosentuaalinen (kokeen tulos/teoreettinen saanto)</a:t>
            </a:r>
          </a:p>
          <a:p>
            <a:r>
              <a:rPr lang="fi-FI" dirty="0"/>
              <a:t>Miksi alle 100?</a:t>
            </a:r>
          </a:p>
          <a:p>
            <a:r>
              <a:rPr lang="fi-FI" dirty="0"/>
              <a:t>Sivureaktio</a:t>
            </a:r>
          </a:p>
          <a:p>
            <a:r>
              <a:rPr lang="fi-FI" dirty="0"/>
              <a:t>Lähtöaineiden epäpuhtaudet</a:t>
            </a:r>
          </a:p>
          <a:p>
            <a:r>
              <a:rPr lang="fi-FI" dirty="0"/>
              <a:t>Ainejämät astioihin</a:t>
            </a:r>
          </a:p>
          <a:p>
            <a:r>
              <a:rPr lang="fi-FI" dirty="0"/>
              <a:t>Epätäydellinen reaktio</a:t>
            </a:r>
          </a:p>
          <a:p>
            <a:r>
              <a:rPr lang="fi-FI" dirty="0"/>
              <a:t>Liiallinen huuhtelu</a:t>
            </a:r>
          </a:p>
          <a:p>
            <a:r>
              <a:rPr lang="fi-FI" dirty="0"/>
              <a:t>Miksi yli 100?</a:t>
            </a:r>
          </a:p>
          <a:p>
            <a:r>
              <a:rPr lang="fi-FI" dirty="0"/>
              <a:t>Epäpuhtaudet tuotteissa</a:t>
            </a:r>
          </a:p>
          <a:p>
            <a:r>
              <a:rPr lang="fi-FI" dirty="0"/>
              <a:t>Tuote reagoinut edelleen (ilma, vesi)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039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39A8BE-D8BD-4DAD-9A4D-2A601476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Reaktiosarja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190749-ED85-467A-BF40-EEA4FC7F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Tasapainotetaan yhtälö erikseen</a:t>
            </a:r>
          </a:p>
          <a:p>
            <a:r>
              <a:rPr lang="fi-FI" dirty="0"/>
              <a:t>Ylemmän tuote alemman lähtöaine kaikki kuluu</a:t>
            </a:r>
          </a:p>
          <a:p>
            <a:r>
              <a:rPr lang="fi-FI" dirty="0"/>
              <a:t>Yhdistetään kokonaisreaktioyhtälöksi</a:t>
            </a:r>
          </a:p>
          <a:p>
            <a:r>
              <a:rPr lang="fi-FI" dirty="0"/>
              <a:t>Supistetaan ylimääräiset aineet pois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361A9FB-5355-5A9D-91B6-BCDCCCF5B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3840607"/>
            <a:ext cx="9908271" cy="247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85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292D7F-9A97-4347-B41C-5483F5FE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Seoslaskut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EE8682-9F99-4B94-9AD2-6FDDED46B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894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251</Words>
  <Application>Microsoft Office PowerPoint</Application>
  <PresentationFormat>Laajakuva</PresentationFormat>
  <Paragraphs>74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Office-teema</vt:lpstr>
      <vt:lpstr>Stoikiometria</vt:lpstr>
      <vt:lpstr>Perusreaktiot</vt:lpstr>
      <vt:lpstr>Reaktioyhtälön kirjoittaminen</vt:lpstr>
      <vt:lpstr>Peruslaskut</vt:lpstr>
      <vt:lpstr>Hapetusluvut</vt:lpstr>
      <vt:lpstr>Rajoittava tekijä</vt:lpstr>
      <vt:lpstr>Saanto</vt:lpstr>
      <vt:lpstr>Reaktiosarja</vt:lpstr>
      <vt:lpstr>Seoslaskut</vt:lpstr>
      <vt:lpstr>PowerPoint-esitys</vt:lpstr>
      <vt:lpstr>tehtäviä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Stoikiometria</dc:title>
  <dc:creator>Leppänen Riku Joonatan</dc:creator>
  <cp:lastModifiedBy>Leppänen Riku Joonatan</cp:lastModifiedBy>
  <cp:revision>4</cp:revision>
  <dcterms:created xsi:type="dcterms:W3CDTF">2021-12-07T18:36:08Z</dcterms:created>
  <dcterms:modified xsi:type="dcterms:W3CDTF">2026-08-18T07:06:26Z</dcterms:modified>
</cp:coreProperties>
</file>