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4" r:id="rId6"/>
    <p:sldId id="265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D153B-E015-4F55-AD62-2504C2AA4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BA8879C-4F27-4F98-94E5-206DC7EA3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920120-238F-4D3F-9AB0-B378AFCB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44B4A-1E76-4147-BB41-3FD95E01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0DC180-BFE1-465F-97B6-CBF804BC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649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1C4CA1-D771-48BD-A560-C9EACDE5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C6BF1A0-FFEB-4322-863C-30EF94825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138D1F-8BD5-4CBB-AF5D-7EBE86C1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A22BFF-3D47-466E-81E5-D0FDDE656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9C4B45-45FA-4F9B-B34F-56632880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943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6796B5E-30CE-4A21-BA0B-533381E9C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F98A6DE-9EF4-42F9-91B4-9D0BBF83E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18E773-41F4-4E2E-8451-FB923A34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A36960-F87B-44C9-8318-FC1027B8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FF6AD7-AE10-4489-A6F6-6E40518D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42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C067C2-2C4B-45C0-8D5B-083E3C0C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E7D4FC-88CD-471A-85C1-741EE6A18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42DA561-3E60-4A1D-AE72-08200578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8F9D15-C564-4324-9A85-07C04E1A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8DAB27-CC0F-4B59-9005-2DE21923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047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FCD112-FF31-401A-857C-930CF4CAA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E2D48BE-C227-42CB-B78B-E9DECED47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2363A9-93A3-47E2-9013-42942DD4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27B299-F5B5-4DBB-B6A0-FB43498E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F56128-7B38-423B-A434-8E98A49A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11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522E7-89DB-4D6E-A6FA-6DC7D1AF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B9906E-BAE5-49E5-AD6D-71F336A15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22AB7D-847F-4AE4-BA35-6B6448A3B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34DF448-42EE-4D60-ADE3-955293A8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AAA669D-43BC-4404-85B7-7F49BE60E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4CB8E57-7A24-4651-A032-B4BAD2319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554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814B6F-2D6C-42DF-9A10-FBB8662F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F55D92F-A655-40CB-8AC7-28497C89F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8D8937B-74DE-4034-BDC2-56B11681E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E384EB0-2348-449A-9D05-56EEA4ECF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98CCB10-19A6-4858-8FED-13C1C979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D301163-7014-4DCF-8540-47078D0C9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2A99A80-789C-4661-96F8-9571CC3F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8E9B180-4D49-4BA4-8457-B24C725B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13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5BFE7F-6E1E-49D7-80D4-35B15187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7FC8C86-8DDF-463B-8D0D-47479FA34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EB0C2B-B04F-4D9E-91B7-FF4F5BE2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3E6CDC2-CA7D-409B-B6B1-E2EDB476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942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5D6862D-A526-46D9-AE8D-91CD1180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B845C14-6CF0-4267-8864-F994B3EBA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C98AD9E-272F-45C9-92A2-5BCDCD39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745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D29A78-BA61-4681-B1EB-F12E27359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8C1531-7DA1-4122-BD2D-609D12728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D0572F3-CE52-4D79-932D-BE71CA849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7C3CC46-C178-471B-AA02-6B709EA04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9B94B1A-BBFE-44C6-AAAD-7B0F3F1C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C2ACE6C-AA58-44FF-BD82-5166A410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23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2874AB-8A06-4672-B308-C8CEA02FB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B04C562-62A8-4CD9-B190-4BC7F3CB1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64826AE-4004-41A3-B2CD-07A9F3B67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BBC040-8080-4317-B758-A3198AFD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36EEDB7-5C60-4C47-98A2-4B93B65D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2E9E1DC-FC99-47DE-A888-CCAF96211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429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EBE2C31-F582-43A9-9F74-2EC45A85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B22D0F-0618-4922-99CC-F47340FA0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6722AB-94C8-4A2D-AE12-88D21700D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01E0E-203E-483C-8C54-9B453B4E6918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956053-5DAB-45FA-B1FA-EF39375F3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BEC249-B580-4D36-8ED0-20B7BFF2D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A2AD7-1FCE-4702-A572-B4AE2C7E3D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381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B58B32-A099-479D-AC08-88DF06D073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Orgaaninen kemia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1F4E3D8-F8FF-4E1D-89E7-1B193E5467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724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400560-965B-4A8A-B821-178B0B890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Isomeria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255984-0231-48ED-9FF7-0766D79D3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1111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E783F5-5264-48C1-98D2-E583F2D8A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yhdisteryhmät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892D84-03C9-4192-8C97-745FB6A35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i-FI" dirty="0" err="1"/>
              <a:t>Alkaanit</a:t>
            </a:r>
            <a:r>
              <a:rPr lang="fi-FI" dirty="0"/>
              <a:t>, -</a:t>
            </a:r>
            <a:r>
              <a:rPr lang="fi-FI" dirty="0" err="1"/>
              <a:t>eenit</a:t>
            </a:r>
            <a:r>
              <a:rPr lang="fi-FI" dirty="0"/>
              <a:t>, -</a:t>
            </a:r>
            <a:r>
              <a:rPr lang="fi-FI" dirty="0" err="1"/>
              <a:t>yyni</a:t>
            </a:r>
            <a:endParaRPr lang="fi-FI" dirty="0"/>
          </a:p>
          <a:p>
            <a:r>
              <a:rPr lang="fi-FI" dirty="0"/>
              <a:t>aromaattiset</a:t>
            </a:r>
          </a:p>
          <a:p>
            <a:r>
              <a:rPr lang="fi-FI" dirty="0"/>
              <a:t>alkoholit</a:t>
            </a:r>
          </a:p>
          <a:p>
            <a:r>
              <a:rPr lang="fi-FI" dirty="0"/>
              <a:t>Ketonit</a:t>
            </a:r>
          </a:p>
          <a:p>
            <a:r>
              <a:rPr lang="fi-FI" dirty="0"/>
              <a:t>aldehydit</a:t>
            </a:r>
          </a:p>
          <a:p>
            <a:r>
              <a:rPr lang="fi-FI" dirty="0"/>
              <a:t>karboksyylihapot</a:t>
            </a:r>
          </a:p>
          <a:p>
            <a:r>
              <a:rPr lang="fi-FI" dirty="0"/>
              <a:t>Esterit</a:t>
            </a:r>
          </a:p>
          <a:p>
            <a:r>
              <a:rPr lang="fi-FI" dirty="0"/>
              <a:t>Eetterit</a:t>
            </a:r>
          </a:p>
          <a:p>
            <a:r>
              <a:rPr lang="fi-FI" dirty="0"/>
              <a:t>Fenolit</a:t>
            </a:r>
          </a:p>
          <a:p>
            <a:r>
              <a:rPr lang="fi-FI" dirty="0"/>
              <a:t>Amiinit</a:t>
            </a:r>
          </a:p>
          <a:p>
            <a:r>
              <a:rPr lang="fi-FI" dirty="0"/>
              <a:t>Amidit</a:t>
            </a:r>
          </a:p>
          <a:p>
            <a:r>
              <a:rPr lang="fi-FI" dirty="0"/>
              <a:t>(peptidit)</a:t>
            </a:r>
          </a:p>
          <a:p>
            <a:r>
              <a:rPr lang="fi-FI" dirty="0" err="1"/>
              <a:t>halogenidit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133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BC1CD2-A969-4EEA-AD58-BCDCE08DE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nimeäminen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C1AD21-6863-482D-9532-7D82C5F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Hiilten määrä, pisin hiiliketju joka sisältää tärkeimmän ryhmän</a:t>
            </a:r>
          </a:p>
          <a:p>
            <a:r>
              <a:rPr lang="fi-FI" dirty="0"/>
              <a:t>Sivuhiiliketjut</a:t>
            </a:r>
          </a:p>
          <a:p>
            <a:r>
              <a:rPr lang="fi-FI" dirty="0"/>
              <a:t>Numerot (jos on useita vaihtoehtoja)</a:t>
            </a:r>
          </a:p>
          <a:p>
            <a:pPr lvl="1"/>
            <a:r>
              <a:rPr lang="fi-FI" dirty="0"/>
              <a:t>Tärkeimmälle pienin numero</a:t>
            </a:r>
          </a:p>
          <a:p>
            <a:pPr lvl="1"/>
            <a:r>
              <a:rPr lang="fi-FI" dirty="0"/>
              <a:t>Sivuryhmille tärkeysjärjestyksessä</a:t>
            </a:r>
          </a:p>
          <a:p>
            <a:r>
              <a:rPr lang="fi-FI" dirty="0"/>
              <a:t>Etuliitteet jos useita samoja ryhmiä di, tri, tetra</a:t>
            </a:r>
          </a:p>
          <a:p>
            <a:r>
              <a:rPr lang="fi-FI" dirty="0"/>
              <a:t>Nimeen sivuryhmät aakkosjärjestyksessä (ei etuliitteitä)</a:t>
            </a:r>
          </a:p>
          <a:p>
            <a:pPr lvl="1"/>
            <a:r>
              <a:rPr lang="fi-FI" dirty="0"/>
              <a:t>Numerot sivuryhmän eteen useat numerot pilkulla</a:t>
            </a:r>
          </a:p>
          <a:p>
            <a:pPr lvl="1"/>
            <a:r>
              <a:rPr lang="fi-FI" dirty="0"/>
              <a:t>Päähiiliketjun </a:t>
            </a:r>
            <a:r>
              <a:rPr lang="fi-FI" dirty="0" err="1"/>
              <a:t>eenit</a:t>
            </a:r>
            <a:r>
              <a:rPr lang="fi-FI" dirty="0"/>
              <a:t> ja </a:t>
            </a:r>
            <a:r>
              <a:rPr lang="fi-FI" dirty="0" err="1"/>
              <a:t>yynit</a:t>
            </a:r>
            <a:r>
              <a:rPr lang="fi-FI" dirty="0"/>
              <a:t>, a muuttuu e-</a:t>
            </a:r>
            <a:r>
              <a:rPr lang="fi-FI" dirty="0" err="1"/>
              <a:t>ksi</a:t>
            </a:r>
            <a:r>
              <a:rPr lang="fi-FI" dirty="0"/>
              <a:t> tai y-</a:t>
            </a:r>
            <a:r>
              <a:rPr lang="fi-FI" dirty="0" err="1"/>
              <a:t>ksi</a:t>
            </a:r>
            <a:r>
              <a:rPr lang="fi-FI" dirty="0"/>
              <a:t> </a:t>
            </a:r>
            <a:r>
              <a:rPr lang="fi-FI" dirty="0" err="1"/>
              <a:t>esim</a:t>
            </a:r>
            <a:r>
              <a:rPr lang="fi-FI" dirty="0"/>
              <a:t> </a:t>
            </a:r>
            <a:r>
              <a:rPr lang="fi-FI" dirty="0" err="1"/>
              <a:t>heksenoli</a:t>
            </a:r>
            <a:r>
              <a:rPr lang="fi-FI" dirty="0"/>
              <a:t> (numero eteen</a:t>
            </a:r>
          </a:p>
          <a:p>
            <a:pPr lvl="1"/>
            <a:r>
              <a:rPr lang="fi-FI" dirty="0"/>
              <a:t>Pääryhmän nimi loppuun ja numero sen eteen</a:t>
            </a:r>
          </a:p>
          <a:p>
            <a:r>
              <a:rPr lang="fi-FI" dirty="0"/>
              <a:t>Cis trans alkuun</a:t>
            </a:r>
          </a:p>
        </p:txBody>
      </p:sp>
    </p:spTree>
    <p:extLst>
      <p:ext uri="{BB962C8B-B14F-4D97-AF65-F5344CB8AC3E}">
        <p14:creationId xmlns:p14="http://schemas.microsoft.com/office/powerpoint/2010/main" val="2193975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D0E424-141E-0085-9DDC-949C9E898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Nimestä rakennekaavaan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3D2209-52C2-9E08-62EB-46F4BBAA7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r>
              <a:rPr lang="fi-FI" dirty="0"/>
              <a:t>3-hydroksi-1,2-dikloori-sykloheksaanihappo </a:t>
            </a:r>
          </a:p>
          <a:p>
            <a:r>
              <a:rPr lang="fi-FI" dirty="0"/>
              <a:t>Lähdetään loppuosasta liikkeelle</a:t>
            </a:r>
          </a:p>
        </p:txBody>
      </p:sp>
    </p:spTree>
    <p:extLst>
      <p:ext uri="{BB962C8B-B14F-4D97-AF65-F5344CB8AC3E}">
        <p14:creationId xmlns:p14="http://schemas.microsoft.com/office/powerpoint/2010/main" val="1590028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2B6083-E831-2620-5C7D-E03AA670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ominaisuuksia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53A141-55E7-16F1-1CA8-FA5B19A9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Poolisia</a:t>
            </a:r>
          </a:p>
          <a:p>
            <a:r>
              <a:rPr lang="fi-FI" dirty="0"/>
              <a:t>Alkoholit, hapot, fenolit, amiinit, amidit</a:t>
            </a:r>
          </a:p>
          <a:p>
            <a:r>
              <a:rPr lang="fi-FI" dirty="0"/>
              <a:t>Heikosti poolisia</a:t>
            </a:r>
          </a:p>
          <a:p>
            <a:r>
              <a:rPr lang="fi-FI" dirty="0"/>
              <a:t>Aldehydit, ketonit, eetterit, esterit</a:t>
            </a:r>
          </a:p>
          <a:p>
            <a:r>
              <a:rPr lang="fi-FI" dirty="0"/>
              <a:t>Poolittomia</a:t>
            </a:r>
          </a:p>
          <a:p>
            <a:r>
              <a:rPr lang="fi-FI" dirty="0"/>
              <a:t>Hiilivedyt</a:t>
            </a:r>
          </a:p>
          <a:p>
            <a:endParaRPr lang="fi-FI" dirty="0"/>
          </a:p>
          <a:p>
            <a:r>
              <a:rPr lang="fi-FI" dirty="0"/>
              <a:t>Hiiliketjun pituus heikentää poolisuutta</a:t>
            </a:r>
          </a:p>
        </p:txBody>
      </p:sp>
    </p:spTree>
    <p:extLst>
      <p:ext uri="{BB962C8B-B14F-4D97-AF65-F5344CB8AC3E}">
        <p14:creationId xmlns:p14="http://schemas.microsoft.com/office/powerpoint/2010/main" val="234629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47542-A603-C131-6EA0-95DC3E71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Isomeria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58285C-3B52-E0F2-E000-F2D3C8769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Rakenneisomeria</a:t>
            </a:r>
          </a:p>
          <a:p>
            <a:r>
              <a:rPr lang="fi-FI" dirty="0"/>
              <a:t>runko</a:t>
            </a:r>
          </a:p>
          <a:p>
            <a:r>
              <a:rPr lang="fi-FI" dirty="0"/>
              <a:t>paikka</a:t>
            </a:r>
          </a:p>
          <a:p>
            <a:r>
              <a:rPr lang="fi-FI" dirty="0"/>
              <a:t>funktio</a:t>
            </a:r>
          </a:p>
          <a:p>
            <a:r>
              <a:rPr lang="fi-FI" dirty="0"/>
              <a:t>Stereoisomeria</a:t>
            </a:r>
          </a:p>
          <a:p>
            <a:r>
              <a:rPr lang="fi-FI" dirty="0" err="1"/>
              <a:t>Konfomaatio</a:t>
            </a:r>
            <a:r>
              <a:rPr lang="fi-FI" dirty="0"/>
              <a:t> (yksöissidos pyörii)</a:t>
            </a:r>
          </a:p>
          <a:p>
            <a:r>
              <a:rPr lang="fi-FI" dirty="0"/>
              <a:t>Cis-trans (cis kaksoissidoksen tai renkaan samalla puolella sama yhdisteryhmä)</a:t>
            </a:r>
          </a:p>
          <a:p>
            <a:r>
              <a:rPr lang="fi-FI" dirty="0" err="1"/>
              <a:t>Enantiomeria</a:t>
            </a:r>
            <a:r>
              <a:rPr lang="fi-FI" dirty="0"/>
              <a:t>/peilikuvaisomeria (kiraalinen hiili)</a:t>
            </a:r>
          </a:p>
          <a:p>
            <a:r>
              <a:rPr lang="fi-FI" dirty="0"/>
              <a:t>Renkaat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774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660D15-E0DB-47C4-B62C-EBF0AF594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Suhdekaava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ABA805-084D-4D3B-BC55-CA1CDBF2A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88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2DC394-2775-46FB-9756-7A14A3B5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Molekyylikaava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B9386F-CB44-44FE-8787-AD6AC918F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546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31D1FD-8BD9-49C7-A46A-2BC9E7E26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Rakennekaava ja 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838021-416C-4712-8A0B-1B0BF5A3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621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170</Words>
  <Application>Microsoft Office PowerPoint</Application>
  <PresentationFormat>Laajakuva</PresentationFormat>
  <Paragraphs>55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Office-teema</vt:lpstr>
      <vt:lpstr>Orgaaninen kemia</vt:lpstr>
      <vt:lpstr>yhdisteryhmät</vt:lpstr>
      <vt:lpstr>nimeäminen</vt:lpstr>
      <vt:lpstr>Nimestä rakennekaavaan</vt:lpstr>
      <vt:lpstr>ominaisuuksia</vt:lpstr>
      <vt:lpstr>Isomeria</vt:lpstr>
      <vt:lpstr>Suhdekaava ja sen selvittäminen</vt:lpstr>
      <vt:lpstr>Molekyylikaava ja sen selvittäminen</vt:lpstr>
      <vt:lpstr>Rakennekaava ja sen selvittäminen</vt:lpstr>
      <vt:lpstr>Isomeria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Orgaaninen kemia</dc:title>
  <dc:creator>Leppänen Riku Joonatan</dc:creator>
  <cp:lastModifiedBy>Leppänen Riku Joonatan</cp:lastModifiedBy>
  <cp:revision>4</cp:revision>
  <dcterms:created xsi:type="dcterms:W3CDTF">2022-01-09T10:15:53Z</dcterms:created>
  <dcterms:modified xsi:type="dcterms:W3CDTF">2026-08-25T06:59:03Z</dcterms:modified>
</cp:coreProperties>
</file>