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08CBC9-6131-464A-8C38-3A2B448FF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0A444C-61C5-4D01-B124-4D51492B6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78EBC8-A0AB-4412-A213-47043521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24D922-7A2E-4D44-B78B-A14398DED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FCA91F-4F85-4536-86F8-F17BFC76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99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401A94-1E77-4943-9FBC-894B5027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9980A54-FE63-46B1-9CD7-6A535BCB9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D59DEA-FC2D-421F-AF37-A93396D2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947A88-D446-4D04-85C9-7090B0D3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73777F-377E-4101-BCB0-F321FAE3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29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CF35664-B3FF-4829-AF66-AF28FA77FE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C2BD68-E8A5-447C-9678-A5B7ED7DA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7D79BD-8A6D-4719-BE6D-21BD7E54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71BAB2-A158-4EF7-8584-287AB2590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95502E-FC4F-44BB-82E3-6D22D37B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055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AD8BDB-FB2B-4389-8D03-FAA4E1A91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7FC22E-FD0A-4015-B8C9-73D1AE11D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D6F558-7441-4DB0-9E80-7D986C043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FCFC47-D8CB-42B6-8F3B-840B296C5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15CD13-0B85-4FFB-992A-A3EA9D9E9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65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DB3D5C-3486-425A-8C37-E1B047F3F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644EC6-DFC1-47D8-B32A-CA39C53E1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897DFC-93D6-4ADA-B796-508DB6E3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5ACB63-E63A-4BFE-89E1-3A7AC26AA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198C34-0369-45C8-86FE-5AE718B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53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A46540-EA45-4A33-84F2-8D40A97BC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3E9BEC-B546-4C8D-AFF8-9C71B3C0A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EF732D-4C10-4B49-9C1E-886400223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2CC5941-4E87-4E99-AB58-C2F01EACD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802AB71-5293-435F-8EFF-E0046272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3D61666-5A37-467A-9158-A300ECD4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38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4CE4E6-8A5C-42EA-B80F-CFF7E699A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A65C05-63CB-4940-8EBB-6D81D2A4C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4856D9B-4542-4FAA-9F6D-4E77C13EB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7B525BF-4B4C-499F-86D8-E5076976AE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9BB032B-C830-4B16-ACA5-4870DF43D3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99DA4D8-314F-45DA-8B38-DBE81C2A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E208AE8-862F-4BFF-BC20-923300AB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C2D75F2-1B02-4842-9BBB-1AFEE2E5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19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BF99A7-8A04-4B87-9B40-4D27369C3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45C6B27-25AF-4922-AD5E-181F8B5E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4CE7E60-F93E-40FB-B894-ED27AD9B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1881817-482B-4B4E-8126-A11AC520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8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3E916C3-3E3A-49E0-A0D5-997E78BC1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E6E6399-AADD-4F00-9874-2BD218E7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D5B4A69-667D-40F3-B782-26895EADF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209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6C29D5-7A1D-4572-9ECB-D9AEEC71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DB762F-732C-49FA-96C7-10914F6C3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EDE5E6-A08A-4C96-9094-F2C13A403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A210E3-A02E-447E-9D82-692EB412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0BDBE3-B551-4A19-AD1E-8690886D4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73513C-3C77-493C-8270-169F3A56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682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155455-120C-4456-B767-31B7D82B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D0B4CD5-1D18-439B-AB6B-D4F280AE9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C1D0C0E-6460-44B4-8165-4117C8234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BC7ED3-EB9C-4C3D-912B-F27C1544B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CE6093-56DF-46BB-A987-675A1033B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08D122-3087-4B77-824B-2364D78A9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098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8CB8310-C6EE-4702-A6E6-4A0294EFC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46D10A-881F-4362-86AE-18666AAEF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66EED4-576F-4E14-8A11-1E9D9529E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B3C0D-F020-4CF2-8B5B-4CF3FA6FCF31}" type="datetimeFigureOut">
              <a:rPr lang="fi-FI" smtClean="0"/>
              <a:t>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203D7E-FE3E-49FE-A74B-FCCEE7F93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758DBA-0995-4A65-8758-1F7F37060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43EEB-E754-4A20-95D1-02818CFBEC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29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BD646D-3C2B-40E1-A1A1-8537CBE178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Sähkökemialliset parit virtalähteinä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0F33752-16E0-49EC-9A52-5615D51DFA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644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CF84AE45-FEEE-462E-B502-997FD7E5A7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883" y="795646"/>
            <a:ext cx="6514261" cy="6062353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4D9E29A8-FEC7-4999-936C-5BC0DA508D8E}"/>
              </a:ext>
            </a:extLst>
          </p:cNvPr>
          <p:cNvSpPr txBox="1"/>
          <p:nvPr/>
        </p:nvSpPr>
        <p:spPr>
          <a:xfrm>
            <a:off x="942109" y="95002"/>
            <a:ext cx="10307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Sinkki-kupari galvaaninen kenno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1D309444-FF78-426B-98FC-0E319E13C577}"/>
              </a:ext>
            </a:extLst>
          </p:cNvPr>
          <p:cNvSpPr txBox="1"/>
          <p:nvPr/>
        </p:nvSpPr>
        <p:spPr>
          <a:xfrm>
            <a:off x="6994566" y="368135"/>
            <a:ext cx="49520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Anodi </a:t>
            </a:r>
            <a:r>
              <a:rPr lang="fi-FI" dirty="0"/>
              <a:t>on galvaanisen kennon kohtio, jolla tapahtuu hapettuminen</a:t>
            </a:r>
            <a:br>
              <a:rPr lang="fi-FI" dirty="0"/>
            </a:br>
            <a:r>
              <a:rPr lang="fi-FI" b="1" dirty="0"/>
              <a:t>Katodi</a:t>
            </a:r>
            <a:r>
              <a:rPr lang="fi-FI" dirty="0"/>
              <a:t> on galvaanisen kennon kohtio jolla tapahtuu pelkistyminen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A: Sinkki kohtio</a:t>
            </a:r>
            <a:br>
              <a:rPr lang="fi-FI" dirty="0"/>
            </a:br>
            <a:br>
              <a:rPr lang="fi-FI" dirty="0"/>
            </a:br>
            <a:r>
              <a:rPr lang="fi-FI" dirty="0"/>
              <a:t>B: sinkki-ioneja sisältävä </a:t>
            </a:r>
            <a:r>
              <a:rPr lang="fi-FI" b="1" dirty="0"/>
              <a:t>elektrolyytti</a:t>
            </a:r>
          </a:p>
          <a:p>
            <a:endParaRPr lang="fi-FI" dirty="0"/>
          </a:p>
          <a:p>
            <a:r>
              <a:rPr lang="fi-FI" dirty="0"/>
              <a:t>C: Kupari kohtio</a:t>
            </a:r>
          </a:p>
          <a:p>
            <a:endParaRPr lang="fi-FI" dirty="0"/>
          </a:p>
          <a:p>
            <a:r>
              <a:rPr lang="fi-FI" dirty="0"/>
              <a:t>D: Kupari-ioneja sisältävä </a:t>
            </a:r>
            <a:r>
              <a:rPr lang="fi-FI" b="1" dirty="0"/>
              <a:t>elektrolyytti</a:t>
            </a:r>
          </a:p>
          <a:p>
            <a:endParaRPr lang="fi-FI" dirty="0"/>
          </a:p>
          <a:p>
            <a:r>
              <a:rPr lang="fi-FI" dirty="0"/>
              <a:t>E: jännitemittari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FCF372EE-25A8-4E9C-9094-0BD3AE998373}"/>
              </a:ext>
            </a:extLst>
          </p:cNvPr>
          <p:cNvSpPr txBox="1"/>
          <p:nvPr/>
        </p:nvSpPr>
        <p:spPr>
          <a:xfrm>
            <a:off x="2980706" y="2306780"/>
            <a:ext cx="1199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suolasilta</a:t>
            </a:r>
          </a:p>
        </p:txBody>
      </p:sp>
    </p:spTree>
    <p:extLst>
      <p:ext uri="{BB962C8B-B14F-4D97-AF65-F5344CB8AC3E}">
        <p14:creationId xmlns:p14="http://schemas.microsoft.com/office/powerpoint/2010/main" val="3910368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9BB5A0-0D8E-4EC6-B574-C371B7293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Kennokaavio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FE4473-4605-4009-925B-505815443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- </a:t>
            </a:r>
            <a:r>
              <a:rPr lang="fi-FI" dirty="0" err="1"/>
              <a:t>Zn</a:t>
            </a:r>
            <a:r>
              <a:rPr lang="fi-FI" dirty="0"/>
              <a:t>(s) | Zn</a:t>
            </a:r>
            <a:r>
              <a:rPr lang="fi-FI" baseline="30000" dirty="0"/>
              <a:t>2+</a:t>
            </a:r>
            <a:r>
              <a:rPr lang="fi-FI" dirty="0"/>
              <a:t>(</a:t>
            </a:r>
            <a:r>
              <a:rPr lang="fi-FI" dirty="0" err="1"/>
              <a:t>aq</a:t>
            </a:r>
            <a:r>
              <a:rPr lang="fi-FI" dirty="0"/>
              <a:t>) ||Cu</a:t>
            </a:r>
            <a:r>
              <a:rPr lang="fi-FI" baseline="30000" dirty="0"/>
              <a:t>2+</a:t>
            </a:r>
            <a:r>
              <a:rPr lang="fi-FI" dirty="0"/>
              <a:t>(</a:t>
            </a:r>
            <a:r>
              <a:rPr lang="fi-FI" dirty="0" err="1"/>
              <a:t>aq</a:t>
            </a:r>
            <a:r>
              <a:rPr lang="fi-FI" dirty="0"/>
              <a:t>) | </a:t>
            </a:r>
            <a:r>
              <a:rPr lang="fi-FI" dirty="0" err="1"/>
              <a:t>Cu</a:t>
            </a:r>
            <a:r>
              <a:rPr lang="fi-FI" dirty="0"/>
              <a:t>(s)</a:t>
            </a:r>
          </a:p>
          <a:p>
            <a:r>
              <a:rPr lang="fi-FI" dirty="0"/>
              <a:t>Kennokaaviossa negatiivinen elektrodi merkitään vasemmalle puolelle ja positiivinen elektrodi oikealle puolelle.</a:t>
            </a:r>
          </a:p>
        </p:txBody>
      </p:sp>
    </p:spTree>
    <p:extLst>
      <p:ext uri="{BB962C8B-B14F-4D97-AF65-F5344CB8AC3E}">
        <p14:creationId xmlns:p14="http://schemas.microsoft.com/office/powerpoint/2010/main" val="321796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13CA1C95-E0BD-47EF-BC46-2123ED3C7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0640" y="1903116"/>
            <a:ext cx="4379716" cy="435133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7F449634-45B7-45C8-BE5F-9F72A9FE90FD}"/>
              </a:ext>
            </a:extLst>
          </p:cNvPr>
          <p:cNvSpPr txBox="1"/>
          <p:nvPr/>
        </p:nvSpPr>
        <p:spPr>
          <a:xfrm>
            <a:off x="1348351" y="3408313"/>
            <a:ext cx="1114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Pb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53749A6-4843-49E7-A090-4C50E94D469D}"/>
              </a:ext>
            </a:extLst>
          </p:cNvPr>
          <p:cNvSpPr txBox="1"/>
          <p:nvPr/>
        </p:nvSpPr>
        <p:spPr>
          <a:xfrm>
            <a:off x="1316708" y="5514003"/>
            <a:ext cx="588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Pb</a:t>
            </a:r>
            <a:r>
              <a:rPr lang="fi-FI" baseline="30000" dirty="0"/>
              <a:t>2+</a:t>
            </a:r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BD97238-3F17-40CD-8C0D-BBF9BD85B7F9}"/>
              </a:ext>
            </a:extLst>
          </p:cNvPr>
          <p:cNvSpPr txBox="1"/>
          <p:nvPr/>
        </p:nvSpPr>
        <p:spPr>
          <a:xfrm>
            <a:off x="5579390" y="3592979"/>
            <a:ext cx="51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Fe</a:t>
            </a:r>
            <a:endParaRPr lang="fi-FI" dirty="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5C3C6D06-98E2-4262-B74A-D25BE0EB7D9F}"/>
              </a:ext>
            </a:extLst>
          </p:cNvPr>
          <p:cNvSpPr txBox="1"/>
          <p:nvPr/>
        </p:nvSpPr>
        <p:spPr>
          <a:xfrm>
            <a:off x="5470902" y="5329337"/>
            <a:ext cx="625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Fe</a:t>
            </a:r>
            <a:r>
              <a:rPr lang="fi-FI" baseline="30000" dirty="0"/>
              <a:t>2+</a:t>
            </a:r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7599037-AC5B-437A-B2ED-39B57B2F44AA}"/>
              </a:ext>
            </a:extLst>
          </p:cNvPr>
          <p:cNvSpPr txBox="1"/>
          <p:nvPr/>
        </p:nvSpPr>
        <p:spPr>
          <a:xfrm>
            <a:off x="883403" y="387458"/>
            <a:ext cx="5842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Alla olevassa galvaanisessa kennossa anodina toimii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36BC229C-1B20-4D2C-A6EA-7100F11154D4}"/>
              </a:ext>
            </a:extLst>
          </p:cNvPr>
          <p:cNvSpPr txBox="1"/>
          <p:nvPr/>
        </p:nvSpPr>
        <p:spPr>
          <a:xfrm>
            <a:off x="7625166" y="1301858"/>
            <a:ext cx="356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fi-FI" dirty="0" err="1"/>
              <a:t>Pb</a:t>
            </a:r>
            <a:endParaRPr lang="fi-FI" dirty="0"/>
          </a:p>
          <a:p>
            <a:pPr marL="342900" indent="-342900">
              <a:buAutoNum type="alphaUcParenR"/>
            </a:pPr>
            <a:r>
              <a:rPr lang="fi-FI" dirty="0" err="1"/>
              <a:t>Fe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977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A36474-B68F-4386-8AA4-C7FBD2FC0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Galvaanisen kennon lähdejännitteen laskeminen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A6C95B-D64C-40DE-99EA-369C4A6A3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Lasketaan yhteen anodireaktion ja katodireaktion normaalipotentiaalit</a:t>
            </a:r>
          </a:p>
          <a:p>
            <a:r>
              <a:rPr lang="fi-FI" dirty="0"/>
              <a:t>Edellisen kysymyksen lähdejännite:</a:t>
            </a:r>
          </a:p>
          <a:p>
            <a:r>
              <a:rPr lang="fi-FI" dirty="0"/>
              <a:t>Anodireaktio: </a:t>
            </a:r>
          </a:p>
          <a:p>
            <a:r>
              <a:rPr lang="fi-FI" dirty="0"/>
              <a:t>Katodireaktio:</a:t>
            </a:r>
          </a:p>
          <a:p>
            <a:r>
              <a:rPr lang="fi-FI" dirty="0"/>
              <a:t>Lähdejännite:</a:t>
            </a:r>
          </a:p>
        </p:txBody>
      </p:sp>
    </p:spTree>
    <p:extLst>
      <p:ext uri="{BB962C8B-B14F-4D97-AF65-F5344CB8AC3E}">
        <p14:creationId xmlns:p14="http://schemas.microsoft.com/office/powerpoint/2010/main" val="289311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46D481-D8F5-4A32-9D5B-FFBC709A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 kohteissa käytettäviä pareja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DBA9D8-ED50-4C09-AA3E-16EB53CBA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8821D39-0091-45EF-95EE-C030F31EA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376" y="1285875"/>
            <a:ext cx="9670943" cy="528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026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499B9680-5886-4DB8-943C-36924C0F65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31" y="340963"/>
            <a:ext cx="11636774" cy="521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932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E1ACB9-D058-43B0-89D4-E6FBB408D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Erilaisia akkuja ja niiden käyttökohteita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2B1B7A39-7851-4AE3-B1C8-91465A2AC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180" y="1906292"/>
            <a:ext cx="11641640" cy="458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233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64A8F7-2588-49AC-873F-74B6D134C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D7D5BE-6452-457E-A34D-9B9D288EF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2.3</a:t>
            </a:r>
          </a:p>
          <a:p>
            <a:r>
              <a:rPr lang="fi-FI" dirty="0"/>
              <a:t>2.24, 2.25, 2.27, 2.29, 2.32</a:t>
            </a:r>
          </a:p>
        </p:txBody>
      </p:sp>
    </p:spTree>
    <p:extLst>
      <p:ext uri="{BB962C8B-B14F-4D97-AF65-F5344CB8AC3E}">
        <p14:creationId xmlns:p14="http://schemas.microsoft.com/office/powerpoint/2010/main" val="1937552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138</Words>
  <Application>Microsoft Office PowerPoint</Application>
  <PresentationFormat>Laajakuva</PresentationFormat>
  <Paragraphs>33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Sähkökemialliset parit virtalähteinä</vt:lpstr>
      <vt:lpstr>PowerPoint-esitys</vt:lpstr>
      <vt:lpstr>Kennokaavio</vt:lpstr>
      <vt:lpstr>PowerPoint-esitys</vt:lpstr>
      <vt:lpstr>Galvaanisen kennon lähdejännitteen laskeminen</vt:lpstr>
      <vt:lpstr>Eri kohteissa käytettäviä pareja</vt:lpstr>
      <vt:lpstr>PowerPoint-esitys</vt:lpstr>
      <vt:lpstr>Erilaisia akkuja ja niiden käyttökohteita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Sähkökemialliset parit virtalähteinä</dc:title>
  <dc:creator>Riku</dc:creator>
  <cp:lastModifiedBy>Leppänen Riku Joonatan</cp:lastModifiedBy>
  <cp:revision>7</cp:revision>
  <dcterms:created xsi:type="dcterms:W3CDTF">2020-04-17T07:36:17Z</dcterms:created>
  <dcterms:modified xsi:type="dcterms:W3CDTF">2025-12-08T06:14:39Z</dcterms:modified>
</cp:coreProperties>
</file>